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3"/>
  </p:notesMasterIdLst>
  <p:sldIdLst>
    <p:sldId id="269" r:id="rId2"/>
    <p:sldId id="352" r:id="rId3"/>
    <p:sldId id="317" r:id="rId4"/>
    <p:sldId id="399" r:id="rId5"/>
    <p:sldId id="603" r:id="rId6"/>
    <p:sldId id="652" r:id="rId7"/>
    <p:sldId id="642" r:id="rId8"/>
    <p:sldId id="655" r:id="rId9"/>
    <p:sldId id="645" r:id="rId10"/>
    <p:sldId id="361" r:id="rId11"/>
    <p:sldId id="360" r:id="rId12"/>
    <p:sldId id="413" r:id="rId13"/>
    <p:sldId id="402" r:id="rId14"/>
    <p:sldId id="409" r:id="rId15"/>
    <p:sldId id="403" r:id="rId16"/>
    <p:sldId id="417" r:id="rId17"/>
    <p:sldId id="404" r:id="rId18"/>
    <p:sldId id="411" r:id="rId19"/>
    <p:sldId id="407" r:id="rId20"/>
    <p:sldId id="653" r:id="rId21"/>
    <p:sldId id="567" r:id="rId22"/>
    <p:sldId id="394" r:id="rId23"/>
    <p:sldId id="640" r:id="rId24"/>
    <p:sldId id="531" r:id="rId25"/>
    <p:sldId id="319" r:id="rId26"/>
    <p:sldId id="604" r:id="rId27"/>
    <p:sldId id="650" r:id="rId28"/>
    <p:sldId id="636" r:id="rId29"/>
    <p:sldId id="637" r:id="rId30"/>
    <p:sldId id="592" r:id="rId31"/>
    <p:sldId id="589" r:id="rId32"/>
    <p:sldId id="590" r:id="rId33"/>
    <p:sldId id="591" r:id="rId34"/>
    <p:sldId id="593" r:id="rId35"/>
    <p:sldId id="656" r:id="rId36"/>
    <p:sldId id="658" r:id="rId37"/>
    <p:sldId id="659" r:id="rId38"/>
    <p:sldId id="601" r:id="rId39"/>
    <p:sldId id="602" r:id="rId40"/>
    <p:sldId id="660" r:id="rId41"/>
    <p:sldId id="661" r:id="rId42"/>
    <p:sldId id="662" r:id="rId43"/>
    <p:sldId id="663" r:id="rId44"/>
    <p:sldId id="353" r:id="rId45"/>
    <p:sldId id="286" r:id="rId46"/>
    <p:sldId id="312" r:id="rId47"/>
    <p:sldId id="657" r:id="rId48"/>
    <p:sldId id="401" r:id="rId49"/>
    <p:sldId id="639" r:id="rId50"/>
    <p:sldId id="643" r:id="rId51"/>
    <p:sldId id="412" r:id="rId52"/>
    <p:sldId id="414" r:id="rId53"/>
    <p:sldId id="415" r:id="rId54"/>
    <p:sldId id="416" r:id="rId55"/>
    <p:sldId id="533" r:id="rId56"/>
    <p:sldId id="651" r:id="rId57"/>
    <p:sldId id="584" r:id="rId58"/>
    <p:sldId id="585" r:id="rId59"/>
    <p:sldId id="586" r:id="rId60"/>
    <p:sldId id="587" r:id="rId61"/>
    <p:sldId id="594"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7568" autoAdjust="0"/>
  </p:normalViewPr>
  <p:slideViewPr>
    <p:cSldViewPr snapToGrid="0">
      <p:cViewPr varScale="1">
        <p:scale>
          <a:sx n="51" d="100"/>
          <a:sy n="51" d="100"/>
        </p:scale>
        <p:origin x="1140" y="52"/>
      </p:cViewPr>
      <p:guideLst/>
    </p:cSldViewPr>
  </p:slideViewPr>
  <p:notesTextViewPr>
    <p:cViewPr>
      <p:scale>
        <a:sx n="3" d="2"/>
        <a:sy n="3" d="2"/>
      </p:scale>
      <p:origin x="0" y="-252"/>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2023/8/29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4263122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Then, let me move onto today’s presentation.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First, in Section A, I will show you the results with multiple linear regression used systematically pre-processed master data.</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In B, I will introduce new approach applying random forest method to the prediction.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Finally, I will show the results of Extra Trial.</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954897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First, I will start with the issue of multiple regression model for following four pages.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slide shows Stage 1 Permeate conductivity prediction as a representative of Permeate conductivity.</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result of Stage 2 and 3 predictions are omitted, because these are similar to that of Stage1.</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In the figure, there are two lines: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blue line shows the pre-processed actual data, and the orange line shows the predicted data.</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RMSE and MAPE values are in the table under the figure.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1148638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slide is for Combined Permeate TOC.</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Coloring condition of the line in figure is as same as that of previous slide.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And table structure is as same as that of previous slide, too.</a:t>
            </a: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prediction accuracy by the systematic preprocessed protocol may be almost as same as the accuracy by manual preprocess, based on considering the results.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Systematic preprocessed protocol should be basically adopted prior to manual tuning, because it takes a lot of time and effort to apply manual tuning as long as prediction accuracy between </a:t>
            </a:r>
            <a:r>
              <a:rPr lang="en-US" altLang="ja-JP" sz="1800" kern="100" dirty="0">
                <a:solidFill>
                  <a:srgbClr val="A5A5A5"/>
                </a:solidFill>
                <a:effectLst/>
                <a:latin typeface="游明朝" panose="02020400000000000000" pitchFamily="18" charset="-128"/>
                <a:ea typeface="游明朝" panose="02020400000000000000" pitchFamily="18" charset="-128"/>
                <a:cs typeface="Times New Roman" panose="02020603050405020304" pitchFamily="18" charset="0"/>
              </a:rPr>
              <a:t>the</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 method is guarantee.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3454132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Please look at this slide, it is very useful for you to compare with and without pretreatment.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comparison is the data of Stage 1 Permeate conductivity.</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upper Figure shows the result without pretreatment, and the lower Figure shows the result with systematic preprocessing.</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You can easily find out the main point is the difference of orange line between 2 figures.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orange line in the lower figure is stable.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On the other hand, that in the upper figure is largely fluctuating.</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In this way, we can make out the importance of pretreatment.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3822772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Roughly speaking, we can succeed in good prediction by systematic preprocessing, but it remains several points to be treated.</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Therefor we picked up the points and analyzed the feature.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Upper figure has been introduced the prediction result of Stage 1 Permeate conductivity, slide 12.</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In the figure, we can see the 5 typical periods is colored in red.</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Please look at lower figure.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figure indicates Feed pressure trend and large fluctuate are observed at the same timing as above figure.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Feed Pressure is one of the explanatory variables used in the prediction.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So, large error may be derived from the fluctuation of Feed pressure.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CIP event was carried out during the periods except period ③.</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membrane was cleaned up by the events and the load of Feed Pressure decried.</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There is the possibility to take several periods to be stabilized performance after CIP.</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By the effect of this, the Feed Pressure trends may be large fluctuation.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issue should come from larger fluctuation of explanatory variable in the linear regression.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Linear regression has tendency to large the fluctuation value basically depending on the increase of explanatory variable.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It is sort to be difficult predicting these periods with Multiple Linear Regression.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800" dirty="0">
                <a:effectLst/>
                <a:latin typeface="游明朝" panose="02020400000000000000" pitchFamily="18" charset="-128"/>
                <a:cs typeface="Times New Roman" panose="02020603050405020304" pitchFamily="18" charset="0"/>
              </a:rPr>
              <a:t>Let me move on next topic.</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1048310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 will introduce the new approach: random forest in place of Multiple Linear Regression.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slide shows Stage 1 Permeate conductivity prediction as a representative of Permeate conductivity.</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result of Stage 2 and 3 predictions are omitted, because these are similar to that of Stage1.</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In the figure, there are two lines: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blue line shows the pre-processed actual data, and the orange line shows the predicted data.</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RMSE and MAPE values are in the table under the figure.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1251709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slide is for Combined Permeate TOC.</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Coloring condition of the line in figure is as same as that of previous slide.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And table structure is as same as that of previous slide, too.</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3744972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Please look at this slide, it is very useful for you to compare Multiple Linear Regression and Random Forest.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comparison is the data of Stage 1 Permeate conductivity.</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upper Figure shows the result with Multiple Linear Regression, and the lower Figure shows the result with Random Forest.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You can easily find out the main point is the difference of orange line in blue periods between 2 figures.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These blue periods almost overlap the periods colored red of slide15.</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orange line in the lower figure is stable.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As I mentioned the colored red is not good at prediction with Multiple Linear Regression.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Therefore, that in the upper figure is large error.</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difference should come from the feature between Multiple Linear Regression and Random Forest.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 would like to introduce the </a:t>
            </a:r>
            <a:r>
              <a:rPr lang="en-US" altLang="ja-JP" sz="1800" kern="0" dirty="0">
                <a:effectLst/>
                <a:latin typeface="游明朝" panose="02020400000000000000" pitchFamily="18" charset="-128"/>
                <a:ea typeface="游明朝" panose="02020400000000000000" pitchFamily="18" charset="-128"/>
                <a:cs typeface="Times New Roman" panose="02020603050405020304" pitchFamily="18" charset="0"/>
              </a:rPr>
              <a:t>different characteristics between two methods.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2668053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slide shows an image of the difference in the impact of predictions on outliers between two methods.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left figure shows an image of calculating prediction value with the random forest.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Main calculation algorithm is giving prediction value as average of each region.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In the figure, two different prediction value are given as same as average value.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right figure shows an image of calculating prediction value with </a:t>
            </a:r>
            <a:r>
              <a:rPr lang="en-US" altLang="ja-JP" sz="1800" kern="0" dirty="0">
                <a:effectLst/>
                <a:latin typeface="游明朝" panose="02020400000000000000" pitchFamily="18" charset="-128"/>
                <a:ea typeface="游明朝" panose="02020400000000000000" pitchFamily="18" charset="-128"/>
                <a:cs typeface="Times New Roman" panose="02020603050405020304" pitchFamily="18" charset="0"/>
              </a:rPr>
              <a:t>Linear Regression.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Prediction value is linearly given.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0" dirty="0">
                <a:effectLst/>
                <a:latin typeface="游明朝" panose="02020400000000000000" pitchFamily="18" charset="-128"/>
                <a:ea typeface="游明朝" panose="02020400000000000000" pitchFamily="18" charset="-128"/>
                <a:cs typeface="Times New Roman" panose="02020603050405020304" pitchFamily="18" charset="0"/>
              </a:rPr>
              <a:t>As 2 figures indicate Random Forest method gives more smaller error value than Linear Regression method when outlier of explanatory value is large.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0" dirty="0">
                <a:effectLst/>
                <a:latin typeface="游明朝" panose="02020400000000000000" pitchFamily="18" charset="-128"/>
                <a:ea typeface="游明朝" panose="02020400000000000000" pitchFamily="18" charset="-128"/>
                <a:cs typeface="Times New Roman" panose="02020603050405020304" pitchFamily="18" charset="0"/>
              </a:rPr>
              <a:t>Therefore, there might be the possibility for random forest model resolves the weakness point of linear regression method.</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2473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Finally, I’ll show you the exploring extra trial.</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0" dirty="0">
                <a:effectLst/>
                <a:latin typeface="游明朝" panose="02020400000000000000" pitchFamily="18" charset="-128"/>
                <a:ea typeface="游明朝" panose="02020400000000000000" pitchFamily="18" charset="-128"/>
                <a:cs typeface="Times New Roman" panose="02020603050405020304" pitchFamily="18" charset="0"/>
              </a:rPr>
              <a:t>Different from Permeate Conductivity prediction, there is some room to be improved to in the prediction of Permeate TOC.</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slide shows prediction of Permeate TOC with Multiple </a:t>
            </a:r>
            <a:r>
              <a:rPr lang="en-US" altLang="ja-JP" sz="1800" kern="0" dirty="0">
                <a:effectLst/>
                <a:latin typeface="游明朝" panose="02020400000000000000" pitchFamily="18" charset="-128"/>
                <a:ea typeface="游明朝" panose="02020400000000000000" pitchFamily="18" charset="-128"/>
                <a:cs typeface="Times New Roman" panose="02020603050405020304" pitchFamily="18" charset="0"/>
              </a:rPr>
              <a:t>Linear Regression and Random Forest.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Upper left figure is the prediction with Multiple </a:t>
            </a:r>
            <a:r>
              <a:rPr lang="en-US" altLang="ja-JP" sz="1800" kern="0" dirty="0">
                <a:effectLst/>
                <a:latin typeface="游明朝" panose="02020400000000000000" pitchFamily="18" charset="-128"/>
                <a:ea typeface="游明朝" panose="02020400000000000000" pitchFamily="18" charset="-128"/>
                <a:cs typeface="Times New Roman" panose="02020603050405020304" pitchFamily="18" charset="0"/>
              </a:rPr>
              <a:t>Linear Regression.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Upper right figure is the prediction with </a:t>
            </a:r>
            <a:r>
              <a:rPr lang="en-US" altLang="ja-JP" sz="1800" kern="0" dirty="0">
                <a:effectLst/>
                <a:latin typeface="游明朝" panose="02020400000000000000" pitchFamily="18" charset="-128"/>
                <a:ea typeface="游明朝" panose="02020400000000000000" pitchFamily="18" charset="-128"/>
                <a:cs typeface="Times New Roman" panose="02020603050405020304" pitchFamily="18" charset="0"/>
              </a:rPr>
              <a:t>Random Forest.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Lower left figure is the prediction added on minor manual tuning with Multiple </a:t>
            </a:r>
            <a:r>
              <a:rPr lang="en-US" altLang="ja-JP" sz="1800" kern="0" dirty="0">
                <a:effectLst/>
                <a:latin typeface="游明朝" panose="02020400000000000000" pitchFamily="18" charset="-128"/>
                <a:ea typeface="游明朝" panose="02020400000000000000" pitchFamily="18" charset="-128"/>
                <a:cs typeface="Times New Roman" panose="02020603050405020304" pitchFamily="18" charset="0"/>
              </a:rPr>
              <a:t>Linear Regression.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Lower right figure is the prediction added on minor manual tuning with </a:t>
            </a:r>
            <a:r>
              <a:rPr lang="en-US" altLang="ja-JP" sz="1800" kern="0" dirty="0">
                <a:effectLst/>
                <a:latin typeface="游明朝" panose="02020400000000000000" pitchFamily="18" charset="-128"/>
                <a:ea typeface="游明朝" panose="02020400000000000000" pitchFamily="18" charset="-128"/>
                <a:cs typeface="Times New Roman" panose="02020603050405020304" pitchFamily="18" charset="0"/>
              </a:rPr>
              <a:t>Random </a:t>
            </a:r>
            <a:r>
              <a:rPr lang="en-US" altLang="ja-JP" sz="1800" kern="0">
                <a:effectLst/>
                <a:latin typeface="游明朝" panose="02020400000000000000" pitchFamily="18" charset="-128"/>
                <a:ea typeface="游明朝" panose="02020400000000000000" pitchFamily="18" charset="-128"/>
                <a:cs typeface="Times New Roman" panose="02020603050405020304" pitchFamily="18" charset="0"/>
              </a:rPr>
              <a:t>Forest.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result shows that added on minor manual tuning could improve predictions.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last, but not least we must take care of the character of manual tuning.</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In another word, generally speaking, manual tuning has a character to </a:t>
            </a:r>
            <a:r>
              <a:rPr lang="en-US" altLang="ja-JP" sz="1800" kern="100" dirty="0">
                <a:solidFill>
                  <a:srgbClr val="4472C4"/>
                </a:solidFill>
                <a:effectLst/>
                <a:latin typeface="游明朝" panose="02020400000000000000" pitchFamily="18" charset="-128"/>
                <a:ea typeface="游明朝" panose="02020400000000000000" pitchFamily="18" charset="-128"/>
                <a:cs typeface="Times New Roman" panose="02020603050405020304" pitchFamily="18" charset="0"/>
              </a:rPr>
              <a:t>optimize</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 the particular cases.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Therefore, this </a:t>
            </a:r>
            <a:r>
              <a:rPr lang="en-US" altLang="ja-JP" sz="1800" kern="100" dirty="0">
                <a:solidFill>
                  <a:srgbClr val="4472C4"/>
                </a:solidFill>
                <a:effectLst/>
                <a:latin typeface="游明朝" panose="02020400000000000000" pitchFamily="18" charset="-128"/>
                <a:ea typeface="游明朝" panose="02020400000000000000" pitchFamily="18" charset="-128"/>
                <a:cs typeface="Times New Roman" panose="02020603050405020304" pitchFamily="18" charset="0"/>
              </a:rPr>
              <a:t>optimization</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 can not necessarily apply as a case.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There are several difficulties to make use of each manual </a:t>
            </a:r>
            <a:r>
              <a:rPr lang="en-US" altLang="ja-JP" sz="1800" kern="100" dirty="0">
                <a:solidFill>
                  <a:srgbClr val="4472C4"/>
                </a:solidFill>
                <a:effectLst/>
                <a:latin typeface="游明朝" panose="02020400000000000000" pitchFamily="18" charset="-128"/>
                <a:ea typeface="游明朝" panose="02020400000000000000" pitchFamily="18" charset="-128"/>
                <a:cs typeface="Times New Roman" panose="02020603050405020304" pitchFamily="18" charset="0"/>
              </a:rPr>
              <a:t>tuning</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 into systematic treatment.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0" dirty="0">
                <a:effectLst/>
                <a:latin typeface="游明朝" panose="02020400000000000000" pitchFamily="18" charset="-128"/>
                <a:ea typeface="游明朝" panose="02020400000000000000" pitchFamily="18" charset="-128"/>
                <a:cs typeface="Times New Roman" panose="02020603050405020304" pitchFamily="18" charset="0"/>
              </a:rPr>
              <a:t>That's all for my part.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310042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four parts, first part is RO Operation Optimization and Concept, second is RO Permeate Water Quality Prediction, third is Optimization Simulation, fourth is RO Membrane Scaling Modeling. We’ll have Q&amp;A part at the end of second, third, fourth parts. If you have any questions, please save them until Q&amp;A part.</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460468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Third part is optimization simulation. (9:35-9:50)</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765974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My task is to develop~. After that, I estimated the~.</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4127353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RO optimization problem~. The procedure~. First step is drawing flow chart. In this chart, arrows connecting objects are assigned optimization variables. The object plays the role of exogenous variable, mathematical model, and predictive variable. Second step is formulation optimization problem. I define the minimizing the objective function and the constraints. Third step is calculation operational schedule. I solve the formulated problem using optimization algorithm.</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468209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functional configuration of RO optimization simulator. Step1 is data preprocessing. Step2 generates model and parameters including prediction model files. Step3 is model validation. this calculates prediction model error by input~. Step4 solves the RO plant~. Step5 calculates each~.</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1917446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the flow chart for </a:t>
            </a:r>
            <a:r>
              <a:rPr lang="en-US" altLang="ja-JP" dirty="0"/>
              <a:t>Las </a:t>
            </a:r>
            <a:r>
              <a:rPr lang="en-US" altLang="ja-JP" dirty="0" err="1"/>
              <a:t>Virgenes</a:t>
            </a:r>
            <a:r>
              <a:rPr lang="en-US" altLang="ja-JP" dirty="0"/>
              <a:t> model. I divided into the RO whole part and RO each stage part. </a:t>
            </a:r>
            <a:r>
              <a:rPr kumimoji="1" lang="en-US" altLang="ja-JP" dirty="0"/>
              <a:t>The storage, the square, and hexagon object are exogenous, predictive variable that is water quality, and mathematical model including prediction model based on multi regression model. The arrow toward the object is input variable and the arrow from the object is output variable. But the model dose not yet include RO membrane scaling or fouling model.</a:t>
            </a:r>
            <a:endParaRPr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3856170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the EC LRV’s range is from 1.5 to 2.0, and TOC LRV’s range is from 1.5 to 2.2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25</a:t>
            </a:fld>
            <a:endParaRPr kumimoji="1" lang="ja-JP" altLang="en-US"/>
          </a:p>
        </p:txBody>
      </p:sp>
    </p:spTree>
    <p:extLst>
      <p:ext uri="{BB962C8B-B14F-4D97-AF65-F5344CB8AC3E}">
        <p14:creationId xmlns:p14="http://schemas.microsoft.com/office/powerpoint/2010/main" val="2460396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I talk about optimization algorithm. We must select~. </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26</a:t>
            </a:fld>
            <a:endParaRPr kumimoji="1" lang="ja-JP" altLang="en-US"/>
          </a:p>
        </p:txBody>
      </p:sp>
    </p:spTree>
    <p:extLst>
      <p:ext uri="{BB962C8B-B14F-4D97-AF65-F5344CB8AC3E}">
        <p14:creationId xmlns:p14="http://schemas.microsoft.com/office/powerpoint/2010/main" val="2892320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use the~. They are metaheuristic algorithm which is optimization solver for unconstrained nonlinear and Black-box optimization classes as well as Genetic Algorithm. SHADE is~. Constraint Handling Techniques can enable them to consider constraints. This is called CHTs. So, metaheuristic algorithm and CHT considers both of the~. Amount of constraints violation v is calculated by constraint function g.</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27</a:t>
            </a:fld>
            <a:endParaRPr kumimoji="1" lang="ja-JP" altLang="en-US"/>
          </a:p>
        </p:txBody>
      </p:sp>
    </p:spTree>
    <p:extLst>
      <p:ext uri="{BB962C8B-B14F-4D97-AF65-F5344CB8AC3E}">
        <p14:creationId xmlns:p14="http://schemas.microsoft.com/office/powerpoint/2010/main" val="1626638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4209637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29</a:t>
            </a:fld>
            <a:endParaRPr kumimoji="1" lang="ja-JP" altLang="en-US"/>
          </a:p>
        </p:txBody>
      </p:sp>
    </p:spTree>
    <p:extLst>
      <p:ext uri="{BB962C8B-B14F-4D97-AF65-F5344CB8AC3E}">
        <p14:creationId xmlns:p14="http://schemas.microsoft.com/office/powerpoint/2010/main" val="2333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explain RO Operation Optimization. This shows potable water reuse process. Water from sewage plant is treated by this process and supplied to potable reuse. It mainly consists of UF, RO, UV, and AOP process units. The objective of RO optimization shows chemical dosing costs are ~. There are chemical costs in many places, for example, total chlorine, Sulfuric Acid, and anti-</a:t>
            </a:r>
            <a:r>
              <a:rPr kumimoji="1" lang="en-US" altLang="ja-JP" dirty="0" err="1"/>
              <a:t>scalant</a:t>
            </a:r>
            <a:r>
              <a:rPr kumimoji="1" lang="en-US" altLang="ja-JP" dirty="0"/>
              <a:t>. Moreover, there are considering conditions in many places, for example, recover rate, water quality, and RO clogging status. RO clogging is called bio-fouling or scaling. RO analytical policy is to expand the control and considered value step by step. First stage is to control and consider water quality and clogging.</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2040116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I talk about prediction and optimization results. This shows prediction results by simulator. Scheduling period is 1week and data interval is 1hour. left figure is combined permeate TOC and right figure is combined permeate Conductivity. Lower figures are LRV of TOC and EC. Blue line is actual data and Orange line is prediction data. Comparing average value between actual and prediction, the error is small. So, the prediction performance for global trends is good.</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30</a:t>
            </a:fld>
            <a:endParaRPr kumimoji="1" lang="ja-JP" altLang="en-US"/>
          </a:p>
        </p:txBody>
      </p:sp>
    </p:spTree>
    <p:extLst>
      <p:ext uri="{BB962C8B-B14F-4D97-AF65-F5344CB8AC3E}">
        <p14:creationId xmlns:p14="http://schemas.microsoft.com/office/powerpoint/2010/main" val="1462324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best solution transition trend during optimization. x-axis is loop or iteration times and y-axis is solution value. Blue line is objective function value f and orange line is constraint violation v. This point is to get feasible solution. After that, the solution is improving f. Total calculation time is about 10minutes in this laptop PC.</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31</a:t>
            </a:fld>
            <a:endParaRPr kumimoji="1" lang="ja-JP" altLang="en-US"/>
          </a:p>
        </p:txBody>
      </p:sp>
    </p:spTree>
    <p:extLst>
      <p:ext uri="{BB962C8B-B14F-4D97-AF65-F5344CB8AC3E}">
        <p14:creationId xmlns:p14="http://schemas.microsoft.com/office/powerpoint/2010/main" val="4270912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optimized schedule. Left figure is UF filtrate total chlorine, right figures are exogeneous variable. Comparing average value between actual and optimized, optimized schedule is slightly lower than actual data. It means to reduce chemical costs.</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32</a:t>
            </a:fld>
            <a:endParaRPr kumimoji="1" lang="ja-JP" altLang="en-US"/>
          </a:p>
        </p:txBody>
      </p:sp>
    </p:spTree>
    <p:extLst>
      <p:ext uri="{BB962C8B-B14F-4D97-AF65-F5344CB8AC3E}">
        <p14:creationId xmlns:p14="http://schemas.microsoft.com/office/powerpoint/2010/main" val="2670104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water quality variable. There is a slight change comparing actual and optimized value. But~ by optimization.</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33</a:t>
            </a:fld>
            <a:endParaRPr kumimoji="1" lang="ja-JP" altLang="en-US"/>
          </a:p>
        </p:txBody>
      </p:sp>
    </p:spTree>
    <p:extLst>
      <p:ext uri="{BB962C8B-B14F-4D97-AF65-F5344CB8AC3E}">
        <p14:creationId xmlns:p14="http://schemas.microsoft.com/office/powerpoint/2010/main" val="3086222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optimization effect. They are water quality’s difference between actual and optimized value. Moreover, removing the effects prediction model error from this value is very small. So, it is considered there is a little improvement in the period and condition. But this model does not yet~.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34</a:t>
            </a:fld>
            <a:endParaRPr kumimoji="1" lang="ja-JP" altLang="en-US"/>
          </a:p>
        </p:txBody>
      </p:sp>
    </p:spTree>
    <p:extLst>
      <p:ext uri="{BB962C8B-B14F-4D97-AF65-F5344CB8AC3E}">
        <p14:creationId xmlns:p14="http://schemas.microsoft.com/office/powerpoint/2010/main" val="2382017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Future task is to introduce random~.</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35</a:t>
            </a:fld>
            <a:endParaRPr kumimoji="1" lang="ja-JP" altLang="en-US"/>
          </a:p>
        </p:txBody>
      </p:sp>
    </p:spTree>
    <p:extLst>
      <p:ext uri="{BB962C8B-B14F-4D97-AF65-F5344CB8AC3E}">
        <p14:creationId xmlns:p14="http://schemas.microsoft.com/office/powerpoint/2010/main" val="2503112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36</a:t>
            </a:fld>
            <a:endParaRPr kumimoji="1" lang="ja-JP" altLang="en-US"/>
          </a:p>
        </p:txBody>
      </p:sp>
    </p:spTree>
    <p:extLst>
      <p:ext uri="{BB962C8B-B14F-4D97-AF65-F5344CB8AC3E}">
        <p14:creationId xmlns:p14="http://schemas.microsoft.com/office/powerpoint/2010/main" val="2557432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Let us start my presentation.</a:t>
            </a:r>
          </a:p>
          <a:p>
            <a:r>
              <a:rPr kumimoji="1" lang="en-US" altLang="ja-JP" dirty="0"/>
              <a:t>Today’s presentation theme is scaling estimation &amp; control.</a:t>
            </a:r>
          </a:p>
          <a:p>
            <a:r>
              <a:rPr kumimoji="1" lang="en-US" altLang="ja-JP" dirty="0"/>
              <a:t>Overview is this. This estimation method has 3 steps.</a:t>
            </a:r>
          </a:p>
          <a:p>
            <a:r>
              <a:rPr kumimoji="1" lang="en-US" altLang="ja-JP" dirty="0"/>
              <a:t>First is concentration polarization, second is Saturation index, third is chemical dosage.</a:t>
            </a:r>
          </a:p>
          <a:p>
            <a:r>
              <a:rPr kumimoji="1" lang="en-US" altLang="ja-JP" dirty="0"/>
              <a:t>Concentration polarization is a famous chemical dynamics. Please look this trajectory.</a:t>
            </a:r>
          </a:p>
          <a:p>
            <a:r>
              <a:rPr kumimoji="1" lang="en-US" altLang="ja-JP" dirty="0"/>
              <a:t>It means concentration of feed water. And Black box is membrane.</a:t>
            </a:r>
          </a:p>
          <a:p>
            <a:r>
              <a:rPr kumimoji="1" lang="en-US" altLang="ja-JP" dirty="0"/>
              <a:t>Concentration is increasing as location approach the membrane surface.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Scaling is occurred on membrane surface, this dynamics is too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Okey next. Saturation index indicate relationship between actual ion concentration and equilibriums 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So, calculating Saturation index, we can understand scaling is occurred or not.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Last one is chemical dosage. According to this paper feature value of chemical dosage, x-axis, and actual ion concentration , y axis, have positive correlation.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Therefore, using this model and SI results, we can determine the chemicals dosage.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the overview of scaling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In following slides, I’ll introduce about </a:t>
            </a:r>
            <a:r>
              <a:rPr lang="en-US" altLang="ja-JP" b="0" i="0" dirty="0">
                <a:solidFill>
                  <a:srgbClr val="4D5156"/>
                </a:solidFill>
                <a:effectLst/>
                <a:latin typeface="arial" panose="020B0604020202020204" pitchFamily="34" charset="0"/>
              </a:rPr>
              <a:t>specific example</a:t>
            </a:r>
            <a:r>
              <a:rPr kumimoji="1" lang="en-US" altLang="ja-JP" b="0" i="0" dirty="0">
                <a:solidFill>
                  <a:srgbClr val="4D5156"/>
                </a:solidFill>
                <a:effectLst/>
                <a:latin typeface="arial" panose="020B0604020202020204" pitchFamily="34" charset="0"/>
              </a:rPr>
              <a:t> of </a:t>
            </a:r>
            <a:r>
              <a:rPr kumimoji="1" lang="en-US" altLang="ja-JP" dirty="0"/>
              <a:t>concentration polarization and saturation index.</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37</a:t>
            </a:fld>
            <a:endParaRPr kumimoji="1" lang="ja-JP" altLang="en-US"/>
          </a:p>
        </p:txBody>
      </p:sp>
    </p:spTree>
    <p:extLst>
      <p:ext uri="{BB962C8B-B14F-4D97-AF65-F5344CB8AC3E}">
        <p14:creationId xmlns:p14="http://schemas.microsoft.com/office/powerpoint/2010/main" val="2018164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Calculation method of concentration polarization are followings. </a:t>
            </a:r>
            <a:br>
              <a:rPr kumimoji="1" lang="en-US" altLang="ja-JP" dirty="0"/>
            </a:br>
            <a:r>
              <a:rPr kumimoji="1" lang="en-US" altLang="ja-JP" dirty="0"/>
              <a:t>In this presentation, I’ll spare you the details of this methods.</a:t>
            </a:r>
          </a:p>
          <a:p>
            <a:r>
              <a:rPr kumimoji="1" lang="en-US" altLang="ja-JP" dirty="0"/>
              <a:t>Please read this textbook. If you want to take same copy, please call me. </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38</a:t>
            </a:fld>
            <a:endParaRPr kumimoji="1" lang="ja-JP" altLang="en-US"/>
          </a:p>
        </p:txBody>
      </p:sp>
    </p:spTree>
    <p:extLst>
      <p:ext uri="{BB962C8B-B14F-4D97-AF65-F5344CB8AC3E}">
        <p14:creationId xmlns:p14="http://schemas.microsoft.com/office/powerpoint/2010/main" val="26017313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Finally, results of concentration polarization is this.</a:t>
            </a:r>
          </a:p>
          <a:p>
            <a:r>
              <a:rPr kumimoji="1" lang="en-US" altLang="ja-JP" dirty="0"/>
              <a:t>Left figure is 1</a:t>
            </a:r>
            <a:r>
              <a:rPr kumimoji="1" lang="en-US" altLang="ja-JP" baseline="30000" dirty="0"/>
              <a:t>st</a:t>
            </a:r>
            <a:r>
              <a:rPr kumimoji="1" lang="en-US" altLang="ja-JP" dirty="0"/>
              <a:t> stage, right figure is 3</a:t>
            </a:r>
            <a:r>
              <a:rPr kumimoji="1" lang="en-US" altLang="ja-JP" baseline="30000" dirty="0"/>
              <a:t>rd</a:t>
            </a:r>
            <a:r>
              <a:rPr kumimoji="1" lang="en-US" altLang="ja-JP" dirty="0"/>
              <a:t> stage result of Si concentration polarization.</a:t>
            </a:r>
          </a:p>
          <a:p>
            <a:r>
              <a:rPr kumimoji="1" lang="en-US" altLang="ja-JP" dirty="0"/>
              <a:t>In both figure,x axis means date, y axis means Si concentration.</a:t>
            </a:r>
          </a:p>
          <a:p>
            <a:r>
              <a:rPr kumimoji="1" lang="en-US" altLang="ja-JP" dirty="0"/>
              <a:t>Look at left fig.bule dash line is 1</a:t>
            </a:r>
            <a:r>
              <a:rPr kumimoji="1" lang="en-US" altLang="ja-JP" baseline="30000" dirty="0"/>
              <a:t>st</a:t>
            </a:r>
            <a:r>
              <a:rPr kumimoji="1" lang="en-US" altLang="ja-JP" dirty="0"/>
              <a:t> stage feed concentration and blue line means concentration polarization results of 1</a:t>
            </a:r>
            <a:r>
              <a:rPr kumimoji="1" lang="en-US" altLang="ja-JP" baseline="30000" dirty="0"/>
              <a:t>st</a:t>
            </a:r>
            <a:r>
              <a:rPr kumimoji="1" lang="en-US" altLang="ja-JP" dirty="0"/>
              <a:t> stage. As you know, CP results is bigger than feed concentration and 3</a:t>
            </a:r>
            <a:r>
              <a:rPr kumimoji="1" lang="en-US" altLang="ja-JP" baseline="30000" dirty="0"/>
              <a:t>rd</a:t>
            </a:r>
            <a:r>
              <a:rPr kumimoji="1" lang="en-US" altLang="ja-JP" dirty="0"/>
              <a:t> stage results is bigger than that of 1</a:t>
            </a:r>
            <a:r>
              <a:rPr kumimoji="1" lang="en-US" altLang="ja-JP" baseline="30000" dirty="0"/>
              <a:t>st</a:t>
            </a:r>
            <a:r>
              <a:rPr kumimoji="1" lang="en-US" altLang="ja-JP" dirty="0"/>
              <a:t> stage.</a:t>
            </a:r>
          </a:p>
          <a:p>
            <a:endParaRPr kumimoji="1" lang="en-US" altLang="ja-JP" dirty="0"/>
          </a:p>
          <a:p>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39</a:t>
            </a:fld>
            <a:endParaRPr kumimoji="1" lang="ja-JP" altLang="en-US"/>
          </a:p>
        </p:txBody>
      </p:sp>
    </p:spTree>
    <p:extLst>
      <p:ext uri="{BB962C8B-B14F-4D97-AF65-F5344CB8AC3E}">
        <p14:creationId xmlns:p14="http://schemas.microsoft.com/office/powerpoint/2010/main" val="716209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a:t>
            </a:r>
            <a:r>
              <a:rPr lang="en-US" altLang="ja-JP" dirty="0"/>
              <a:t>Las </a:t>
            </a:r>
            <a:r>
              <a:rPr lang="en-US" altLang="ja-JP" dirty="0" err="1"/>
              <a:t>Virgenes</a:t>
            </a:r>
            <a:r>
              <a:rPr lang="en-US" altLang="ja-JP" dirty="0"/>
              <a:t> </a:t>
            </a:r>
            <a:r>
              <a:rPr kumimoji="1" lang="en-US" altLang="ja-JP" dirty="0"/>
              <a:t>RO system. This is 3 stages configuration. Water quality data is RO permeate TOC and Conductivity. They are measured at each RO stage permeate point. Water-quality standards is monitored as LRV.</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2007096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Next I introduce about Saturation index (SI),off cause it does not mean </a:t>
                </a:r>
                <a:r>
                  <a:rPr lang="en-US" altLang="ja-JP" b="0" i="0" dirty="0">
                    <a:solidFill>
                      <a:srgbClr val="4D5156"/>
                    </a:solidFill>
                    <a:effectLst/>
                    <a:latin typeface="arial" panose="020B0604020202020204" pitchFamily="34" charset="0"/>
                  </a:rPr>
                  <a:t>silicon.</a:t>
                </a:r>
              </a:p>
              <a:p>
                <a:r>
                  <a:rPr kumimoji="1" lang="en-US" altLang="ja-JP" b="0" i="0" dirty="0">
                    <a:solidFill>
                      <a:srgbClr val="4D5156"/>
                    </a:solidFill>
                    <a:effectLst/>
                    <a:latin typeface="arial" panose="020B0604020202020204" pitchFamily="34" charset="0"/>
                  </a:rPr>
                  <a:t>According to the this pdf, saturation index’s detail are written in here.</a:t>
                </a:r>
              </a:p>
              <a:p>
                <a:r>
                  <a:rPr kumimoji="1" lang="en-US" altLang="ja-JP" b="0" i="0" dirty="0">
                    <a:solidFill>
                      <a:srgbClr val="4D5156"/>
                    </a:solidFill>
                    <a:effectLst/>
                    <a:latin typeface="arial" panose="020B0604020202020204" pitchFamily="34" charset="0"/>
                  </a:rPr>
                  <a:t>If we think about this reaction, definition of SI is this.</a:t>
                </a:r>
              </a:p>
              <a:p>
                <a:r>
                  <a:rPr kumimoji="1" lang="en-US" altLang="ja-JP" b="0" i="0" dirty="0">
                    <a:solidFill>
                      <a:srgbClr val="4D5156"/>
                    </a:solidFill>
                    <a:effectLst/>
                    <a:latin typeface="arial" panose="020B0604020202020204" pitchFamily="34" charset="0"/>
                  </a:rPr>
                  <a:t>IAP equal Actual state of this reaction, of cause brackets of C means concentration of C.</a:t>
                </a:r>
              </a:p>
              <a:p>
                <a:r>
                  <a:rPr kumimoji="1" lang="en-US" altLang="ja-JP" b="0" i="0" dirty="0">
                    <a:solidFill>
                      <a:srgbClr val="4D5156"/>
                    </a:solidFill>
                    <a:effectLst/>
                    <a:latin typeface="arial" panose="020B0604020202020204" pitchFamily="34" charset="0"/>
                  </a:rPr>
                  <a:t>And, K express equilibrium state of this reaction.</a:t>
                </a:r>
              </a:p>
              <a:p>
                <a:r>
                  <a:rPr kumimoji="1" lang="en-US" altLang="ja-JP" b="0" i="0" dirty="0">
                    <a:solidFill>
                      <a:srgbClr val="4D5156"/>
                    </a:solidFill>
                    <a:effectLst/>
                    <a:latin typeface="arial" panose="020B0604020202020204" pitchFamily="34" charset="0"/>
                  </a:rPr>
                  <a:t>So, SI bigger than zero, equilibrium is shifted to the right side.</a:t>
                </a:r>
              </a:p>
              <a:p>
                <a:r>
                  <a:rPr kumimoji="1" lang="en-US" altLang="ja-JP" b="0" i="0" dirty="0">
                    <a:solidFill>
                      <a:srgbClr val="4D5156"/>
                    </a:solidFill>
                    <a:effectLst/>
                    <a:latin typeface="arial" panose="020B0604020202020204" pitchFamily="34" charset="0"/>
                  </a:rPr>
                  <a:t>For example, we consider this reaction, If </a:t>
                </a:r>
                <a14:m>
                  <m:oMath xmlns:m="http://schemas.openxmlformats.org/officeDocument/2006/math">
                    <m:r>
                      <a:rPr kumimoji="1" lang="en-US" altLang="ja-JP" b="0" i="1" smtClean="0">
                        <a:solidFill>
                          <a:srgbClr val="4D5156"/>
                        </a:solidFill>
                        <a:effectLst/>
                        <a:latin typeface="Cambria Math" panose="02040503050406030204" pitchFamily="18" charset="0"/>
                      </a:rPr>
                      <m:t>𝑆𝐼</m:t>
                    </m:r>
                    <m:r>
                      <a:rPr kumimoji="1" lang="en-US" altLang="ja-JP" b="0" i="1" smtClean="0">
                        <a:solidFill>
                          <a:srgbClr val="4D5156"/>
                        </a:solidFill>
                        <a:effectLst/>
                        <a:latin typeface="Cambria Math" panose="02040503050406030204" pitchFamily="18" charset="0"/>
                      </a:rPr>
                      <m:t>&gt;0</m:t>
                    </m:r>
                  </m:oMath>
                </a14:m>
                <a:r>
                  <a:rPr kumimoji="1" lang="en-US" altLang="ja-JP" dirty="0"/>
                  <a:t>, </a:t>
                </a:r>
                <a:r>
                  <a:rPr kumimoji="1" lang="en-US" altLang="ja-JP" sz="1200" b="0" i="0" kern="1200" dirty="0">
                    <a:solidFill>
                      <a:schemeClr val="tx1"/>
                    </a:solidFill>
                    <a:effectLst/>
                    <a:latin typeface="+mn-lt"/>
                    <a:ea typeface="+mn-ea"/>
                    <a:cs typeface="+mn-cs"/>
                  </a:rPr>
                  <a:t>calcium fluoride </a:t>
                </a:r>
                <a:r>
                  <a:rPr kumimoji="1" lang="en-US" altLang="ja-JP" dirty="0"/>
                  <a:t>salt is precipitated.</a:t>
                </a:r>
              </a:p>
              <a:p>
                <a:r>
                  <a:rPr kumimoji="1" lang="en-US" altLang="ja-JP" dirty="0"/>
                  <a:t>Next, we assume this, to say simply, ion concentration is less than a certain threshold.</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a:t>Next I introduce about Saturation index (SI),off cause it does not mean </a:t>
                </a:r>
                <a:r>
                  <a:rPr lang="en-US" altLang="ja-JP" b="0" i="0" dirty="0">
                    <a:solidFill>
                      <a:srgbClr val="4D5156"/>
                    </a:solidFill>
                    <a:effectLst/>
                    <a:latin typeface="arial" panose="020B0604020202020204" pitchFamily="34" charset="0"/>
                  </a:rPr>
                  <a:t>silicon.</a:t>
                </a:r>
              </a:p>
              <a:p>
                <a:r>
                  <a:rPr kumimoji="1" lang="en-US" altLang="ja-JP" b="0" i="0" dirty="0">
                    <a:solidFill>
                      <a:srgbClr val="4D5156"/>
                    </a:solidFill>
                    <a:effectLst/>
                    <a:latin typeface="arial" panose="020B0604020202020204" pitchFamily="34" charset="0"/>
                  </a:rPr>
                  <a:t>According to the this pdf, saturation index’s detail are written in here.</a:t>
                </a:r>
              </a:p>
              <a:p>
                <a:r>
                  <a:rPr kumimoji="1" lang="en-US" altLang="ja-JP" b="0" i="0" dirty="0">
                    <a:solidFill>
                      <a:srgbClr val="4D5156"/>
                    </a:solidFill>
                    <a:effectLst/>
                    <a:latin typeface="arial" panose="020B0604020202020204" pitchFamily="34" charset="0"/>
                  </a:rPr>
                  <a:t>If we think about this reaction, definition of SI is this.</a:t>
                </a:r>
              </a:p>
              <a:p>
                <a:r>
                  <a:rPr kumimoji="1" lang="en-US" altLang="ja-JP" b="0" i="0" dirty="0">
                    <a:solidFill>
                      <a:srgbClr val="4D5156"/>
                    </a:solidFill>
                    <a:effectLst/>
                    <a:latin typeface="arial" panose="020B0604020202020204" pitchFamily="34" charset="0"/>
                  </a:rPr>
                  <a:t>IAP equal Actual state of this reaction, of cause brackets of C means concentration of C.</a:t>
                </a:r>
              </a:p>
              <a:p>
                <a:r>
                  <a:rPr kumimoji="1" lang="en-US" altLang="ja-JP" b="0" i="0" dirty="0">
                    <a:solidFill>
                      <a:srgbClr val="4D5156"/>
                    </a:solidFill>
                    <a:effectLst/>
                    <a:latin typeface="arial" panose="020B0604020202020204" pitchFamily="34" charset="0"/>
                  </a:rPr>
                  <a:t>And, K express equilibrium state of this reaction.</a:t>
                </a:r>
              </a:p>
              <a:p>
                <a:r>
                  <a:rPr kumimoji="1" lang="en-US" altLang="ja-JP" b="0" i="0" dirty="0">
                    <a:solidFill>
                      <a:srgbClr val="4D5156"/>
                    </a:solidFill>
                    <a:effectLst/>
                    <a:latin typeface="arial" panose="020B0604020202020204" pitchFamily="34" charset="0"/>
                  </a:rPr>
                  <a:t>So, SI bigger than zero, equilibrium is shifted to the right side.</a:t>
                </a:r>
              </a:p>
              <a:p>
                <a:r>
                  <a:rPr kumimoji="1" lang="en-US" altLang="ja-JP" b="0" i="0" dirty="0">
                    <a:solidFill>
                      <a:srgbClr val="4D5156"/>
                    </a:solidFill>
                    <a:effectLst/>
                    <a:latin typeface="arial" panose="020B0604020202020204" pitchFamily="34" charset="0"/>
                  </a:rPr>
                  <a:t>For example, we consider this reaction, If </a:t>
                </a:r>
                <a:r>
                  <a:rPr kumimoji="1" lang="en-US" altLang="ja-JP" b="0" i="0">
                    <a:solidFill>
                      <a:srgbClr val="4D5156"/>
                    </a:solidFill>
                    <a:effectLst/>
                    <a:latin typeface="Cambria Math" panose="02040503050406030204" pitchFamily="18" charset="0"/>
                  </a:rPr>
                  <a:t>𝑆𝐼&gt;0</a:t>
                </a:r>
                <a:r>
                  <a:rPr kumimoji="1" lang="en-US" altLang="ja-JP" dirty="0"/>
                  <a:t>, </a:t>
                </a:r>
                <a:r>
                  <a:rPr kumimoji="1" lang="en-US" altLang="ja-JP" sz="1200" b="0" i="0" kern="1200" dirty="0">
                    <a:solidFill>
                      <a:schemeClr val="tx1"/>
                    </a:solidFill>
                    <a:effectLst/>
                    <a:latin typeface="+mn-lt"/>
                    <a:ea typeface="+mn-ea"/>
                    <a:cs typeface="+mn-cs"/>
                  </a:rPr>
                  <a:t>calcium fluoride </a:t>
                </a:r>
                <a:r>
                  <a:rPr kumimoji="1" lang="en-US" altLang="ja-JP" dirty="0"/>
                  <a:t>salt is precipitated.</a:t>
                </a:r>
              </a:p>
              <a:p>
                <a:r>
                  <a:rPr kumimoji="1" lang="en-US" altLang="ja-JP" dirty="0"/>
                  <a:t>Next, we assume this, to say simply, ion concentration is less than a certain threshold.</a:t>
                </a:r>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40</a:t>
            </a:fld>
            <a:endParaRPr kumimoji="1" lang="ja-JP" altLang="en-US"/>
          </a:p>
        </p:txBody>
      </p:sp>
    </p:spTree>
    <p:extLst>
      <p:ext uri="{BB962C8B-B14F-4D97-AF65-F5344CB8AC3E}">
        <p14:creationId xmlns:p14="http://schemas.microsoft.com/office/powerpoint/2010/main" val="41811409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I calculate saturation index using this software.</a:t>
                </a:r>
              </a:p>
              <a:p>
                <a:r>
                  <a:rPr kumimoji="1" lang="en-US" altLang="ja-JP" dirty="0"/>
                  <a:t>This software can calculate saturation index depends on following equations, </a:t>
                </a:r>
              </a:p>
              <a:p>
                <a:r>
                  <a:rPr kumimoji="1" lang="en-US" altLang="ja-JP" dirty="0"/>
                  <a:t>Including one of the scaling causes calcite and silica gel.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Key point is this, temperature</a:t>
                </a:r>
                <a:r>
                  <a:rPr kumimoji="1" lang="en-US" altLang="ja-JP" baseline="0" dirty="0"/>
                  <a:t> </a:t>
                </a:r>
                <a:r>
                  <a:rPr kumimoji="1" lang="en-US" altLang="ja-JP" dirty="0"/>
                  <a:t>derivative of </a:t>
                </a:r>
                <a14:m>
                  <m:oMath xmlns:m="http://schemas.openxmlformats.org/officeDocument/2006/math">
                    <m:r>
                      <a:rPr kumimoji="1" lang="en-US" altLang="ja-JP" sz="1200" i="1" smtClean="0">
                        <a:solidFill>
                          <a:schemeClr val="tx1"/>
                        </a:solidFill>
                        <a:latin typeface="Cambria Math" panose="02040503050406030204" pitchFamily="18" charset="0"/>
                      </a:rPr>
                      <m:t>𝑒𝑞𝑢𝑖𝑙𝑖𝑏𝑟𝑖𝑢𝑚</m:t>
                    </m:r>
                    <m:r>
                      <a:rPr kumimoji="1" lang="en-US" altLang="ja-JP" sz="1200" i="1" smtClean="0">
                        <a:solidFill>
                          <a:schemeClr val="tx1"/>
                        </a:solidFill>
                        <a:latin typeface="Cambria Math" panose="02040503050406030204" pitchFamily="18" charset="0"/>
                      </a:rPr>
                      <m:t> </m:t>
                    </m:r>
                    <m:r>
                      <a:rPr kumimoji="1" lang="en-US" altLang="ja-JP" sz="1200" i="1" smtClean="0">
                        <a:solidFill>
                          <a:schemeClr val="tx1"/>
                        </a:solidFill>
                        <a:latin typeface="Cambria Math" panose="02040503050406030204" pitchFamily="18" charset="0"/>
                      </a:rPr>
                      <m:t>𝑐𝑜𝑛𝑠𝑡𝑎𝑛𝑡</m:t>
                    </m:r>
                  </m:oMath>
                </a14:m>
                <a:r>
                  <a:rPr kumimoji="1" lang="ja-JP" altLang="en-US" dirty="0"/>
                  <a:t> </a:t>
                </a:r>
                <a:r>
                  <a:rPr kumimoji="1" lang="en-US" altLang="ja-JP" dirty="0"/>
                  <a:t>refer</a:t>
                </a:r>
                <a:r>
                  <a:rPr kumimoji="1" lang="en-US" altLang="ja-JP" baseline="0" dirty="0"/>
                  <a:t> to </a:t>
                </a:r>
                <a14:m>
                  <m:oMath xmlns:m="http://schemas.openxmlformats.org/officeDocument/2006/math">
                    <m:r>
                      <a:rPr kumimoji="1" lang="en-US" altLang="ja-JP" sz="1200" i="1" smtClean="0">
                        <a:solidFill>
                          <a:schemeClr val="tx1"/>
                        </a:solidFill>
                        <a:latin typeface="Cambria Math" panose="02040503050406030204" pitchFamily="18" charset="0"/>
                        <a:ea typeface="Cambria Math" panose="02040503050406030204" pitchFamily="18" charset="0"/>
                      </a:rPr>
                      <m:t>𝑠𝑡𝑎𝑛𝑑𝑎𝑟𝑑</m:t>
                    </m:r>
                    <m:r>
                      <a:rPr kumimoji="1" lang="en-US" altLang="ja-JP" sz="1200" i="1" smtClean="0">
                        <a:solidFill>
                          <a:schemeClr val="tx1"/>
                        </a:solidFill>
                        <a:latin typeface="Cambria Math" panose="02040503050406030204" pitchFamily="18" charset="0"/>
                        <a:ea typeface="Cambria Math" panose="02040503050406030204" pitchFamily="18" charset="0"/>
                      </a:rPr>
                      <m:t> </m:t>
                    </m:r>
                    <m:r>
                      <a:rPr kumimoji="1" lang="en-US" altLang="ja-JP" sz="1200" i="1" smtClean="0">
                        <a:solidFill>
                          <a:schemeClr val="tx1"/>
                        </a:solidFill>
                        <a:latin typeface="Cambria Math" panose="02040503050406030204" pitchFamily="18" charset="0"/>
                        <a:ea typeface="Cambria Math" panose="02040503050406030204" pitchFamily="18" charset="0"/>
                      </a:rPr>
                      <m:t>𝑒𝑛𝑡h𝑎𝑙𝑝𝑦</m:t>
                    </m:r>
                    <m:r>
                      <a:rPr kumimoji="1" lang="en-US" altLang="ja-JP" sz="1200" i="1" smtClean="0">
                        <a:solidFill>
                          <a:schemeClr val="tx1"/>
                        </a:solidFill>
                        <a:latin typeface="Cambria Math" panose="02040503050406030204" pitchFamily="18" charset="0"/>
                        <a:ea typeface="Cambria Math" panose="02040503050406030204" pitchFamily="18" charset="0"/>
                      </a:rPr>
                      <m:t> </m:t>
                    </m:r>
                    <m:r>
                      <a:rPr kumimoji="1" lang="en-US" altLang="ja-JP" sz="1200" i="1" smtClean="0">
                        <a:solidFill>
                          <a:schemeClr val="tx1"/>
                        </a:solidFill>
                        <a:latin typeface="Cambria Math" panose="02040503050406030204" pitchFamily="18" charset="0"/>
                        <a:ea typeface="Cambria Math" panose="02040503050406030204" pitchFamily="18" charset="0"/>
                      </a:rPr>
                      <m:t>𝑜𝑓</m:t>
                    </m:r>
                    <m:r>
                      <a:rPr kumimoji="1" lang="en-US" altLang="ja-JP" sz="1200" i="1" smtClean="0">
                        <a:solidFill>
                          <a:schemeClr val="tx1"/>
                        </a:solidFill>
                        <a:latin typeface="Cambria Math" panose="02040503050406030204" pitchFamily="18" charset="0"/>
                        <a:ea typeface="Cambria Math" panose="02040503050406030204" pitchFamily="18" charset="0"/>
                      </a:rPr>
                      <m:t> </m:t>
                    </m:r>
                    <m:r>
                      <a:rPr kumimoji="1" lang="en-US" altLang="ja-JP" sz="1200" i="1" smtClean="0">
                        <a:solidFill>
                          <a:schemeClr val="tx1"/>
                        </a:solidFill>
                        <a:latin typeface="Cambria Math" panose="02040503050406030204" pitchFamily="18" charset="0"/>
                        <a:ea typeface="Cambria Math" panose="02040503050406030204" pitchFamily="18" charset="0"/>
                      </a:rPr>
                      <m:t>𝑟𝑒𝑎𝑐𝑡𝑖𝑜𝑛</m:t>
                    </m:r>
                  </m:oMath>
                </a14:m>
                <a:endParaRPr kumimoji="1" lang="en-US" altLang="ja-JP" sz="1200" dirty="0">
                  <a:solidFill>
                    <a:schemeClr val="tx1"/>
                  </a:solidFill>
                </a:endParaRPr>
              </a:p>
              <a:p>
                <a:r>
                  <a:rPr kumimoji="1" lang="en-US" altLang="ja-JP" dirty="0"/>
                  <a:t>so, relationship between calcite and temp. are negative, but that of silica gel is positive.</a:t>
                </a:r>
              </a:p>
              <a:p>
                <a:r>
                  <a:rPr kumimoji="1" lang="en-US" altLang="ja-JP" dirty="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a:t>I calculate saturation index using this software.</a:t>
                </a:r>
              </a:p>
              <a:p>
                <a:r>
                  <a:rPr kumimoji="1" lang="en-US" altLang="ja-JP" dirty="0"/>
                  <a:t>This software can calculate saturation index depends on following equations, </a:t>
                </a:r>
              </a:p>
              <a:p>
                <a:r>
                  <a:rPr kumimoji="1" lang="en-US" altLang="ja-JP" dirty="0"/>
                  <a:t>Including one of the scaling causes calcite and silica gel.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Key point is this, temperature</a:t>
                </a:r>
                <a:r>
                  <a:rPr kumimoji="1" lang="en-US" altLang="ja-JP" baseline="0" dirty="0"/>
                  <a:t> </a:t>
                </a:r>
                <a:r>
                  <a:rPr kumimoji="1" lang="en-US" altLang="ja-JP" dirty="0"/>
                  <a:t>derivative of </a:t>
                </a:r>
                <a:r>
                  <a:rPr kumimoji="1" lang="en-US" altLang="ja-JP" sz="1200" i="0">
                    <a:solidFill>
                      <a:schemeClr val="tx1"/>
                    </a:solidFill>
                    <a:latin typeface="Cambria Math" panose="02040503050406030204" pitchFamily="18" charset="0"/>
                  </a:rPr>
                  <a:t>𝑒𝑞𝑢𝑖𝑙𝑖𝑏𝑟𝑖𝑢𝑚 𝑐𝑜𝑛𝑠𝑡𝑎𝑛𝑡</a:t>
                </a:r>
                <a:r>
                  <a:rPr kumimoji="1" lang="ja-JP" altLang="en-US" dirty="0"/>
                  <a:t> </a:t>
                </a:r>
                <a:r>
                  <a:rPr kumimoji="1" lang="en-US" altLang="ja-JP" dirty="0"/>
                  <a:t>refer</a:t>
                </a:r>
                <a:r>
                  <a:rPr kumimoji="1" lang="en-US" altLang="ja-JP" baseline="0" dirty="0"/>
                  <a:t> to </a:t>
                </a:r>
                <a:r>
                  <a:rPr kumimoji="1" lang="en-US" altLang="ja-JP" sz="1200" i="0">
                    <a:solidFill>
                      <a:schemeClr val="tx1"/>
                    </a:solidFill>
                    <a:latin typeface="Cambria Math" panose="02040503050406030204" pitchFamily="18" charset="0"/>
                    <a:ea typeface="Cambria Math" panose="02040503050406030204" pitchFamily="18" charset="0"/>
                  </a:rPr>
                  <a:t>𝑠𝑡𝑎𝑛𝑑𝑎𝑟𝑑 𝑒𝑛𝑡ℎ𝑎𝑙𝑝𝑦 𝑜𝑓 𝑟𝑒𝑎𝑐𝑡𝑖𝑜𝑛</a:t>
                </a:r>
                <a:endParaRPr kumimoji="1" lang="en-US" altLang="ja-JP" sz="1200" dirty="0">
                  <a:solidFill>
                    <a:schemeClr val="tx1"/>
                  </a:solidFill>
                </a:endParaRPr>
              </a:p>
              <a:p>
                <a:r>
                  <a:rPr kumimoji="1" lang="en-US" altLang="ja-JP" dirty="0"/>
                  <a:t>so, relationship between calcite and temp. are negative, but that of silica gel is positive.</a:t>
                </a:r>
              </a:p>
              <a:p>
                <a:r>
                  <a:rPr kumimoji="1" lang="en-US" altLang="ja-JP" dirty="0"/>
                  <a:t>  </a:t>
                </a:r>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41</a:t>
            </a:fld>
            <a:endParaRPr kumimoji="1" lang="ja-JP" altLang="en-US"/>
          </a:p>
        </p:txBody>
      </p:sp>
    </p:spTree>
    <p:extLst>
      <p:ext uri="{BB962C8B-B14F-4D97-AF65-F5344CB8AC3E}">
        <p14:creationId xmlns:p14="http://schemas.microsoft.com/office/powerpoint/2010/main" val="1415900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calculate SI following settings.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-All p</a:t>
            </a:r>
            <a:r>
              <a:rPr lang="en-US" altLang="ja-JP" dirty="0"/>
              <a:t>arameters without Si concentration are fixed for example, Temperature, Conductivity etc.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-Changing Si </a:t>
            </a:r>
            <a:r>
              <a:rPr lang="en-US" altLang="ja-JP" dirty="0"/>
              <a:t>concentration from 0 to 450[mg/L]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The saturation index is shown to be changing as the si concentration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The result of this calculation, performed once a day for 151 days, is shown on the right 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Red dash line’ concentration are satisfied SI = 0.37,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it means if 3</a:t>
            </a:r>
            <a:r>
              <a:rPr lang="en-US" altLang="ja-JP" baseline="30000" dirty="0"/>
              <a:t>rd</a:t>
            </a:r>
            <a:r>
              <a:rPr lang="en-US" altLang="ja-JP" dirty="0"/>
              <a:t> stage concentration polarization results, blue line is lager than red dash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We must use chemical.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42</a:t>
            </a:fld>
            <a:endParaRPr kumimoji="1" lang="ja-JP" altLang="en-US"/>
          </a:p>
        </p:txBody>
      </p:sp>
    </p:spTree>
    <p:extLst>
      <p:ext uri="{BB962C8B-B14F-4D97-AF65-F5344CB8AC3E}">
        <p14:creationId xmlns:p14="http://schemas.microsoft.com/office/powerpoint/2010/main" val="4193814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Finally, I'll end my own presentation by looking at the relationship between temperature and the key points I mentioned earlier.</a:t>
            </a:r>
          </a:p>
          <a:p>
            <a:r>
              <a:rPr kumimoji="1" lang="en-US" altLang="ja-JP" dirty="0"/>
              <a:t>Blue line means Ca and Si concentration that satisfy SI = 0.37.</a:t>
            </a:r>
          </a:p>
          <a:p>
            <a:r>
              <a:rPr kumimoji="1" lang="en-US" altLang="ja-JP" dirty="0"/>
              <a:t>Ca inverse operation result and temperature have negative correlation,</a:t>
            </a:r>
          </a:p>
          <a:p>
            <a:r>
              <a:rPr kumimoji="1" lang="en-US" altLang="ja-JP" dirty="0"/>
              <a:t>But Si inverse operation result and temperature have positive correlation.</a:t>
            </a:r>
          </a:p>
          <a:p>
            <a:r>
              <a:rPr kumimoji="1" lang="en-US" altLang="ja-JP" dirty="0"/>
              <a:t>It indicates the need to change the control depending on the temperature.</a:t>
            </a:r>
          </a:p>
          <a:p>
            <a:endParaRPr kumimoji="1" lang="en-US" altLang="ja-JP" dirty="0"/>
          </a:p>
          <a:p>
            <a:r>
              <a:rPr kumimoji="1" lang="en-US" altLang="ja-JP" dirty="0"/>
              <a:t>My presentation is all. Any question?</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43</a:t>
            </a:fld>
            <a:endParaRPr kumimoji="1" lang="ja-JP" altLang="en-US"/>
          </a:p>
        </p:txBody>
      </p:sp>
    </p:spTree>
    <p:extLst>
      <p:ext uri="{BB962C8B-B14F-4D97-AF65-F5344CB8AC3E}">
        <p14:creationId xmlns:p14="http://schemas.microsoft.com/office/powerpoint/2010/main" val="1758074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45</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55</a:t>
            </a:fld>
            <a:endParaRPr kumimoji="1" lang="ja-JP" altLang="en-US"/>
          </a:p>
        </p:txBody>
      </p:sp>
    </p:spTree>
    <p:extLst>
      <p:ext uri="{BB962C8B-B14F-4D97-AF65-F5344CB8AC3E}">
        <p14:creationId xmlns:p14="http://schemas.microsoft.com/office/powerpoint/2010/main" val="3410234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desktop evaluation flow chart in NAWI Project. Step1 is check plant information. We check the plant flow chart~. Step2 is model construction. We construct~. Step3 is optimization. We implement~. Step4 is effect calculation. We compare~. We’ll explain step2 in detailed in Section2 and step3 in Section3.</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48830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1999745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 will talk about the part of water quality prediction.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 have talked twice before about our progress in predicting water quality of RO membranes.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Therefore, the main topic of this part is going to be about the new progress of water quality prediction.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Before starting my presentation let me review major point of my session for prediction results.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First item is pre-processing.</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Up to previous presentation, preprocessed process was carried out manually.</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To generalize preprocessing process, I tried applying systemic approach this time.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solidFill>
                  <a:srgbClr val="FF0000"/>
                </a:solidFill>
                <a:effectLst/>
                <a:latin typeface="游明朝" panose="02020400000000000000" pitchFamily="18" charset="-128"/>
                <a:ea typeface="游明朝" panose="02020400000000000000" pitchFamily="18" charset="-128"/>
                <a:cs typeface="Times New Roman" panose="02020603050405020304" pitchFamily="18" charset="0"/>
              </a:rPr>
              <a:t>Next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 I will show you the image of sequential prediction concept.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1970352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Now, here is the systematic pretreatment procedure we have performed.</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It consists of two steps.</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Step 1 is Filtering oriented by Plant Management.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step is Getting rid of the data during the period when it is as following</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first is when First Feed Flow Rate equal 0.</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In this case, there is no treated water coming to the Feed, so the system is considered to be stopped and needless to count.</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second is when the measurement value remains same value for more than 10 minutes.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Lasting with same value for a long time has a possibility that the measurement is not working properly.</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 third is when Changing rate of measurement value is more than 20%.</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If the measured values change drastically, there is a possibility that proper operation is not being performed.</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They are thought of major typical inappropriate factors, other minor factors can be conformed in the previous presentation of Soya-</a:t>
            </a:r>
            <a:r>
              <a:rPr lang="en-US" altLang="ja-JP" sz="1800" kern="100" dirty="0" err="1">
                <a:effectLst/>
                <a:latin typeface="游明朝" panose="02020400000000000000" pitchFamily="18" charset="-128"/>
                <a:ea typeface="游明朝" panose="02020400000000000000" pitchFamily="18" charset="-128"/>
                <a:cs typeface="Times New Roman" panose="02020603050405020304" pitchFamily="18" charset="0"/>
              </a:rPr>
              <a:t>san</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Basically, since outliers can be removed in Step 1, the process ends here.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However, if outliers could not be removed in Step 1, Step 2 applied.</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In this way, all variables were pre-processed, and master data was created.</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3113162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Next, I share an image of sequential prediction.</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In the method,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first week data used for learning and second data were evaluated.</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Second week data used for learning and third data were evaluated.</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This process continues to the last week.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Total prediction trend consists of each weekly evaluation unit.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Introduction is up to this slide.</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4578358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8 30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0.png"/><Relationship Id="rId21" Type="http://schemas.openxmlformats.org/officeDocument/2006/relationships/image" Target="../media/image41.png"/><Relationship Id="rId7" Type="http://schemas.openxmlformats.org/officeDocument/2006/relationships/image" Target="../media/image270.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22.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0.png"/><Relationship Id="rId19" Type="http://schemas.openxmlformats.org/officeDocument/2006/relationships/image" Target="../media/image39.png"/><Relationship Id="rId4" Type="http://schemas.openxmlformats.org/officeDocument/2006/relationships/image" Target="../media/image240.png"/><Relationship Id="rId9" Type="http://schemas.openxmlformats.org/officeDocument/2006/relationships/image" Target="../media/image290.png"/><Relationship Id="rId14" Type="http://schemas.openxmlformats.org/officeDocument/2006/relationships/image" Target="../media/image34.png"/><Relationship Id="rId22"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1.png"/></Relationships>
</file>

<file path=ppt/slides/_rels/slide2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0.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1100.png"/></Relationships>
</file>

<file path=ppt/slides/_rels/slide3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9.png"/><Relationship Id="rId7"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9.png"/></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2.png"/><Relationship Id="rId7"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 Id="rId5" Type="http://schemas.openxmlformats.org/officeDocument/2006/relationships/image" Target="../media/image111.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normAutofit/>
          </a:bodyPr>
          <a:lstStyle/>
          <a:p>
            <a:r>
              <a:rPr lang="en-US" altLang="ja-JP" sz="2800" dirty="0"/>
              <a:t>NAWI RO Analysis</a:t>
            </a:r>
            <a:r>
              <a:rPr lang="ja-JP" altLang="en-US" sz="2800" dirty="0"/>
              <a:t> </a:t>
            </a:r>
            <a:r>
              <a:rPr lang="en-US" altLang="ja-JP" sz="2800" dirty="0"/>
              <a:t>Progress</a:t>
            </a:r>
            <a:r>
              <a:rPr lang="ja-JP" altLang="en-US" sz="2800" dirty="0"/>
              <a:t> </a:t>
            </a:r>
            <a:r>
              <a:rPr lang="en-US" altLang="ja-JP" sz="2800" dirty="0"/>
              <a:t>Report</a:t>
            </a:r>
            <a:endParaRPr lang="ja-JP" altLang="en-US" sz="2800"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a:xfrm>
            <a:off x="5264402" y="4681725"/>
            <a:ext cx="5613148" cy="416078"/>
          </a:xfrm>
        </p:spPr>
        <p:txBody>
          <a:bodyPr/>
          <a:lstStyle/>
          <a:p>
            <a:r>
              <a:rPr lang="en-US" altLang="ja-JP" dirty="0"/>
              <a:t>W. Kumagai, H. Soya, R. </a:t>
            </a:r>
            <a:r>
              <a:rPr lang="en-US" altLang="ja-JP" dirty="0" err="1"/>
              <a:t>Imoto</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Operational Excellence Gr., Project Design Dev., </a:t>
            </a:r>
          </a:p>
          <a:p>
            <a:r>
              <a:rPr lang="en-US" altLang="ja-JP" dirty="0"/>
              <a:t>Innovation Center, MKHQ, YHQ</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August 30th, 2023</a:t>
            </a:r>
            <a:endParaRPr lang="ja-JP" altLang="en-US" dirty="0"/>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SGDC</a:t>
            </a:r>
            <a:endParaRPr lang="ja-JP" altLang="en-US" sz="2400" dirty="0">
              <a:solidFill>
                <a:schemeClr val="bg1"/>
              </a:solidFill>
            </a:endParaRP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Today’s Topic Agenda</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6973" y="911927"/>
            <a:ext cx="11820808" cy="5809548"/>
          </a:xfrm>
        </p:spPr>
        <p:txBody>
          <a:bodyPr/>
          <a:lstStyle/>
          <a:p>
            <a:pPr marL="546100" indent="-457200">
              <a:buFont typeface="+mj-lt"/>
              <a:buAutoNum type="alphaUcParenR"/>
            </a:pPr>
            <a:r>
              <a:rPr kumimoji="1" lang="en-US" altLang="ja-JP" b="0" dirty="0"/>
              <a:t>Multiple Regression Model</a:t>
            </a:r>
            <a:endParaRPr lang="en-US" altLang="ja-JP" sz="2000" dirty="0"/>
          </a:p>
          <a:p>
            <a:pPr marL="1346200" lvl="2" indent="-342900"/>
            <a:r>
              <a:rPr lang="en-US" altLang="ja-JP" sz="2000" dirty="0"/>
              <a:t>Prediction results by Multiple Linear Regression for EC</a:t>
            </a:r>
          </a:p>
          <a:p>
            <a:pPr marL="1346200" lvl="2" indent="-342900"/>
            <a:r>
              <a:rPr lang="en-US" altLang="ja-JP" sz="2000" dirty="0"/>
              <a:t>Prediction results by Multiple Linear Regression for TOC</a:t>
            </a:r>
          </a:p>
          <a:p>
            <a:pPr marL="1346200" lvl="2" indent="-342900"/>
            <a:r>
              <a:rPr lang="en-US" altLang="ja-JP" sz="2000" dirty="0"/>
              <a:t>Impact of Preprocessing on Prediction</a:t>
            </a:r>
          </a:p>
          <a:p>
            <a:pPr marL="1346200" lvl="2" indent="-342900"/>
            <a:r>
              <a:rPr lang="en-US" altLang="ja-JP" sz="2000" dirty="0"/>
              <a:t>Impact of Data Disturbance on Prediction</a:t>
            </a:r>
          </a:p>
          <a:p>
            <a:pPr marL="1631950" lvl="4">
              <a:lnSpc>
                <a:spcPct val="50000"/>
              </a:lnSpc>
            </a:pPr>
            <a:endParaRPr kumimoji="1" lang="en-US" altLang="ja-JP" dirty="0"/>
          </a:p>
          <a:p>
            <a:pPr marL="546100" indent="-457200">
              <a:buFont typeface="+mj-ea"/>
              <a:buAutoNum type="alphaUcParenR"/>
            </a:pPr>
            <a:r>
              <a:rPr kumimoji="1" lang="en-US" altLang="ja-JP" b="0" dirty="0"/>
              <a:t>Radom Forest</a:t>
            </a:r>
            <a:r>
              <a:rPr kumimoji="1" lang="ja-JP" altLang="en-US" b="0" dirty="0"/>
              <a:t>（</a:t>
            </a:r>
            <a:r>
              <a:rPr kumimoji="1" lang="en-US" altLang="ja-JP" b="0" dirty="0"/>
              <a:t>New Approach</a:t>
            </a:r>
            <a:r>
              <a:rPr kumimoji="1" lang="ja-JP" altLang="en-US" b="0" dirty="0"/>
              <a:t>）</a:t>
            </a:r>
            <a:endParaRPr lang="en-US" altLang="ja-JP" b="0" dirty="0"/>
          </a:p>
          <a:p>
            <a:pPr marL="1346200" lvl="2" indent="-342900"/>
            <a:r>
              <a:rPr lang="en-US" altLang="ja-JP" sz="2000" dirty="0"/>
              <a:t>Prediction results by Multiple Linear Regression for EC</a:t>
            </a:r>
          </a:p>
          <a:p>
            <a:pPr marL="1346200" lvl="2" indent="-342900"/>
            <a:r>
              <a:rPr lang="en-US" altLang="ja-JP" sz="2000" dirty="0"/>
              <a:t>Prediction results by Multiple Linear Regression for TOC</a:t>
            </a:r>
          </a:p>
          <a:p>
            <a:pPr marL="1346200" lvl="2" indent="-342900"/>
            <a:r>
              <a:rPr lang="en-US" altLang="ja-JP" sz="2000" dirty="0"/>
              <a:t>Comparing MLR and Random Forest</a:t>
            </a:r>
          </a:p>
          <a:p>
            <a:pPr marL="1346200" lvl="2" indent="-342900"/>
            <a:r>
              <a:rPr lang="en-US" altLang="ja-JP" sz="2000" dirty="0"/>
              <a:t>C</a:t>
            </a:r>
            <a:r>
              <a:rPr kumimoji="1" lang="en-US" altLang="ja-JP" sz="2000" dirty="0"/>
              <a:t>onsideration : </a:t>
            </a:r>
            <a:r>
              <a:rPr lang="en-US" altLang="ja-JP" sz="2000" dirty="0"/>
              <a:t>Characteristics of Random Forest</a:t>
            </a:r>
          </a:p>
          <a:p>
            <a:pPr marL="1003300" lvl="2" indent="0">
              <a:buNone/>
            </a:pPr>
            <a:endParaRPr lang="en-US" altLang="ja-JP" sz="2000" dirty="0"/>
          </a:p>
          <a:p>
            <a:pPr marL="546100" marR="0" lvl="0" indent="-457200" algn="l" defTabSz="914400" rtl="0" eaLnBrk="1" fontAlgn="auto" latinLnBrk="0" hangingPunct="1">
              <a:lnSpc>
                <a:spcPct val="90000"/>
              </a:lnSpc>
              <a:spcBef>
                <a:spcPts val="1000"/>
              </a:spcBef>
              <a:spcAft>
                <a:spcPts val="0"/>
              </a:spcAft>
              <a:buClr>
                <a:srgbClr val="00316C"/>
              </a:buClr>
              <a:buSzTx/>
              <a:buFont typeface="+mj-ea"/>
              <a:buAutoNum type="alphaUcParenR"/>
              <a:tabLst/>
              <a:defRPr/>
            </a:pP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Extra Trial</a:t>
            </a:r>
            <a:r>
              <a:rPr kumimoji="1" lang="ja-JP" altLang="en-US" sz="2000" b="0" i="0" u="none" strike="noStrike" kern="1200" cap="none" spc="0" normalizeH="0" baseline="0" noProof="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a:ln>
                  <a:noFill/>
                </a:ln>
                <a:solidFill>
                  <a:prstClr val="black"/>
                </a:solidFill>
                <a:effectLst/>
                <a:uLnTx/>
                <a:uFillTx/>
                <a:latin typeface="Arial"/>
                <a:ea typeface="Meiryo UI"/>
                <a:cs typeface="+mn-cs"/>
              </a:rPr>
              <a:t>systematically </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pre-processing with minor manual tuning</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13462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Changing Pretreatment Parameters for Permeate TOC</a:t>
            </a:r>
            <a:endParaRPr kumimoji="1" lang="en-US" altLang="ja-JP" sz="2400" b="0" i="0" u="none" strike="noStrike" kern="1200" cap="none" spc="0" normalizeH="0" baseline="0" noProof="0" dirty="0">
              <a:ln>
                <a:noFill/>
              </a:ln>
              <a:solidFill>
                <a:prstClr val="black"/>
              </a:solidFill>
              <a:effectLst/>
              <a:uLnTx/>
              <a:uFillTx/>
              <a:latin typeface="Arial"/>
              <a:ea typeface="Meiryo UI"/>
              <a:cs typeface="+mn-cs"/>
            </a:endParaRPr>
          </a:p>
          <a:p>
            <a:pPr marL="1003300" lvl="2" indent="0">
              <a:buNone/>
            </a:pPr>
            <a:endParaRPr lang="en-US" altLang="ja-JP" sz="2000" dirty="0"/>
          </a:p>
          <a:p>
            <a:pPr marL="798513" marR="0" lvl="1" indent="-457200" algn="l" defTabSz="914400" rtl="0" eaLnBrk="1" fontAlgn="auto" latinLnBrk="0" hangingPunct="1">
              <a:lnSpc>
                <a:spcPct val="100000"/>
              </a:lnSpc>
              <a:spcBef>
                <a:spcPts val="1200"/>
              </a:spcBef>
              <a:spcAft>
                <a:spcPts val="0"/>
              </a:spcAft>
              <a:buClrTx/>
              <a:buSzTx/>
              <a:buFont typeface="+mj-ea"/>
              <a:buAutoNum type="alphaUcParenR"/>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marR="0" lvl="1" indent="0" algn="l" defTabSz="914400" rtl="0" eaLnBrk="1" fontAlgn="auto" latinLnBrk="0" hangingPunct="1">
              <a:lnSpc>
                <a:spcPct val="100000"/>
              </a:lnSpc>
              <a:spcBef>
                <a:spcPts val="1200"/>
              </a:spcBef>
              <a:spcAft>
                <a:spcPts val="0"/>
              </a:spcAft>
              <a:buClrTx/>
              <a:buSzTx/>
              <a:buNone/>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914400" lvl="2" indent="0">
              <a:buNone/>
            </a:pPr>
            <a:endParaRPr lang="en-US" altLang="ja-JP" sz="2000" dirty="0"/>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3" y="-20412"/>
            <a:ext cx="8743467"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a:t>
            </a:r>
          </a:p>
        </p:txBody>
      </p:sp>
    </p:spTree>
    <p:extLst>
      <p:ext uri="{BB962C8B-B14F-4D97-AF65-F5344CB8AC3E}">
        <p14:creationId xmlns:p14="http://schemas.microsoft.com/office/powerpoint/2010/main" val="4165366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pic>
        <p:nvPicPr>
          <p:cNvPr id="5" name="図 4" descr="グラフ&#10;&#10;自動的に生成された説明">
            <a:extLst>
              <a:ext uri="{FF2B5EF4-FFF2-40B4-BE49-F238E27FC236}">
                <a16:creationId xmlns:a16="http://schemas.microsoft.com/office/drawing/2014/main" id="{113FAFA8-8B6F-384D-62AE-893EE89AE6E7}"/>
              </a:ext>
            </a:extLst>
          </p:cNvPr>
          <p:cNvPicPr>
            <a:picLocks noChangeAspect="1"/>
          </p:cNvPicPr>
          <p:nvPr/>
        </p:nvPicPr>
        <p:blipFill rotWithShape="1">
          <a:blip r:embed="rId3">
            <a:extLst>
              <a:ext uri="{28A0092B-C50C-407E-A947-70E740481C1C}">
                <a14:useLocalDpi xmlns:a14="http://schemas.microsoft.com/office/drawing/2010/main" val="0"/>
              </a:ext>
            </a:extLst>
          </a:blip>
          <a:srcRect l="8760" t="6932" r="8697"/>
          <a:stretch/>
        </p:blipFill>
        <p:spPr>
          <a:xfrm>
            <a:off x="182056" y="1482525"/>
            <a:ext cx="11882326" cy="3349376"/>
          </a:xfrm>
          <a:prstGeom prst="rect">
            <a:avLst/>
          </a:prstGeom>
        </p:spPr>
      </p:pic>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Stage1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1.88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5.24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993030" y="1835738"/>
            <a:ext cx="2606237"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8840185" y="4049616"/>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p:nvPr/>
        </p:nvCxnSpPr>
        <p:spPr>
          <a:xfrm flipH="1" flipV="1">
            <a:off x="9380658" y="3674269"/>
            <a:ext cx="81280" cy="403922"/>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1110296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Multiple Linear Regression for EC</a:t>
            </a:r>
          </a:p>
        </p:txBody>
      </p:sp>
      <p:sp>
        <p:nvSpPr>
          <p:cNvPr id="2" name="テキスト ボックス 1">
            <a:extLst>
              <a:ext uri="{FF2B5EF4-FFF2-40B4-BE49-F238E27FC236}">
                <a16:creationId xmlns:a16="http://schemas.microsoft.com/office/drawing/2014/main" id="{B00BC40F-3B88-4D6C-3F1D-EFF49BCAE27D}"/>
              </a:ext>
            </a:extLst>
          </p:cNvPr>
          <p:cNvSpPr txBox="1"/>
          <p:nvPr/>
        </p:nvSpPr>
        <p:spPr>
          <a:xfrm>
            <a:off x="3398370" y="113416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a:t>
            </a:r>
            <a:r>
              <a:rPr lang="en-US" altLang="ja-JP" sz="2000" b="1" dirty="0" err="1">
                <a:solidFill>
                  <a:schemeClr val="tx1"/>
                </a:solidFill>
              </a:rPr>
              <a:t>uS</a:t>
            </a:r>
            <a:r>
              <a:rPr lang="en-US" altLang="ja-JP" sz="2000" b="1" dirty="0">
                <a:solidFill>
                  <a:schemeClr val="tx1"/>
                </a:solidFill>
              </a:rPr>
              <a:t>/cm]</a:t>
            </a:r>
            <a:endParaRPr lang="ja-JP" altLang="en-US" b="1" dirty="0">
              <a:solidFill>
                <a:schemeClr val="tx1"/>
              </a:solidFill>
            </a:endParaRPr>
          </a:p>
        </p:txBody>
      </p:sp>
    </p:spTree>
    <p:extLst>
      <p:ext uri="{BB962C8B-B14F-4D97-AF65-F5344CB8AC3E}">
        <p14:creationId xmlns:p14="http://schemas.microsoft.com/office/powerpoint/2010/main" val="3281995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10;&#10;自動的に生成された説明">
            <a:extLst>
              <a:ext uri="{FF2B5EF4-FFF2-40B4-BE49-F238E27FC236}">
                <a16:creationId xmlns:a16="http://schemas.microsoft.com/office/drawing/2014/main" id="{581045FE-02C4-C365-1632-D49E950A5332}"/>
              </a:ext>
            </a:extLst>
          </p:cNvPr>
          <p:cNvPicPr>
            <a:picLocks noChangeAspect="1"/>
          </p:cNvPicPr>
          <p:nvPr/>
        </p:nvPicPr>
        <p:blipFill rotWithShape="1">
          <a:blip r:embed="rId3">
            <a:extLst>
              <a:ext uri="{28A0092B-C50C-407E-A947-70E740481C1C}">
                <a14:useLocalDpi xmlns:a14="http://schemas.microsoft.com/office/drawing/2010/main" val="0"/>
              </a:ext>
            </a:extLst>
          </a:blip>
          <a:srcRect l="8240" t="10077" r="9336"/>
          <a:stretch/>
        </p:blipFill>
        <p:spPr>
          <a:xfrm>
            <a:off x="106469" y="1611587"/>
            <a:ext cx="11865791" cy="3236336"/>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b="1" dirty="0"/>
                        <a:t>Combined Permeate 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0.023* (mg/L)</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18.46*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652788" y="1779031"/>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4937148" y="2117585"/>
            <a:ext cx="0" cy="760294"/>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020628" y="4063793"/>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097615" y="3749748"/>
            <a:ext cx="544766" cy="34262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1117234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Multiple Linear Regression for TOC</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3398370" y="113416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Combined Permeate TOC [mg/L]</a:t>
            </a:r>
            <a:endParaRPr lang="ja-JP" altLang="en-US" b="1" dirty="0">
              <a:solidFill>
                <a:schemeClr val="tx1"/>
              </a:solidFill>
            </a:endParaRPr>
          </a:p>
        </p:txBody>
      </p:sp>
    </p:spTree>
    <p:extLst>
      <p:ext uri="{BB962C8B-B14F-4D97-AF65-F5344CB8AC3E}">
        <p14:creationId xmlns:p14="http://schemas.microsoft.com/office/powerpoint/2010/main" val="2741834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3534FE37-89D9-4F7E-083E-1F80014926BB}"/>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8741CAE7-D50D-3C3D-CB97-0D00DBEA67E0}"/>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pic>
        <p:nvPicPr>
          <p:cNvPr id="9" name="図 8" descr="グラフ&#10;&#10;自動的に生成された説明">
            <a:extLst>
              <a:ext uri="{FF2B5EF4-FFF2-40B4-BE49-F238E27FC236}">
                <a16:creationId xmlns:a16="http://schemas.microsoft.com/office/drawing/2014/main" id="{1B13B1DE-F432-37BE-61A5-FA71395776E4}"/>
              </a:ext>
            </a:extLst>
          </p:cNvPr>
          <p:cNvPicPr>
            <a:picLocks noChangeAspect="1"/>
          </p:cNvPicPr>
          <p:nvPr/>
        </p:nvPicPr>
        <p:blipFill rotWithShape="1">
          <a:blip r:embed="rId3">
            <a:extLst>
              <a:ext uri="{28A0092B-C50C-407E-A947-70E740481C1C}">
                <a14:useLocalDpi xmlns:a14="http://schemas.microsoft.com/office/drawing/2010/main" val="0"/>
              </a:ext>
            </a:extLst>
          </a:blip>
          <a:srcRect l="8760" t="6932" r="8697"/>
          <a:stretch/>
        </p:blipFill>
        <p:spPr>
          <a:xfrm>
            <a:off x="1346097" y="3876642"/>
            <a:ext cx="9274336" cy="2614238"/>
          </a:xfrm>
          <a:prstGeom prst="rect">
            <a:avLst/>
          </a:prstGeom>
        </p:spPr>
      </p:pic>
      <p:pic>
        <p:nvPicPr>
          <p:cNvPr id="11" name="図 10" descr="グラフ&#10;&#10;自動的に生成された説明">
            <a:extLst>
              <a:ext uri="{FF2B5EF4-FFF2-40B4-BE49-F238E27FC236}">
                <a16:creationId xmlns:a16="http://schemas.microsoft.com/office/drawing/2014/main" id="{9B626798-E860-0A26-2414-F5DFE993AF66}"/>
              </a:ext>
            </a:extLst>
          </p:cNvPr>
          <p:cNvPicPr>
            <a:picLocks noChangeAspect="1"/>
          </p:cNvPicPr>
          <p:nvPr/>
        </p:nvPicPr>
        <p:blipFill rotWithShape="1">
          <a:blip r:embed="rId4">
            <a:extLst>
              <a:ext uri="{28A0092B-C50C-407E-A947-70E740481C1C}">
                <a14:useLocalDpi xmlns:a14="http://schemas.microsoft.com/office/drawing/2010/main" val="0"/>
              </a:ext>
            </a:extLst>
          </a:blip>
          <a:srcRect l="8988" t="7037" r="9529"/>
          <a:stretch/>
        </p:blipFill>
        <p:spPr>
          <a:xfrm>
            <a:off x="1346097" y="1397163"/>
            <a:ext cx="9179028" cy="2618027"/>
          </a:xfrm>
          <a:prstGeom prst="rect">
            <a:avLst/>
          </a:prstGeom>
        </p:spPr>
      </p:pic>
      <p:sp>
        <p:nvSpPr>
          <p:cNvPr id="8" name="テキスト ボックス 7">
            <a:extLst>
              <a:ext uri="{FF2B5EF4-FFF2-40B4-BE49-F238E27FC236}">
                <a16:creationId xmlns:a16="http://schemas.microsoft.com/office/drawing/2014/main" id="{72D649DC-A156-54A9-114D-7AEC85C2BDBB}"/>
              </a:ext>
            </a:extLst>
          </p:cNvPr>
          <p:cNvSpPr txBox="1"/>
          <p:nvPr/>
        </p:nvSpPr>
        <p:spPr>
          <a:xfrm>
            <a:off x="571983" y="-20412"/>
            <a:ext cx="11345197"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10" name="タイトル 4">
            <a:extLst>
              <a:ext uri="{FF2B5EF4-FFF2-40B4-BE49-F238E27FC236}">
                <a16:creationId xmlns:a16="http://schemas.microsoft.com/office/drawing/2014/main" id="{5CF6B0DD-9BAE-A38D-B0F5-087F53DFA62B}"/>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Impact of Preprocessing on Prediction</a:t>
            </a:r>
            <a:endParaRPr lang="ja-JP" altLang="en-US" dirty="0"/>
          </a:p>
        </p:txBody>
      </p:sp>
      <p:sp>
        <p:nvSpPr>
          <p:cNvPr id="2" name="矢印: 下 1">
            <a:extLst>
              <a:ext uri="{FF2B5EF4-FFF2-40B4-BE49-F238E27FC236}">
                <a16:creationId xmlns:a16="http://schemas.microsoft.com/office/drawing/2014/main" id="{1D97AA02-E256-1446-F77C-88866F8EB474}"/>
              </a:ext>
            </a:extLst>
          </p:cNvPr>
          <p:cNvSpPr/>
          <p:nvPr/>
        </p:nvSpPr>
        <p:spPr>
          <a:xfrm>
            <a:off x="4021883" y="4048371"/>
            <a:ext cx="3922764" cy="4654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preprocessing</a:t>
            </a:r>
            <a:endParaRPr kumimoji="1" lang="ja-JP" altLang="en-US" dirty="0">
              <a:solidFill>
                <a:schemeClr val="tx1"/>
              </a:solidFill>
            </a:endParaRPr>
          </a:p>
        </p:txBody>
      </p:sp>
      <p:sp>
        <p:nvSpPr>
          <p:cNvPr id="4" name="テキスト ボックス 3">
            <a:extLst>
              <a:ext uri="{FF2B5EF4-FFF2-40B4-BE49-F238E27FC236}">
                <a16:creationId xmlns:a16="http://schemas.microsoft.com/office/drawing/2014/main" id="{18047AEA-2505-9515-9A38-F1582165543D}"/>
              </a:ext>
            </a:extLst>
          </p:cNvPr>
          <p:cNvSpPr txBox="1"/>
          <p:nvPr/>
        </p:nvSpPr>
        <p:spPr>
          <a:xfrm>
            <a:off x="3398370" y="111511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a:t>
            </a:r>
            <a:r>
              <a:rPr lang="en-US" altLang="ja-JP" sz="2000" b="1" dirty="0" err="1">
                <a:solidFill>
                  <a:schemeClr val="tx1"/>
                </a:solidFill>
              </a:rPr>
              <a:t>uS</a:t>
            </a:r>
            <a:r>
              <a:rPr lang="en-US" altLang="ja-JP" sz="2000" b="1" dirty="0">
                <a:solidFill>
                  <a:schemeClr val="tx1"/>
                </a:solidFill>
              </a:rPr>
              <a:t>/cm]</a:t>
            </a:r>
            <a:endParaRPr lang="ja-JP" altLang="en-US" b="1" dirty="0">
              <a:solidFill>
                <a:schemeClr val="tx1"/>
              </a:solidFill>
            </a:endParaRPr>
          </a:p>
        </p:txBody>
      </p:sp>
    </p:spTree>
    <p:extLst>
      <p:ext uri="{BB962C8B-B14F-4D97-AF65-F5344CB8AC3E}">
        <p14:creationId xmlns:p14="http://schemas.microsoft.com/office/powerpoint/2010/main" val="1533568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E75C434-44C4-F946-8177-F77CE640E887}"/>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AE5C9D14-A530-87C5-D9AE-893360AC11B7}"/>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pic>
        <p:nvPicPr>
          <p:cNvPr id="4" name="図 3" descr="グラフ&#10;&#10;自動的に生成された説明">
            <a:extLst>
              <a:ext uri="{FF2B5EF4-FFF2-40B4-BE49-F238E27FC236}">
                <a16:creationId xmlns:a16="http://schemas.microsoft.com/office/drawing/2014/main" id="{C0D0E257-C163-5ACC-F2F2-C5265EE11F38}"/>
              </a:ext>
            </a:extLst>
          </p:cNvPr>
          <p:cNvPicPr>
            <a:picLocks noChangeAspect="1"/>
          </p:cNvPicPr>
          <p:nvPr/>
        </p:nvPicPr>
        <p:blipFill rotWithShape="1">
          <a:blip r:embed="rId3">
            <a:extLst>
              <a:ext uri="{28A0092B-C50C-407E-A947-70E740481C1C}">
                <a14:useLocalDpi xmlns:a14="http://schemas.microsoft.com/office/drawing/2010/main" val="0"/>
              </a:ext>
            </a:extLst>
          </a:blip>
          <a:srcRect l="8760" t="6932" r="8697"/>
          <a:stretch/>
        </p:blipFill>
        <p:spPr>
          <a:xfrm>
            <a:off x="1348961" y="1310997"/>
            <a:ext cx="9468843" cy="2669065"/>
          </a:xfrm>
          <a:prstGeom prst="rect">
            <a:avLst/>
          </a:prstGeom>
        </p:spPr>
      </p:pic>
      <p:pic>
        <p:nvPicPr>
          <p:cNvPr id="10" name="図 9" descr="グラフ, 散布図&#10;&#10;自動的に生成された説明">
            <a:extLst>
              <a:ext uri="{FF2B5EF4-FFF2-40B4-BE49-F238E27FC236}">
                <a16:creationId xmlns:a16="http://schemas.microsoft.com/office/drawing/2014/main" id="{01B31BA5-0D12-CB6F-513D-4E712BBBE41E}"/>
              </a:ext>
            </a:extLst>
          </p:cNvPr>
          <p:cNvPicPr>
            <a:picLocks noChangeAspect="1"/>
          </p:cNvPicPr>
          <p:nvPr/>
        </p:nvPicPr>
        <p:blipFill rotWithShape="1">
          <a:blip r:embed="rId4">
            <a:extLst>
              <a:ext uri="{28A0092B-C50C-407E-A947-70E740481C1C}">
                <a14:useLocalDpi xmlns:a14="http://schemas.microsoft.com/office/drawing/2010/main" val="0"/>
              </a:ext>
            </a:extLst>
          </a:blip>
          <a:srcRect l="8014" t="10370" r="7689"/>
          <a:stretch/>
        </p:blipFill>
        <p:spPr>
          <a:xfrm>
            <a:off x="1104517" y="4211895"/>
            <a:ext cx="9813955" cy="2608740"/>
          </a:xfrm>
          <a:prstGeom prst="rect">
            <a:avLst/>
          </a:prstGeom>
        </p:spPr>
      </p:pic>
      <p:sp>
        <p:nvSpPr>
          <p:cNvPr id="18" name="テキスト ボックス 17">
            <a:extLst>
              <a:ext uri="{FF2B5EF4-FFF2-40B4-BE49-F238E27FC236}">
                <a16:creationId xmlns:a16="http://schemas.microsoft.com/office/drawing/2014/main" id="{27C8048F-BE81-AD89-11B6-96B28EF6F7EC}"/>
              </a:ext>
            </a:extLst>
          </p:cNvPr>
          <p:cNvSpPr txBox="1"/>
          <p:nvPr/>
        </p:nvSpPr>
        <p:spPr>
          <a:xfrm>
            <a:off x="1816322" y="4354096"/>
            <a:ext cx="1756240" cy="369332"/>
          </a:xfrm>
          <a:prstGeom prst="rect">
            <a:avLst/>
          </a:prstGeom>
          <a:solidFill>
            <a:schemeClr val="bg1"/>
          </a:solidFill>
        </p:spPr>
        <p:txBody>
          <a:bodyPr wrap="square" rtlCol="0">
            <a:spAutoFit/>
          </a:bodyPr>
          <a:lstStyle/>
          <a:p>
            <a:r>
              <a:rPr kumimoji="1" lang="en-US" altLang="ja-JP" dirty="0"/>
              <a:t>Feed Pressure</a:t>
            </a:r>
            <a:endParaRPr kumimoji="1" lang="ja-JP" altLang="en-US" dirty="0"/>
          </a:p>
        </p:txBody>
      </p:sp>
      <p:sp>
        <p:nvSpPr>
          <p:cNvPr id="19" name="正方形/長方形 18">
            <a:extLst>
              <a:ext uri="{FF2B5EF4-FFF2-40B4-BE49-F238E27FC236}">
                <a16:creationId xmlns:a16="http://schemas.microsoft.com/office/drawing/2014/main" id="{68D8F439-AFF9-2645-8E29-07394D271747}"/>
              </a:ext>
            </a:extLst>
          </p:cNvPr>
          <p:cNvSpPr/>
          <p:nvPr/>
        </p:nvSpPr>
        <p:spPr>
          <a:xfrm>
            <a:off x="3609461" y="1462791"/>
            <a:ext cx="347330" cy="2199535"/>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正方形/長方形 21">
            <a:extLst>
              <a:ext uri="{FF2B5EF4-FFF2-40B4-BE49-F238E27FC236}">
                <a16:creationId xmlns:a16="http://schemas.microsoft.com/office/drawing/2014/main" id="{B013B42F-4E63-35BE-4CD7-8E046A706F8C}"/>
              </a:ext>
            </a:extLst>
          </p:cNvPr>
          <p:cNvSpPr/>
          <p:nvPr/>
        </p:nvSpPr>
        <p:spPr>
          <a:xfrm>
            <a:off x="5244831" y="1448695"/>
            <a:ext cx="226828" cy="2214612"/>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BC9B96B6-A2AC-F147-ADCE-B53918917043}"/>
              </a:ext>
            </a:extLst>
          </p:cNvPr>
          <p:cNvSpPr/>
          <p:nvPr/>
        </p:nvSpPr>
        <p:spPr>
          <a:xfrm>
            <a:off x="5516487" y="1462141"/>
            <a:ext cx="226828" cy="2213887"/>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D69B7007-2517-AD73-1201-F776C90E178A}"/>
              </a:ext>
            </a:extLst>
          </p:cNvPr>
          <p:cNvSpPr/>
          <p:nvPr/>
        </p:nvSpPr>
        <p:spPr>
          <a:xfrm>
            <a:off x="8438992" y="1462141"/>
            <a:ext cx="226828" cy="2213886"/>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0D0CBC22-B4D8-756D-6166-A046E6349FBE}"/>
              </a:ext>
            </a:extLst>
          </p:cNvPr>
          <p:cNvSpPr txBox="1"/>
          <p:nvPr/>
        </p:nvSpPr>
        <p:spPr>
          <a:xfrm>
            <a:off x="571983" y="-20412"/>
            <a:ext cx="1126759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30" name="タイトル 4">
            <a:extLst>
              <a:ext uri="{FF2B5EF4-FFF2-40B4-BE49-F238E27FC236}">
                <a16:creationId xmlns:a16="http://schemas.microsoft.com/office/drawing/2014/main" id="{102B37F4-5564-CB58-1032-10B4B646FA2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Impact of Data Disturbance on Prediction</a:t>
            </a:r>
            <a:endParaRPr lang="ja-JP" altLang="en-US" dirty="0"/>
          </a:p>
        </p:txBody>
      </p:sp>
      <p:grpSp>
        <p:nvGrpSpPr>
          <p:cNvPr id="8" name="グループ化 7">
            <a:extLst>
              <a:ext uri="{FF2B5EF4-FFF2-40B4-BE49-F238E27FC236}">
                <a16:creationId xmlns:a16="http://schemas.microsoft.com/office/drawing/2014/main" id="{36AAC9E4-4774-7EB6-8BAE-BED1E7D59FC8}"/>
              </a:ext>
            </a:extLst>
          </p:cNvPr>
          <p:cNvGrpSpPr/>
          <p:nvPr/>
        </p:nvGrpSpPr>
        <p:grpSpPr>
          <a:xfrm>
            <a:off x="3535663" y="1111836"/>
            <a:ext cx="436611" cy="436969"/>
            <a:chOff x="4550496" y="1149972"/>
            <a:chExt cx="436611" cy="436969"/>
          </a:xfrm>
        </p:grpSpPr>
        <p:sp>
          <p:nvSpPr>
            <p:cNvPr id="6" name="二等辺三角形 5">
              <a:extLst>
                <a:ext uri="{FF2B5EF4-FFF2-40B4-BE49-F238E27FC236}">
                  <a16:creationId xmlns:a16="http://schemas.microsoft.com/office/drawing/2014/main" id="{92104732-EA4E-F041-1F62-C390B4FC18BB}"/>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7" name="テキスト ボックス 6">
              <a:extLst>
                <a:ext uri="{FF2B5EF4-FFF2-40B4-BE49-F238E27FC236}">
                  <a16:creationId xmlns:a16="http://schemas.microsoft.com/office/drawing/2014/main" id="{B1767555-351E-EFE3-DE5E-C5228D90BE14}"/>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9" name="グループ化 8">
            <a:extLst>
              <a:ext uri="{FF2B5EF4-FFF2-40B4-BE49-F238E27FC236}">
                <a16:creationId xmlns:a16="http://schemas.microsoft.com/office/drawing/2014/main" id="{837BA8C1-2837-A250-9861-DC23D95D3040}"/>
              </a:ext>
            </a:extLst>
          </p:cNvPr>
          <p:cNvGrpSpPr/>
          <p:nvPr/>
        </p:nvGrpSpPr>
        <p:grpSpPr>
          <a:xfrm>
            <a:off x="5122452" y="1115024"/>
            <a:ext cx="436611" cy="436969"/>
            <a:chOff x="4550496" y="1149972"/>
            <a:chExt cx="436611" cy="436969"/>
          </a:xfrm>
        </p:grpSpPr>
        <p:sp>
          <p:nvSpPr>
            <p:cNvPr id="11" name="二等辺三角形 10">
              <a:extLst>
                <a:ext uri="{FF2B5EF4-FFF2-40B4-BE49-F238E27FC236}">
                  <a16:creationId xmlns:a16="http://schemas.microsoft.com/office/drawing/2014/main" id="{D74EFA46-707D-2C22-3C66-B1E86921697B}"/>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2" name="テキスト ボックス 11">
              <a:extLst>
                <a:ext uri="{FF2B5EF4-FFF2-40B4-BE49-F238E27FC236}">
                  <a16:creationId xmlns:a16="http://schemas.microsoft.com/office/drawing/2014/main" id="{F8A22583-5C1F-6560-3532-C288BF9111E2}"/>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13" name="グループ化 12">
            <a:extLst>
              <a:ext uri="{FF2B5EF4-FFF2-40B4-BE49-F238E27FC236}">
                <a16:creationId xmlns:a16="http://schemas.microsoft.com/office/drawing/2014/main" id="{DF747834-61F5-4FBC-ADEA-923D9ED1A8C3}"/>
              </a:ext>
            </a:extLst>
          </p:cNvPr>
          <p:cNvGrpSpPr/>
          <p:nvPr/>
        </p:nvGrpSpPr>
        <p:grpSpPr>
          <a:xfrm>
            <a:off x="5424727" y="1115024"/>
            <a:ext cx="436611" cy="436969"/>
            <a:chOff x="4550496" y="1149972"/>
            <a:chExt cx="436611" cy="436969"/>
          </a:xfrm>
        </p:grpSpPr>
        <p:sp>
          <p:nvSpPr>
            <p:cNvPr id="14" name="二等辺三角形 13">
              <a:extLst>
                <a:ext uri="{FF2B5EF4-FFF2-40B4-BE49-F238E27FC236}">
                  <a16:creationId xmlns:a16="http://schemas.microsoft.com/office/drawing/2014/main" id="{09DFC3C6-3173-FAF8-E3E5-3E1979D92EF3}"/>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71ACEC21-7C18-CC16-70DF-9FAD2AB38874}"/>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16" name="グループ化 15">
            <a:extLst>
              <a:ext uri="{FF2B5EF4-FFF2-40B4-BE49-F238E27FC236}">
                <a16:creationId xmlns:a16="http://schemas.microsoft.com/office/drawing/2014/main" id="{DF071B60-F76D-2029-B25E-3CABB9BB33AB}"/>
              </a:ext>
            </a:extLst>
          </p:cNvPr>
          <p:cNvGrpSpPr/>
          <p:nvPr/>
        </p:nvGrpSpPr>
        <p:grpSpPr>
          <a:xfrm>
            <a:off x="8328470" y="1110473"/>
            <a:ext cx="436611" cy="436969"/>
            <a:chOff x="4550496" y="1149972"/>
            <a:chExt cx="436611" cy="436969"/>
          </a:xfrm>
        </p:grpSpPr>
        <p:sp>
          <p:nvSpPr>
            <p:cNvPr id="27" name="二等辺三角形 26">
              <a:extLst>
                <a:ext uri="{FF2B5EF4-FFF2-40B4-BE49-F238E27FC236}">
                  <a16:creationId xmlns:a16="http://schemas.microsoft.com/office/drawing/2014/main" id="{30FC5538-85AF-E3C7-AC16-BA2A2A614DCD}"/>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3B967624-E471-F86E-A87D-333985B918BF}"/>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⑤</a:t>
              </a:r>
              <a:endParaRPr kumimoji="1" lang="ja-JP" altLang="en-US" dirty="0">
                <a:solidFill>
                  <a:schemeClr val="bg1"/>
                </a:solidFill>
              </a:endParaRPr>
            </a:p>
          </p:txBody>
        </p:sp>
      </p:grpSp>
      <p:sp>
        <p:nvSpPr>
          <p:cNvPr id="43" name="正方形/長方形 42">
            <a:extLst>
              <a:ext uri="{FF2B5EF4-FFF2-40B4-BE49-F238E27FC236}">
                <a16:creationId xmlns:a16="http://schemas.microsoft.com/office/drawing/2014/main" id="{087AFE90-459F-58C4-9060-C09B20274C98}"/>
              </a:ext>
            </a:extLst>
          </p:cNvPr>
          <p:cNvSpPr/>
          <p:nvPr/>
        </p:nvSpPr>
        <p:spPr>
          <a:xfrm>
            <a:off x="3609461" y="4276626"/>
            <a:ext cx="347330" cy="2227332"/>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007D48CF-F477-5E61-5D94-EF3D8962C68A}"/>
              </a:ext>
            </a:extLst>
          </p:cNvPr>
          <p:cNvSpPr/>
          <p:nvPr/>
        </p:nvSpPr>
        <p:spPr>
          <a:xfrm>
            <a:off x="5244831" y="4262530"/>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正方形/長方形 44">
            <a:extLst>
              <a:ext uri="{FF2B5EF4-FFF2-40B4-BE49-F238E27FC236}">
                <a16:creationId xmlns:a16="http://schemas.microsoft.com/office/drawing/2014/main" id="{24FBE3FA-5CF6-8F59-62B2-88E12B391EF5}"/>
              </a:ext>
            </a:extLst>
          </p:cNvPr>
          <p:cNvSpPr/>
          <p:nvPr/>
        </p:nvSpPr>
        <p:spPr>
          <a:xfrm>
            <a:off x="5516487" y="4263277"/>
            <a:ext cx="226828" cy="223706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a:extLst>
              <a:ext uri="{FF2B5EF4-FFF2-40B4-BE49-F238E27FC236}">
                <a16:creationId xmlns:a16="http://schemas.microsoft.com/office/drawing/2014/main" id="{F1B10A36-F19B-EBE9-D58A-98D05E67610E}"/>
              </a:ext>
            </a:extLst>
          </p:cNvPr>
          <p:cNvSpPr/>
          <p:nvPr/>
        </p:nvSpPr>
        <p:spPr>
          <a:xfrm>
            <a:off x="8438992" y="4263275"/>
            <a:ext cx="226828" cy="2241427"/>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7" name="グループ化 46">
            <a:extLst>
              <a:ext uri="{FF2B5EF4-FFF2-40B4-BE49-F238E27FC236}">
                <a16:creationId xmlns:a16="http://schemas.microsoft.com/office/drawing/2014/main" id="{734089F0-AE8C-DCD7-6176-EF7661CA9B12}"/>
              </a:ext>
            </a:extLst>
          </p:cNvPr>
          <p:cNvGrpSpPr/>
          <p:nvPr/>
        </p:nvGrpSpPr>
        <p:grpSpPr>
          <a:xfrm>
            <a:off x="3535663" y="3918490"/>
            <a:ext cx="436611" cy="436969"/>
            <a:chOff x="4550496" y="1149972"/>
            <a:chExt cx="436611" cy="436969"/>
          </a:xfrm>
        </p:grpSpPr>
        <p:sp>
          <p:nvSpPr>
            <p:cNvPr id="48" name="二等辺三角形 47">
              <a:extLst>
                <a:ext uri="{FF2B5EF4-FFF2-40B4-BE49-F238E27FC236}">
                  <a16:creationId xmlns:a16="http://schemas.microsoft.com/office/drawing/2014/main" id="{C327649F-868E-FF33-78AF-A09E89ADD54F}"/>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9" name="テキスト ボックス 48">
              <a:extLst>
                <a:ext uri="{FF2B5EF4-FFF2-40B4-BE49-F238E27FC236}">
                  <a16:creationId xmlns:a16="http://schemas.microsoft.com/office/drawing/2014/main" id="{0B5E5BA6-AF7B-AE62-97BC-ECB864130B4D}"/>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50" name="グループ化 49">
            <a:extLst>
              <a:ext uri="{FF2B5EF4-FFF2-40B4-BE49-F238E27FC236}">
                <a16:creationId xmlns:a16="http://schemas.microsoft.com/office/drawing/2014/main" id="{F05DEA98-B3D5-0719-82C6-75F73407702A}"/>
              </a:ext>
            </a:extLst>
          </p:cNvPr>
          <p:cNvGrpSpPr/>
          <p:nvPr/>
        </p:nvGrpSpPr>
        <p:grpSpPr>
          <a:xfrm>
            <a:off x="5122452" y="3921678"/>
            <a:ext cx="436611" cy="436969"/>
            <a:chOff x="4550496" y="1149972"/>
            <a:chExt cx="436611" cy="436969"/>
          </a:xfrm>
        </p:grpSpPr>
        <p:sp>
          <p:nvSpPr>
            <p:cNvPr id="51" name="二等辺三角形 50">
              <a:extLst>
                <a:ext uri="{FF2B5EF4-FFF2-40B4-BE49-F238E27FC236}">
                  <a16:creationId xmlns:a16="http://schemas.microsoft.com/office/drawing/2014/main" id="{492B7C80-E65D-4718-3024-FD517E53D196}"/>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2" name="テキスト ボックス 51">
              <a:extLst>
                <a:ext uri="{FF2B5EF4-FFF2-40B4-BE49-F238E27FC236}">
                  <a16:creationId xmlns:a16="http://schemas.microsoft.com/office/drawing/2014/main" id="{03757A4B-4728-14A5-6201-BF601CCDFCB7}"/>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53" name="グループ化 52">
            <a:extLst>
              <a:ext uri="{FF2B5EF4-FFF2-40B4-BE49-F238E27FC236}">
                <a16:creationId xmlns:a16="http://schemas.microsoft.com/office/drawing/2014/main" id="{D7E59A56-A01F-A698-7D4D-A0CEAE3EA8E1}"/>
              </a:ext>
            </a:extLst>
          </p:cNvPr>
          <p:cNvGrpSpPr/>
          <p:nvPr/>
        </p:nvGrpSpPr>
        <p:grpSpPr>
          <a:xfrm>
            <a:off x="5424727" y="3921678"/>
            <a:ext cx="436611" cy="436969"/>
            <a:chOff x="4550496" y="1149972"/>
            <a:chExt cx="436611" cy="436969"/>
          </a:xfrm>
        </p:grpSpPr>
        <p:sp>
          <p:nvSpPr>
            <p:cNvPr id="54" name="二等辺三角形 53">
              <a:extLst>
                <a:ext uri="{FF2B5EF4-FFF2-40B4-BE49-F238E27FC236}">
                  <a16:creationId xmlns:a16="http://schemas.microsoft.com/office/drawing/2014/main" id="{0B204658-D89F-D5C5-DD67-578EF845DA19}"/>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5" name="テキスト ボックス 54">
              <a:extLst>
                <a:ext uri="{FF2B5EF4-FFF2-40B4-BE49-F238E27FC236}">
                  <a16:creationId xmlns:a16="http://schemas.microsoft.com/office/drawing/2014/main" id="{789AF0BA-D790-D2E9-3792-954BFC42FA1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56" name="グループ化 55">
            <a:extLst>
              <a:ext uri="{FF2B5EF4-FFF2-40B4-BE49-F238E27FC236}">
                <a16:creationId xmlns:a16="http://schemas.microsoft.com/office/drawing/2014/main" id="{35121B4C-7264-3289-6757-A39F2D19DC5F}"/>
              </a:ext>
            </a:extLst>
          </p:cNvPr>
          <p:cNvGrpSpPr/>
          <p:nvPr/>
        </p:nvGrpSpPr>
        <p:grpSpPr>
          <a:xfrm>
            <a:off x="8328470" y="3917127"/>
            <a:ext cx="436611" cy="436969"/>
            <a:chOff x="4550496" y="1149972"/>
            <a:chExt cx="436611" cy="436969"/>
          </a:xfrm>
        </p:grpSpPr>
        <p:sp>
          <p:nvSpPr>
            <p:cNvPr id="57" name="二等辺三角形 56">
              <a:extLst>
                <a:ext uri="{FF2B5EF4-FFF2-40B4-BE49-F238E27FC236}">
                  <a16:creationId xmlns:a16="http://schemas.microsoft.com/office/drawing/2014/main" id="{5A37BAD6-27CE-55F4-3EE9-354D3BBAD636}"/>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8" name="テキスト ボックス 57">
              <a:extLst>
                <a:ext uri="{FF2B5EF4-FFF2-40B4-BE49-F238E27FC236}">
                  <a16:creationId xmlns:a16="http://schemas.microsoft.com/office/drawing/2014/main" id="{BA3B9888-2CF6-2E30-2278-7F032AF9F55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sp>
        <p:nvSpPr>
          <p:cNvPr id="17" name="テキスト ボックス 16">
            <a:extLst>
              <a:ext uri="{FF2B5EF4-FFF2-40B4-BE49-F238E27FC236}">
                <a16:creationId xmlns:a16="http://schemas.microsoft.com/office/drawing/2014/main" id="{F0BF21DF-C34C-3E33-DEB5-520CE5922F7E}"/>
              </a:ext>
            </a:extLst>
          </p:cNvPr>
          <p:cNvSpPr txBox="1"/>
          <p:nvPr/>
        </p:nvSpPr>
        <p:spPr>
          <a:xfrm>
            <a:off x="1807645" y="1551993"/>
            <a:ext cx="3349782" cy="369332"/>
          </a:xfrm>
          <a:prstGeom prst="rect">
            <a:avLst/>
          </a:prstGeom>
          <a:solidFill>
            <a:schemeClr val="bg1"/>
          </a:solidFill>
        </p:spPr>
        <p:txBody>
          <a:bodyPr wrap="square" rtlCol="0">
            <a:spAutoFit/>
          </a:bodyPr>
          <a:lstStyle/>
          <a:p>
            <a:r>
              <a:rPr lang="en-US" altLang="ja-JP" sz="1800" dirty="0"/>
              <a:t>Target ① Stage1 Permeate EC </a:t>
            </a:r>
            <a:endParaRPr kumimoji="1" lang="ja-JP" altLang="en-US" dirty="0"/>
          </a:p>
        </p:txBody>
      </p:sp>
      <p:sp>
        <p:nvSpPr>
          <p:cNvPr id="20" name="正方形/長方形 19">
            <a:extLst>
              <a:ext uri="{FF2B5EF4-FFF2-40B4-BE49-F238E27FC236}">
                <a16:creationId xmlns:a16="http://schemas.microsoft.com/office/drawing/2014/main" id="{2818A503-0762-6CCC-8C92-D7AF55D09B22}"/>
              </a:ext>
            </a:extLst>
          </p:cNvPr>
          <p:cNvSpPr/>
          <p:nvPr/>
        </p:nvSpPr>
        <p:spPr>
          <a:xfrm>
            <a:off x="6501732" y="4263276"/>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1" name="グループ化 20">
            <a:extLst>
              <a:ext uri="{FF2B5EF4-FFF2-40B4-BE49-F238E27FC236}">
                <a16:creationId xmlns:a16="http://schemas.microsoft.com/office/drawing/2014/main" id="{A0A6E12D-977B-0790-D053-355D0A841302}"/>
              </a:ext>
            </a:extLst>
          </p:cNvPr>
          <p:cNvGrpSpPr/>
          <p:nvPr/>
        </p:nvGrpSpPr>
        <p:grpSpPr>
          <a:xfrm>
            <a:off x="6391210" y="3917127"/>
            <a:ext cx="436611" cy="436969"/>
            <a:chOff x="4550496" y="1149972"/>
            <a:chExt cx="436611" cy="436969"/>
          </a:xfrm>
        </p:grpSpPr>
        <p:sp>
          <p:nvSpPr>
            <p:cNvPr id="23" name="二等辺三角形 22">
              <a:extLst>
                <a:ext uri="{FF2B5EF4-FFF2-40B4-BE49-F238E27FC236}">
                  <a16:creationId xmlns:a16="http://schemas.microsoft.com/office/drawing/2014/main" id="{BC22C895-11C8-D29F-FB46-7DAD7374DA78}"/>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38A9FFBF-CDFD-5A6C-60AF-F9D26B5B8273}"/>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sp>
        <p:nvSpPr>
          <p:cNvPr id="31" name="正方形/長方形 30">
            <a:extLst>
              <a:ext uri="{FF2B5EF4-FFF2-40B4-BE49-F238E27FC236}">
                <a16:creationId xmlns:a16="http://schemas.microsoft.com/office/drawing/2014/main" id="{F0EC5291-7B2D-25B3-8266-F5447931CD83}"/>
              </a:ext>
            </a:extLst>
          </p:cNvPr>
          <p:cNvSpPr/>
          <p:nvPr/>
        </p:nvSpPr>
        <p:spPr>
          <a:xfrm>
            <a:off x="6497896" y="1426718"/>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2" name="グループ化 31">
            <a:extLst>
              <a:ext uri="{FF2B5EF4-FFF2-40B4-BE49-F238E27FC236}">
                <a16:creationId xmlns:a16="http://schemas.microsoft.com/office/drawing/2014/main" id="{7B0824EA-FCB7-81B9-2D26-0B34C4D200B8}"/>
              </a:ext>
            </a:extLst>
          </p:cNvPr>
          <p:cNvGrpSpPr/>
          <p:nvPr/>
        </p:nvGrpSpPr>
        <p:grpSpPr>
          <a:xfrm>
            <a:off x="6387374" y="1113916"/>
            <a:ext cx="436611" cy="436969"/>
            <a:chOff x="4550496" y="1149972"/>
            <a:chExt cx="436611" cy="436969"/>
          </a:xfrm>
        </p:grpSpPr>
        <p:sp>
          <p:nvSpPr>
            <p:cNvPr id="33" name="二等辺三角形 32">
              <a:extLst>
                <a:ext uri="{FF2B5EF4-FFF2-40B4-BE49-F238E27FC236}">
                  <a16:creationId xmlns:a16="http://schemas.microsoft.com/office/drawing/2014/main" id="{2B1C160B-4FF6-8C18-A697-499C3AD1B2C1}"/>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4" name="テキスト ボックス 33">
              <a:extLst>
                <a:ext uri="{FF2B5EF4-FFF2-40B4-BE49-F238E27FC236}">
                  <a16:creationId xmlns:a16="http://schemas.microsoft.com/office/drawing/2014/main" id="{80C59B56-D21A-F357-402A-8A1F9B817FBD}"/>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spTree>
    <p:extLst>
      <p:ext uri="{BB962C8B-B14F-4D97-AF65-F5344CB8AC3E}">
        <p14:creationId xmlns:p14="http://schemas.microsoft.com/office/powerpoint/2010/main" val="3985257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 折れ線グラフ&#10;&#10;自動的に生成された説明">
            <a:extLst>
              <a:ext uri="{FF2B5EF4-FFF2-40B4-BE49-F238E27FC236}">
                <a16:creationId xmlns:a16="http://schemas.microsoft.com/office/drawing/2014/main" id="{80BA2EE5-85CB-27B5-6E75-C76317BD90DB}"/>
              </a:ext>
            </a:extLst>
          </p:cNvPr>
          <p:cNvPicPr>
            <a:picLocks noChangeAspect="1"/>
          </p:cNvPicPr>
          <p:nvPr/>
        </p:nvPicPr>
        <p:blipFill rotWithShape="1">
          <a:blip r:embed="rId3">
            <a:extLst>
              <a:ext uri="{28A0092B-C50C-407E-A947-70E740481C1C}">
                <a14:useLocalDpi xmlns:a14="http://schemas.microsoft.com/office/drawing/2010/main" val="0"/>
              </a:ext>
            </a:extLst>
          </a:blip>
          <a:srcRect l="8758" t="8433" r="8697"/>
          <a:stretch/>
        </p:blipFill>
        <p:spPr>
          <a:xfrm>
            <a:off x="182056" y="1514807"/>
            <a:ext cx="11882326" cy="3295306"/>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Stage1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0.88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3</a:t>
                      </a:r>
                      <a:r>
                        <a:rPr lang="en-US" sz="1600" dirty="0">
                          <a:effectLst/>
                        </a:rPr>
                        <a:t>.2</a:t>
                      </a:r>
                      <a:r>
                        <a:rPr lang="en-US" altLang="ja-JP" sz="1600" dirty="0">
                          <a:effectLst/>
                        </a:rPr>
                        <a:t>0</a:t>
                      </a:r>
                      <a:r>
                        <a:rPr lang="en-US" sz="1600" dirty="0">
                          <a:effectLst/>
                        </a:rPr>
                        <a:t>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3993031" y="1835738"/>
            <a:ext cx="2564146" cy="612000"/>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p:nvPr/>
        </p:nvCxnSpPr>
        <p:spPr>
          <a:xfrm flipH="1" flipV="1">
            <a:off x="9380658" y="3538470"/>
            <a:ext cx="81280" cy="403922"/>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1039129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Random Forest for EC</a:t>
            </a:r>
          </a:p>
        </p:txBody>
      </p:sp>
      <p:sp>
        <p:nvSpPr>
          <p:cNvPr id="4" name="テキスト ボックス 3">
            <a:extLst>
              <a:ext uri="{FF2B5EF4-FFF2-40B4-BE49-F238E27FC236}">
                <a16:creationId xmlns:a16="http://schemas.microsoft.com/office/drawing/2014/main" id="{CA0EE5B9-77B7-1E2F-8A19-3FDE7C4D212B}"/>
              </a:ext>
            </a:extLst>
          </p:cNvPr>
          <p:cNvSpPr txBox="1"/>
          <p:nvPr/>
        </p:nvSpPr>
        <p:spPr>
          <a:xfrm>
            <a:off x="3398370" y="1114697"/>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a:t>
            </a:r>
            <a:r>
              <a:rPr lang="en-US" altLang="ja-JP" sz="2000" b="1" dirty="0" err="1">
                <a:solidFill>
                  <a:schemeClr val="tx1"/>
                </a:solidFill>
              </a:rPr>
              <a:t>uS</a:t>
            </a:r>
            <a:r>
              <a:rPr lang="en-US" altLang="ja-JP" sz="2000" b="1" dirty="0">
                <a:solidFill>
                  <a:schemeClr val="tx1"/>
                </a:solidFill>
              </a:rPr>
              <a:t>/cm]</a:t>
            </a:r>
            <a:endParaRPr lang="ja-JP" altLang="en-US" b="1" dirty="0">
              <a:solidFill>
                <a:schemeClr val="tx1"/>
              </a:solidFill>
            </a:endParaRPr>
          </a:p>
        </p:txBody>
      </p:sp>
    </p:spTree>
    <p:extLst>
      <p:ext uri="{BB962C8B-B14F-4D97-AF65-F5344CB8AC3E}">
        <p14:creationId xmlns:p14="http://schemas.microsoft.com/office/powerpoint/2010/main" val="1354341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10;&#10;自動的に生成された説明">
            <a:extLst>
              <a:ext uri="{FF2B5EF4-FFF2-40B4-BE49-F238E27FC236}">
                <a16:creationId xmlns:a16="http://schemas.microsoft.com/office/drawing/2014/main" id="{71A78B93-135E-AFF2-B665-2615285E44EF}"/>
              </a:ext>
            </a:extLst>
          </p:cNvPr>
          <p:cNvPicPr>
            <a:picLocks noChangeAspect="1"/>
          </p:cNvPicPr>
          <p:nvPr/>
        </p:nvPicPr>
        <p:blipFill rotWithShape="1">
          <a:blip r:embed="rId3">
            <a:extLst>
              <a:ext uri="{28A0092B-C50C-407E-A947-70E740481C1C}">
                <a14:useLocalDpi xmlns:a14="http://schemas.microsoft.com/office/drawing/2010/main" val="0"/>
              </a:ext>
            </a:extLst>
          </a:blip>
          <a:srcRect l="8240" t="10077" r="9598"/>
          <a:stretch/>
        </p:blipFill>
        <p:spPr>
          <a:xfrm>
            <a:off x="150878" y="1628567"/>
            <a:ext cx="11766302" cy="3219447"/>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b="1" dirty="0"/>
                        <a:t>Combined Permeate TOC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0.017 (mg/L)</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15.02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4609991" y="1803590"/>
            <a:ext cx="2613329"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flipH="1">
            <a:off x="5243875" y="2265834"/>
            <a:ext cx="379326" cy="546900"/>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7607797" y="1803590"/>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a:off x="7917542" y="2220798"/>
            <a:ext cx="349161" cy="776723"/>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10191267"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Random Forest for TOC</a:t>
            </a:r>
          </a:p>
        </p:txBody>
      </p:sp>
      <p:sp>
        <p:nvSpPr>
          <p:cNvPr id="4" name="テキスト ボックス 3">
            <a:extLst>
              <a:ext uri="{FF2B5EF4-FFF2-40B4-BE49-F238E27FC236}">
                <a16:creationId xmlns:a16="http://schemas.microsoft.com/office/drawing/2014/main" id="{DCB8B63D-FBAE-31BB-58D1-257370BB6BC2}"/>
              </a:ext>
            </a:extLst>
          </p:cNvPr>
          <p:cNvSpPr txBox="1"/>
          <p:nvPr/>
        </p:nvSpPr>
        <p:spPr>
          <a:xfrm>
            <a:off x="3398370" y="113416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Combined Permeate TOC [mg/L]</a:t>
            </a:r>
            <a:endParaRPr lang="ja-JP" altLang="en-US" b="1" dirty="0">
              <a:solidFill>
                <a:schemeClr val="tx1"/>
              </a:solidFill>
            </a:endParaRPr>
          </a:p>
        </p:txBody>
      </p:sp>
    </p:spTree>
    <p:extLst>
      <p:ext uri="{BB962C8B-B14F-4D97-AF65-F5344CB8AC3E}">
        <p14:creationId xmlns:p14="http://schemas.microsoft.com/office/powerpoint/2010/main" val="2882168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A4872F6C-5233-0111-8C12-2E7D9B1CAF87}"/>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descr="グラフ&#10;&#10;自動的に生成された説明">
            <a:extLst>
              <a:ext uri="{FF2B5EF4-FFF2-40B4-BE49-F238E27FC236}">
                <a16:creationId xmlns:a16="http://schemas.microsoft.com/office/drawing/2014/main" id="{879542A8-4CFB-C6BB-E2B3-C83E05775362}"/>
              </a:ext>
            </a:extLst>
          </p:cNvPr>
          <p:cNvPicPr>
            <a:picLocks noChangeAspect="1"/>
          </p:cNvPicPr>
          <p:nvPr/>
        </p:nvPicPr>
        <p:blipFill rotWithShape="1">
          <a:blip r:embed="rId3">
            <a:extLst>
              <a:ext uri="{28A0092B-C50C-407E-A947-70E740481C1C}">
                <a14:useLocalDpi xmlns:a14="http://schemas.microsoft.com/office/drawing/2010/main" val="0"/>
              </a:ext>
            </a:extLst>
          </a:blip>
          <a:srcRect l="8760" t="6932" r="8697"/>
          <a:stretch/>
        </p:blipFill>
        <p:spPr>
          <a:xfrm>
            <a:off x="1346749" y="1510143"/>
            <a:ext cx="9498503" cy="2677426"/>
          </a:xfrm>
          <a:prstGeom prst="rect">
            <a:avLst/>
          </a:prstGeom>
        </p:spPr>
      </p:pic>
      <p:sp>
        <p:nvSpPr>
          <p:cNvPr id="3" name="スライド番号プレースホルダー 2">
            <a:extLst>
              <a:ext uri="{FF2B5EF4-FFF2-40B4-BE49-F238E27FC236}">
                <a16:creationId xmlns:a16="http://schemas.microsoft.com/office/drawing/2014/main" id="{8741CAE7-D50D-3C3D-CB97-0D00DBEA67E0}"/>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pic>
        <p:nvPicPr>
          <p:cNvPr id="5" name="図 4" descr="グラフ, 折れ線グラフ&#10;&#10;自動的に生成された説明">
            <a:extLst>
              <a:ext uri="{FF2B5EF4-FFF2-40B4-BE49-F238E27FC236}">
                <a16:creationId xmlns:a16="http://schemas.microsoft.com/office/drawing/2014/main" id="{98822D4C-07DA-602C-0973-941584AC5638}"/>
              </a:ext>
            </a:extLst>
          </p:cNvPr>
          <p:cNvPicPr>
            <a:picLocks noChangeAspect="1"/>
          </p:cNvPicPr>
          <p:nvPr/>
        </p:nvPicPr>
        <p:blipFill rotWithShape="1">
          <a:blip r:embed="rId4">
            <a:extLst>
              <a:ext uri="{28A0092B-C50C-407E-A947-70E740481C1C}">
                <a14:useLocalDpi xmlns:a14="http://schemas.microsoft.com/office/drawing/2010/main" val="0"/>
              </a:ext>
            </a:extLst>
          </a:blip>
          <a:srcRect l="8758" t="8433" r="8697"/>
          <a:stretch/>
        </p:blipFill>
        <p:spPr>
          <a:xfrm>
            <a:off x="1346747" y="4211924"/>
            <a:ext cx="9498505" cy="2634205"/>
          </a:xfrm>
          <a:prstGeom prst="rect">
            <a:avLst/>
          </a:prstGeom>
        </p:spPr>
      </p:pic>
      <p:sp>
        <p:nvSpPr>
          <p:cNvPr id="10" name="テキスト ボックス 9">
            <a:extLst>
              <a:ext uri="{FF2B5EF4-FFF2-40B4-BE49-F238E27FC236}">
                <a16:creationId xmlns:a16="http://schemas.microsoft.com/office/drawing/2014/main" id="{5B59E916-A9E4-8817-BB8B-F777DB99F923}"/>
              </a:ext>
            </a:extLst>
          </p:cNvPr>
          <p:cNvSpPr txBox="1"/>
          <p:nvPr/>
        </p:nvSpPr>
        <p:spPr>
          <a:xfrm>
            <a:off x="1985066" y="4404592"/>
            <a:ext cx="1694695" cy="369332"/>
          </a:xfrm>
          <a:prstGeom prst="rect">
            <a:avLst/>
          </a:prstGeom>
          <a:noFill/>
        </p:spPr>
        <p:txBody>
          <a:bodyPr wrap="none" rtlCol="0">
            <a:spAutoFit/>
          </a:bodyPr>
          <a:lstStyle/>
          <a:p>
            <a:r>
              <a:rPr kumimoji="1" lang="en-US" altLang="ja-JP" b="0" dirty="0"/>
              <a:t>Radom Forest</a:t>
            </a:r>
            <a:endParaRPr kumimoji="1" lang="ja-JP" altLang="en-US" dirty="0"/>
          </a:p>
        </p:txBody>
      </p:sp>
      <p:sp>
        <p:nvSpPr>
          <p:cNvPr id="12" name="テキスト ボックス 11">
            <a:extLst>
              <a:ext uri="{FF2B5EF4-FFF2-40B4-BE49-F238E27FC236}">
                <a16:creationId xmlns:a16="http://schemas.microsoft.com/office/drawing/2014/main" id="{730AF25C-F18A-A6C7-875E-C296E5BE7976}"/>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a:t>
            </a:r>
          </a:p>
        </p:txBody>
      </p:sp>
      <p:sp>
        <p:nvSpPr>
          <p:cNvPr id="15" name="正方形/長方形 14">
            <a:extLst>
              <a:ext uri="{FF2B5EF4-FFF2-40B4-BE49-F238E27FC236}">
                <a16:creationId xmlns:a16="http://schemas.microsoft.com/office/drawing/2014/main" id="{34EA91C6-1525-F27C-BAFD-A4F53A29A4A2}"/>
              </a:ext>
            </a:extLst>
          </p:cNvPr>
          <p:cNvSpPr/>
          <p:nvPr/>
        </p:nvSpPr>
        <p:spPr>
          <a:xfrm>
            <a:off x="3608957" y="1667991"/>
            <a:ext cx="347330"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0C135580-3A37-D48A-841C-3D4539C1AD0F}"/>
              </a:ext>
            </a:extLst>
          </p:cNvPr>
          <p:cNvSpPr/>
          <p:nvPr/>
        </p:nvSpPr>
        <p:spPr>
          <a:xfrm>
            <a:off x="5249092"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6C3F1B13-547A-8F30-1EF3-B3E59B8385D2}"/>
              </a:ext>
            </a:extLst>
          </p:cNvPr>
          <p:cNvSpPr/>
          <p:nvPr/>
        </p:nvSpPr>
        <p:spPr>
          <a:xfrm>
            <a:off x="5529127"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2BFA3B77-05C6-794F-902F-2F48283540A7}"/>
              </a:ext>
            </a:extLst>
          </p:cNvPr>
          <p:cNvSpPr/>
          <p:nvPr/>
        </p:nvSpPr>
        <p:spPr>
          <a:xfrm>
            <a:off x="3608957" y="4327153"/>
            <a:ext cx="347330"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659002F7-9A74-E8B2-54DC-A812BCE2DDA2}"/>
              </a:ext>
            </a:extLst>
          </p:cNvPr>
          <p:cNvSpPr/>
          <p:nvPr/>
        </p:nvSpPr>
        <p:spPr>
          <a:xfrm>
            <a:off x="5249092" y="4339182"/>
            <a:ext cx="233956" cy="2179752"/>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AE3E130C-4A46-2FEA-D80E-48F54EF68EB7}"/>
              </a:ext>
            </a:extLst>
          </p:cNvPr>
          <p:cNvSpPr/>
          <p:nvPr/>
        </p:nvSpPr>
        <p:spPr>
          <a:xfrm>
            <a:off x="5529127" y="4324218"/>
            <a:ext cx="233956"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44C98170-3967-FE0A-BECC-6D2F14055712}"/>
              </a:ext>
            </a:extLst>
          </p:cNvPr>
          <p:cNvSpPr/>
          <p:nvPr/>
        </p:nvSpPr>
        <p:spPr>
          <a:xfrm>
            <a:off x="6586543" y="1667992"/>
            <a:ext cx="233956" cy="2219394"/>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正方形/長方形 21">
            <a:extLst>
              <a:ext uri="{FF2B5EF4-FFF2-40B4-BE49-F238E27FC236}">
                <a16:creationId xmlns:a16="http://schemas.microsoft.com/office/drawing/2014/main" id="{ECFE04C4-A7FF-A83E-0C37-179A792B58FD}"/>
              </a:ext>
            </a:extLst>
          </p:cNvPr>
          <p:cNvSpPr/>
          <p:nvPr/>
        </p:nvSpPr>
        <p:spPr>
          <a:xfrm>
            <a:off x="6586543" y="4322881"/>
            <a:ext cx="233956"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C31153FA-BFC3-04A6-17D9-888C2DC8FEAC}"/>
              </a:ext>
            </a:extLst>
          </p:cNvPr>
          <p:cNvSpPr/>
          <p:nvPr/>
        </p:nvSpPr>
        <p:spPr>
          <a:xfrm>
            <a:off x="8493850"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F7492310-B66F-1C5D-2A64-25A246E7635D}"/>
              </a:ext>
            </a:extLst>
          </p:cNvPr>
          <p:cNvSpPr/>
          <p:nvPr/>
        </p:nvSpPr>
        <p:spPr>
          <a:xfrm>
            <a:off x="8493850" y="4330088"/>
            <a:ext cx="233956" cy="2206951"/>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1" name="グループ化 10">
            <a:extLst>
              <a:ext uri="{FF2B5EF4-FFF2-40B4-BE49-F238E27FC236}">
                <a16:creationId xmlns:a16="http://schemas.microsoft.com/office/drawing/2014/main" id="{BD6DEED9-9498-7A33-B8B8-430009838E2F}"/>
              </a:ext>
            </a:extLst>
          </p:cNvPr>
          <p:cNvGrpSpPr/>
          <p:nvPr/>
        </p:nvGrpSpPr>
        <p:grpSpPr>
          <a:xfrm>
            <a:off x="3564316" y="1370559"/>
            <a:ext cx="436611" cy="436969"/>
            <a:chOff x="4550496" y="1149972"/>
            <a:chExt cx="436611" cy="436969"/>
          </a:xfrm>
        </p:grpSpPr>
        <p:sp>
          <p:nvSpPr>
            <p:cNvPr id="14" name="二等辺三角形 13">
              <a:extLst>
                <a:ext uri="{FF2B5EF4-FFF2-40B4-BE49-F238E27FC236}">
                  <a16:creationId xmlns:a16="http://schemas.microsoft.com/office/drawing/2014/main" id="{3FDF39C5-80C4-FBA0-C025-84AFE743395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22862B85-9EB0-E200-AD00-9BCFAB787B4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26" name="グループ化 25">
            <a:extLst>
              <a:ext uri="{FF2B5EF4-FFF2-40B4-BE49-F238E27FC236}">
                <a16:creationId xmlns:a16="http://schemas.microsoft.com/office/drawing/2014/main" id="{5DFF4465-4E71-86D3-9F19-38E1D7D00AE3}"/>
              </a:ext>
            </a:extLst>
          </p:cNvPr>
          <p:cNvGrpSpPr/>
          <p:nvPr/>
        </p:nvGrpSpPr>
        <p:grpSpPr>
          <a:xfrm>
            <a:off x="5156064" y="1367624"/>
            <a:ext cx="436611" cy="436969"/>
            <a:chOff x="4550496" y="1149972"/>
            <a:chExt cx="436611" cy="436969"/>
          </a:xfrm>
        </p:grpSpPr>
        <p:sp>
          <p:nvSpPr>
            <p:cNvPr id="27" name="二等辺三角形 26">
              <a:extLst>
                <a:ext uri="{FF2B5EF4-FFF2-40B4-BE49-F238E27FC236}">
                  <a16:creationId xmlns:a16="http://schemas.microsoft.com/office/drawing/2014/main" id="{F60BB753-1754-C659-3308-B263C2C458AA}"/>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2CB49CA9-4EB5-2AC0-BDB6-5E496F77DB64}"/>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29" name="グループ化 28">
            <a:extLst>
              <a:ext uri="{FF2B5EF4-FFF2-40B4-BE49-F238E27FC236}">
                <a16:creationId xmlns:a16="http://schemas.microsoft.com/office/drawing/2014/main" id="{015A767F-5B40-8031-1BC5-089FFC91B28F}"/>
              </a:ext>
            </a:extLst>
          </p:cNvPr>
          <p:cNvGrpSpPr/>
          <p:nvPr/>
        </p:nvGrpSpPr>
        <p:grpSpPr>
          <a:xfrm>
            <a:off x="5427799" y="1367624"/>
            <a:ext cx="436611" cy="436969"/>
            <a:chOff x="4550496" y="1149972"/>
            <a:chExt cx="436611" cy="436969"/>
          </a:xfrm>
        </p:grpSpPr>
        <p:sp>
          <p:nvSpPr>
            <p:cNvPr id="30" name="二等辺三角形 29">
              <a:extLst>
                <a:ext uri="{FF2B5EF4-FFF2-40B4-BE49-F238E27FC236}">
                  <a16:creationId xmlns:a16="http://schemas.microsoft.com/office/drawing/2014/main" id="{CBAD06AA-6348-DF06-FD19-D5DBC8DB5398}"/>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1" name="テキスト ボックス 30">
              <a:extLst>
                <a:ext uri="{FF2B5EF4-FFF2-40B4-BE49-F238E27FC236}">
                  <a16:creationId xmlns:a16="http://schemas.microsoft.com/office/drawing/2014/main" id="{E14C94E6-7E17-A8CE-3C84-023AD2659CF0}"/>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32" name="グループ化 31">
            <a:extLst>
              <a:ext uri="{FF2B5EF4-FFF2-40B4-BE49-F238E27FC236}">
                <a16:creationId xmlns:a16="http://schemas.microsoft.com/office/drawing/2014/main" id="{6303CDCF-7F9F-7475-6E5A-0314B17D07D1}"/>
              </a:ext>
            </a:extLst>
          </p:cNvPr>
          <p:cNvGrpSpPr/>
          <p:nvPr/>
        </p:nvGrpSpPr>
        <p:grpSpPr>
          <a:xfrm>
            <a:off x="6485864" y="1366287"/>
            <a:ext cx="436611" cy="436969"/>
            <a:chOff x="4550496" y="1149972"/>
            <a:chExt cx="436611" cy="436969"/>
          </a:xfrm>
        </p:grpSpPr>
        <p:sp>
          <p:nvSpPr>
            <p:cNvPr id="33" name="二等辺三角形 32">
              <a:extLst>
                <a:ext uri="{FF2B5EF4-FFF2-40B4-BE49-F238E27FC236}">
                  <a16:creationId xmlns:a16="http://schemas.microsoft.com/office/drawing/2014/main" id="{BA7C6519-A670-098A-FC82-08DA5FB9BB84}"/>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4" name="テキスト ボックス 33">
              <a:extLst>
                <a:ext uri="{FF2B5EF4-FFF2-40B4-BE49-F238E27FC236}">
                  <a16:creationId xmlns:a16="http://schemas.microsoft.com/office/drawing/2014/main" id="{C9CB82DE-114D-A417-CE69-53F1B7D8F737}"/>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grpSp>
        <p:nvGrpSpPr>
          <p:cNvPr id="35" name="グループ化 34">
            <a:extLst>
              <a:ext uri="{FF2B5EF4-FFF2-40B4-BE49-F238E27FC236}">
                <a16:creationId xmlns:a16="http://schemas.microsoft.com/office/drawing/2014/main" id="{E4C7D5D7-12A0-80E0-6472-21FFA6FB5D8C}"/>
              </a:ext>
            </a:extLst>
          </p:cNvPr>
          <p:cNvGrpSpPr/>
          <p:nvPr/>
        </p:nvGrpSpPr>
        <p:grpSpPr>
          <a:xfrm>
            <a:off x="8400006" y="1367624"/>
            <a:ext cx="436611" cy="436969"/>
            <a:chOff x="4550496" y="1149972"/>
            <a:chExt cx="436611" cy="436969"/>
          </a:xfrm>
        </p:grpSpPr>
        <p:sp>
          <p:nvSpPr>
            <p:cNvPr id="36" name="二等辺三角形 35">
              <a:extLst>
                <a:ext uri="{FF2B5EF4-FFF2-40B4-BE49-F238E27FC236}">
                  <a16:creationId xmlns:a16="http://schemas.microsoft.com/office/drawing/2014/main" id="{3C2A52E3-DB14-B2D3-25A8-21F915E693DD}"/>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7" name="テキスト ボックス 36">
              <a:extLst>
                <a:ext uri="{FF2B5EF4-FFF2-40B4-BE49-F238E27FC236}">
                  <a16:creationId xmlns:a16="http://schemas.microsoft.com/office/drawing/2014/main" id="{52CF4763-314D-AB71-2073-B10A737DBB03}"/>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grpSp>
        <p:nvGrpSpPr>
          <p:cNvPr id="38" name="グループ化 37">
            <a:extLst>
              <a:ext uri="{FF2B5EF4-FFF2-40B4-BE49-F238E27FC236}">
                <a16:creationId xmlns:a16="http://schemas.microsoft.com/office/drawing/2014/main" id="{EDEECAB2-F6F8-82D5-AFC9-903998811A77}"/>
              </a:ext>
            </a:extLst>
          </p:cNvPr>
          <p:cNvGrpSpPr/>
          <p:nvPr/>
        </p:nvGrpSpPr>
        <p:grpSpPr>
          <a:xfrm>
            <a:off x="3574872" y="4174138"/>
            <a:ext cx="436611" cy="436969"/>
            <a:chOff x="4550496" y="1149972"/>
            <a:chExt cx="436611" cy="436969"/>
          </a:xfrm>
        </p:grpSpPr>
        <p:sp>
          <p:nvSpPr>
            <p:cNvPr id="39" name="二等辺三角形 38">
              <a:extLst>
                <a:ext uri="{FF2B5EF4-FFF2-40B4-BE49-F238E27FC236}">
                  <a16:creationId xmlns:a16="http://schemas.microsoft.com/office/drawing/2014/main" id="{13F251D2-028D-5FF7-3425-80C3199C67FC}"/>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59CE7FC5-D7EE-B68C-5C96-A1EB8EACB25B}"/>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41" name="グループ化 40">
            <a:extLst>
              <a:ext uri="{FF2B5EF4-FFF2-40B4-BE49-F238E27FC236}">
                <a16:creationId xmlns:a16="http://schemas.microsoft.com/office/drawing/2014/main" id="{12AA68AA-04BF-6EDE-BA7A-6CC8EDA9786C}"/>
              </a:ext>
            </a:extLst>
          </p:cNvPr>
          <p:cNvGrpSpPr/>
          <p:nvPr/>
        </p:nvGrpSpPr>
        <p:grpSpPr>
          <a:xfrm>
            <a:off x="5147764" y="4177221"/>
            <a:ext cx="436611" cy="436969"/>
            <a:chOff x="4550496" y="1149972"/>
            <a:chExt cx="436611" cy="436969"/>
          </a:xfrm>
        </p:grpSpPr>
        <p:sp>
          <p:nvSpPr>
            <p:cNvPr id="42" name="二等辺三角形 41">
              <a:extLst>
                <a:ext uri="{FF2B5EF4-FFF2-40B4-BE49-F238E27FC236}">
                  <a16:creationId xmlns:a16="http://schemas.microsoft.com/office/drawing/2014/main" id="{EB753BC9-D971-E0DF-FD73-BF131AE91DF0}"/>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3" name="テキスト ボックス 42">
              <a:extLst>
                <a:ext uri="{FF2B5EF4-FFF2-40B4-BE49-F238E27FC236}">
                  <a16:creationId xmlns:a16="http://schemas.microsoft.com/office/drawing/2014/main" id="{32655FA4-31D6-1798-E773-24CDBDCFDB48}"/>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44" name="グループ化 43">
            <a:extLst>
              <a:ext uri="{FF2B5EF4-FFF2-40B4-BE49-F238E27FC236}">
                <a16:creationId xmlns:a16="http://schemas.microsoft.com/office/drawing/2014/main" id="{3CD4FD41-A959-5A25-1805-7A8DDB7CE7DA}"/>
              </a:ext>
            </a:extLst>
          </p:cNvPr>
          <p:cNvGrpSpPr/>
          <p:nvPr/>
        </p:nvGrpSpPr>
        <p:grpSpPr>
          <a:xfrm>
            <a:off x="5433959" y="4177221"/>
            <a:ext cx="436611" cy="436969"/>
            <a:chOff x="4550496" y="1149972"/>
            <a:chExt cx="436611" cy="436969"/>
          </a:xfrm>
        </p:grpSpPr>
        <p:sp>
          <p:nvSpPr>
            <p:cNvPr id="45" name="二等辺三角形 44">
              <a:extLst>
                <a:ext uri="{FF2B5EF4-FFF2-40B4-BE49-F238E27FC236}">
                  <a16:creationId xmlns:a16="http://schemas.microsoft.com/office/drawing/2014/main" id="{1BAA0872-876B-BBBF-5A5D-A485FDDCE4B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6" name="テキスト ボックス 45">
              <a:extLst>
                <a:ext uri="{FF2B5EF4-FFF2-40B4-BE49-F238E27FC236}">
                  <a16:creationId xmlns:a16="http://schemas.microsoft.com/office/drawing/2014/main" id="{A452186B-1650-3CBE-003C-07F804422F56}"/>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47" name="グループ化 46">
            <a:extLst>
              <a:ext uri="{FF2B5EF4-FFF2-40B4-BE49-F238E27FC236}">
                <a16:creationId xmlns:a16="http://schemas.microsoft.com/office/drawing/2014/main" id="{8E6CDC05-F411-C08D-7B63-694372195DBC}"/>
              </a:ext>
            </a:extLst>
          </p:cNvPr>
          <p:cNvGrpSpPr/>
          <p:nvPr/>
        </p:nvGrpSpPr>
        <p:grpSpPr>
          <a:xfrm>
            <a:off x="6478239" y="4174138"/>
            <a:ext cx="436611" cy="436969"/>
            <a:chOff x="4550496" y="1149972"/>
            <a:chExt cx="436611" cy="436969"/>
          </a:xfrm>
        </p:grpSpPr>
        <p:sp>
          <p:nvSpPr>
            <p:cNvPr id="48" name="二等辺三角形 47">
              <a:extLst>
                <a:ext uri="{FF2B5EF4-FFF2-40B4-BE49-F238E27FC236}">
                  <a16:creationId xmlns:a16="http://schemas.microsoft.com/office/drawing/2014/main" id="{B66E6FD7-A584-63DF-6D67-8FC78983B9BA}"/>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9" name="テキスト ボックス 48">
              <a:extLst>
                <a:ext uri="{FF2B5EF4-FFF2-40B4-BE49-F238E27FC236}">
                  <a16:creationId xmlns:a16="http://schemas.microsoft.com/office/drawing/2014/main" id="{74ABCDC2-F73A-78E3-9C83-C24B31ECC2AB}"/>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grpSp>
        <p:nvGrpSpPr>
          <p:cNvPr id="50" name="グループ化 49">
            <a:extLst>
              <a:ext uri="{FF2B5EF4-FFF2-40B4-BE49-F238E27FC236}">
                <a16:creationId xmlns:a16="http://schemas.microsoft.com/office/drawing/2014/main" id="{FC02B891-6976-B8A7-7A65-E70C36AC19D3}"/>
              </a:ext>
            </a:extLst>
          </p:cNvPr>
          <p:cNvGrpSpPr/>
          <p:nvPr/>
        </p:nvGrpSpPr>
        <p:grpSpPr>
          <a:xfrm>
            <a:off x="8392522" y="4174790"/>
            <a:ext cx="436611" cy="436969"/>
            <a:chOff x="4550496" y="1149972"/>
            <a:chExt cx="436611" cy="436969"/>
          </a:xfrm>
        </p:grpSpPr>
        <p:sp>
          <p:nvSpPr>
            <p:cNvPr id="51" name="二等辺三角形 50">
              <a:extLst>
                <a:ext uri="{FF2B5EF4-FFF2-40B4-BE49-F238E27FC236}">
                  <a16:creationId xmlns:a16="http://schemas.microsoft.com/office/drawing/2014/main" id="{81D58DDF-529A-0B98-6166-46C53A5B4ED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2" name="テキスト ボックス 51">
              <a:extLst>
                <a:ext uri="{FF2B5EF4-FFF2-40B4-BE49-F238E27FC236}">
                  <a16:creationId xmlns:a16="http://schemas.microsoft.com/office/drawing/2014/main" id="{BBF2D118-99FD-3AE7-6297-2EA3236EF5FA}"/>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sp>
        <p:nvSpPr>
          <p:cNvPr id="9" name="テキスト ボックス 8">
            <a:extLst>
              <a:ext uri="{FF2B5EF4-FFF2-40B4-BE49-F238E27FC236}">
                <a16:creationId xmlns:a16="http://schemas.microsoft.com/office/drawing/2014/main" id="{DAC2D73B-F4ED-0051-CB81-0955AAD35C68}"/>
              </a:ext>
            </a:extLst>
          </p:cNvPr>
          <p:cNvSpPr txBox="1"/>
          <p:nvPr/>
        </p:nvSpPr>
        <p:spPr>
          <a:xfrm>
            <a:off x="2036116" y="1731781"/>
            <a:ext cx="2903359" cy="369332"/>
          </a:xfrm>
          <a:prstGeom prst="rect">
            <a:avLst/>
          </a:prstGeom>
          <a:solidFill>
            <a:schemeClr val="bg1"/>
          </a:solidFill>
        </p:spPr>
        <p:txBody>
          <a:bodyPr wrap="none" rtlCol="0">
            <a:spAutoFit/>
          </a:bodyPr>
          <a:lstStyle/>
          <a:p>
            <a:r>
              <a:rPr kumimoji="1" lang="en-US" altLang="ja-JP" b="0" dirty="0"/>
              <a:t>Multiple Regression Model</a:t>
            </a:r>
            <a:endParaRPr kumimoji="1" lang="ja-JP" altLang="en-US" dirty="0"/>
          </a:p>
        </p:txBody>
      </p:sp>
      <p:sp>
        <p:nvSpPr>
          <p:cNvPr id="7" name="テキスト ボックス 6">
            <a:extLst>
              <a:ext uri="{FF2B5EF4-FFF2-40B4-BE49-F238E27FC236}">
                <a16:creationId xmlns:a16="http://schemas.microsoft.com/office/drawing/2014/main" id="{E55CA9D5-4413-8013-25BE-36186765AD9D}"/>
              </a:ext>
            </a:extLst>
          </p:cNvPr>
          <p:cNvSpPr txBox="1"/>
          <p:nvPr/>
        </p:nvSpPr>
        <p:spPr>
          <a:xfrm>
            <a:off x="3398370" y="1019447"/>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a:t>
            </a:r>
            <a:r>
              <a:rPr lang="en-US" altLang="ja-JP" sz="2000" b="1" dirty="0" err="1">
                <a:solidFill>
                  <a:schemeClr val="tx1"/>
                </a:solidFill>
              </a:rPr>
              <a:t>uS</a:t>
            </a:r>
            <a:r>
              <a:rPr lang="en-US" altLang="ja-JP" sz="2000" b="1" dirty="0">
                <a:solidFill>
                  <a:schemeClr val="tx1"/>
                </a:solidFill>
              </a:rPr>
              <a:t>/cm]</a:t>
            </a:r>
            <a:endParaRPr lang="ja-JP" altLang="en-US" b="1" dirty="0">
              <a:solidFill>
                <a:schemeClr val="tx1"/>
              </a:solidFill>
            </a:endParaRPr>
          </a:p>
        </p:txBody>
      </p:sp>
      <p:sp>
        <p:nvSpPr>
          <p:cNvPr id="53" name="タイトル 4">
            <a:extLst>
              <a:ext uri="{FF2B5EF4-FFF2-40B4-BE49-F238E27FC236}">
                <a16:creationId xmlns:a16="http://schemas.microsoft.com/office/drawing/2014/main" id="{978C6CA2-FF19-D4A1-4B3B-305B8A29ABAA}"/>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Comparing MLR and Random Forest</a:t>
            </a:r>
          </a:p>
        </p:txBody>
      </p:sp>
    </p:spTree>
    <p:extLst>
      <p:ext uri="{BB962C8B-B14F-4D97-AF65-F5344CB8AC3E}">
        <p14:creationId xmlns:p14="http://schemas.microsoft.com/office/powerpoint/2010/main" val="123046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正方形/長方形 40">
            <a:extLst>
              <a:ext uri="{FF2B5EF4-FFF2-40B4-BE49-F238E27FC236}">
                <a16:creationId xmlns:a16="http://schemas.microsoft.com/office/drawing/2014/main" id="{3430E503-24C8-E84E-2086-95B35A40FDE2}"/>
              </a:ext>
            </a:extLst>
          </p:cNvPr>
          <p:cNvSpPr/>
          <p:nvPr/>
        </p:nvSpPr>
        <p:spPr>
          <a:xfrm>
            <a:off x="6345604" y="1446614"/>
            <a:ext cx="5720793" cy="5274860"/>
          </a:xfrm>
          <a:prstGeom prst="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a:extLst>
              <a:ext uri="{FF2B5EF4-FFF2-40B4-BE49-F238E27FC236}">
                <a16:creationId xmlns:a16="http://schemas.microsoft.com/office/drawing/2014/main" id="{3C749EF7-FB83-CA8F-3E4F-892B46C65AA3}"/>
              </a:ext>
            </a:extLst>
          </p:cNvPr>
          <p:cNvSpPr/>
          <p:nvPr/>
        </p:nvSpPr>
        <p:spPr>
          <a:xfrm>
            <a:off x="64328" y="1446613"/>
            <a:ext cx="5720793" cy="5274861"/>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5" name="正方形/長方形 124">
            <a:extLst>
              <a:ext uri="{FF2B5EF4-FFF2-40B4-BE49-F238E27FC236}">
                <a16:creationId xmlns:a16="http://schemas.microsoft.com/office/drawing/2014/main" id="{28EFD880-310E-86D2-CC7C-004128F34454}"/>
              </a:ext>
            </a:extLst>
          </p:cNvPr>
          <p:cNvSpPr/>
          <p:nvPr/>
        </p:nvSpPr>
        <p:spPr>
          <a:xfrm>
            <a:off x="1666296" y="2869701"/>
            <a:ext cx="2485065" cy="1474135"/>
          </a:xfrm>
          <a:prstGeom prst="rect">
            <a:avLst/>
          </a:prstGeom>
          <a:solidFill>
            <a:schemeClr val="accent1">
              <a:lumMod val="20000"/>
              <a:lumOff val="80000"/>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正方形/長方形 123">
            <a:extLst>
              <a:ext uri="{FF2B5EF4-FFF2-40B4-BE49-F238E27FC236}">
                <a16:creationId xmlns:a16="http://schemas.microsoft.com/office/drawing/2014/main" id="{179B759D-C7FE-D145-D530-60373D1C468B}"/>
              </a:ext>
            </a:extLst>
          </p:cNvPr>
          <p:cNvSpPr/>
          <p:nvPr/>
        </p:nvSpPr>
        <p:spPr>
          <a:xfrm>
            <a:off x="591759" y="2869701"/>
            <a:ext cx="1070477" cy="1477481"/>
          </a:xfrm>
          <a:prstGeom prst="rect">
            <a:avLst/>
          </a:prstGeom>
          <a:solidFill>
            <a:srgbClr val="CC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43" name="直線コネクタ 42">
            <a:extLst>
              <a:ext uri="{FF2B5EF4-FFF2-40B4-BE49-F238E27FC236}">
                <a16:creationId xmlns:a16="http://schemas.microsoft.com/office/drawing/2014/main" id="{49FD2CAB-779E-E331-C047-D1A0149804AF}"/>
              </a:ext>
            </a:extLst>
          </p:cNvPr>
          <p:cNvCxnSpPr>
            <a:cxnSpLocks/>
          </p:cNvCxnSpPr>
          <p:nvPr/>
        </p:nvCxnSpPr>
        <p:spPr>
          <a:xfrm flipV="1">
            <a:off x="8254746" y="2721733"/>
            <a:ext cx="3537065" cy="139819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414C4C79-0D98-CBAA-4C88-1265ECA55866}"/>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grpSp>
        <p:nvGrpSpPr>
          <p:cNvPr id="21" name="グループ化 20">
            <a:extLst>
              <a:ext uri="{FF2B5EF4-FFF2-40B4-BE49-F238E27FC236}">
                <a16:creationId xmlns:a16="http://schemas.microsoft.com/office/drawing/2014/main" id="{0C17C244-EDEF-556D-A076-86EBCE985BAF}"/>
              </a:ext>
            </a:extLst>
          </p:cNvPr>
          <p:cNvGrpSpPr/>
          <p:nvPr/>
        </p:nvGrpSpPr>
        <p:grpSpPr>
          <a:xfrm>
            <a:off x="8221171" y="2260068"/>
            <a:ext cx="3570640" cy="2110748"/>
            <a:chOff x="2001253" y="2483519"/>
            <a:chExt cx="2767255" cy="2081393"/>
          </a:xfrm>
        </p:grpSpPr>
        <p:cxnSp>
          <p:nvCxnSpPr>
            <p:cNvPr id="29" name="直線矢印コネクタ 28">
              <a:extLst>
                <a:ext uri="{FF2B5EF4-FFF2-40B4-BE49-F238E27FC236}">
                  <a16:creationId xmlns:a16="http://schemas.microsoft.com/office/drawing/2014/main" id="{80BA999C-7A07-707A-564F-F133D19FC519}"/>
                </a:ext>
              </a:extLst>
            </p:cNvPr>
            <p:cNvCxnSpPr>
              <a:cxnSpLocks/>
            </p:cNvCxnSpPr>
            <p:nvPr/>
          </p:nvCxnSpPr>
          <p:spPr>
            <a:xfrm>
              <a:off x="2001253" y="455782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0E48320-DEB2-C598-73EE-18FDBDDD2854}"/>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2" name="楕円 21">
            <a:extLst>
              <a:ext uri="{FF2B5EF4-FFF2-40B4-BE49-F238E27FC236}">
                <a16:creationId xmlns:a16="http://schemas.microsoft.com/office/drawing/2014/main" id="{AD942EBF-E529-0CBF-0F32-65927F6C7C94}"/>
              </a:ext>
            </a:extLst>
          </p:cNvPr>
          <p:cNvSpPr/>
          <p:nvPr/>
        </p:nvSpPr>
        <p:spPr>
          <a:xfrm>
            <a:off x="8576062" y="4089470"/>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楕円 22">
            <a:extLst>
              <a:ext uri="{FF2B5EF4-FFF2-40B4-BE49-F238E27FC236}">
                <a16:creationId xmlns:a16="http://schemas.microsoft.com/office/drawing/2014/main" id="{4AB8FFD7-D43A-101E-596A-6D7346CE1E60}"/>
              </a:ext>
            </a:extLst>
          </p:cNvPr>
          <p:cNvSpPr/>
          <p:nvPr/>
        </p:nvSpPr>
        <p:spPr>
          <a:xfrm>
            <a:off x="8660838" y="3759680"/>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楕円 23">
            <a:extLst>
              <a:ext uri="{FF2B5EF4-FFF2-40B4-BE49-F238E27FC236}">
                <a16:creationId xmlns:a16="http://schemas.microsoft.com/office/drawing/2014/main" id="{24C2B9C0-459D-5366-86DB-80B0129E4AB7}"/>
              </a:ext>
            </a:extLst>
          </p:cNvPr>
          <p:cNvSpPr/>
          <p:nvPr/>
        </p:nvSpPr>
        <p:spPr>
          <a:xfrm>
            <a:off x="8989341" y="381531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楕円 24">
            <a:extLst>
              <a:ext uri="{FF2B5EF4-FFF2-40B4-BE49-F238E27FC236}">
                <a16:creationId xmlns:a16="http://schemas.microsoft.com/office/drawing/2014/main" id="{A4D12958-D03B-8BB3-B9F0-895B46EE7D0E}"/>
              </a:ext>
            </a:extLst>
          </p:cNvPr>
          <p:cNvSpPr/>
          <p:nvPr/>
        </p:nvSpPr>
        <p:spPr>
          <a:xfrm flipH="1" flipV="1">
            <a:off x="9835393" y="325061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楕円 25">
            <a:extLst>
              <a:ext uri="{FF2B5EF4-FFF2-40B4-BE49-F238E27FC236}">
                <a16:creationId xmlns:a16="http://schemas.microsoft.com/office/drawing/2014/main" id="{0421A1A9-BA25-C136-67DE-3EE76300B759}"/>
              </a:ext>
            </a:extLst>
          </p:cNvPr>
          <p:cNvSpPr/>
          <p:nvPr/>
        </p:nvSpPr>
        <p:spPr>
          <a:xfrm flipH="1" flipV="1">
            <a:off x="9750618" y="358040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2E3BE0-C883-663D-E46A-F6C9C2AD8B95}"/>
              </a:ext>
            </a:extLst>
          </p:cNvPr>
          <p:cNvSpPr/>
          <p:nvPr/>
        </p:nvSpPr>
        <p:spPr>
          <a:xfrm flipH="1" flipV="1">
            <a:off x="9422115" y="3524771"/>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D949306E-2BC0-C133-7D3C-80BAE2AE62BA}"/>
              </a:ext>
            </a:extLst>
          </p:cNvPr>
          <p:cNvSpPr txBox="1"/>
          <p:nvPr/>
        </p:nvSpPr>
        <p:spPr>
          <a:xfrm>
            <a:off x="11539719" y="4393432"/>
            <a:ext cx="300082" cy="369332"/>
          </a:xfrm>
          <a:prstGeom prst="rect">
            <a:avLst/>
          </a:prstGeom>
          <a:noFill/>
        </p:spPr>
        <p:txBody>
          <a:bodyPr wrap="none" rtlCol="0">
            <a:spAutoFit/>
          </a:bodyPr>
          <a:lstStyle/>
          <a:p>
            <a:r>
              <a:rPr kumimoji="1" lang="en-US" altLang="ja-JP" dirty="0"/>
              <a:t>x</a:t>
            </a:r>
            <a:endParaRPr kumimoji="1" lang="ja-JP" altLang="en-US" dirty="0"/>
          </a:p>
        </p:txBody>
      </p:sp>
      <p:sp>
        <p:nvSpPr>
          <p:cNvPr id="48" name="テキスト ボックス 47">
            <a:extLst>
              <a:ext uri="{FF2B5EF4-FFF2-40B4-BE49-F238E27FC236}">
                <a16:creationId xmlns:a16="http://schemas.microsoft.com/office/drawing/2014/main" id="{37DAE40B-7ED1-0846-376A-270CE9D3E5CE}"/>
              </a:ext>
            </a:extLst>
          </p:cNvPr>
          <p:cNvSpPr txBox="1"/>
          <p:nvPr/>
        </p:nvSpPr>
        <p:spPr>
          <a:xfrm>
            <a:off x="7881999" y="2151270"/>
            <a:ext cx="300082" cy="369332"/>
          </a:xfrm>
          <a:prstGeom prst="rect">
            <a:avLst/>
          </a:prstGeom>
          <a:noFill/>
        </p:spPr>
        <p:txBody>
          <a:bodyPr wrap="none" rtlCol="0">
            <a:spAutoFit/>
          </a:bodyPr>
          <a:lstStyle/>
          <a:p>
            <a:r>
              <a:rPr lang="en-US" altLang="ja-JP" dirty="0"/>
              <a:t>y</a:t>
            </a:r>
            <a:endParaRPr kumimoji="1" lang="ja-JP" altLang="en-US" dirty="0"/>
          </a:p>
        </p:txBody>
      </p:sp>
      <p:sp>
        <p:nvSpPr>
          <p:cNvPr id="50" name="テキスト ボックス 49">
            <a:extLst>
              <a:ext uri="{FF2B5EF4-FFF2-40B4-BE49-F238E27FC236}">
                <a16:creationId xmlns:a16="http://schemas.microsoft.com/office/drawing/2014/main" id="{FCE010CF-90C0-4BBC-CE77-728F9D5D68E4}"/>
              </a:ext>
            </a:extLst>
          </p:cNvPr>
          <p:cNvSpPr txBox="1"/>
          <p:nvPr/>
        </p:nvSpPr>
        <p:spPr>
          <a:xfrm>
            <a:off x="958409" y="1465442"/>
            <a:ext cx="3060453" cy="461665"/>
          </a:xfrm>
          <a:prstGeom prst="rect">
            <a:avLst/>
          </a:prstGeom>
          <a:noFill/>
        </p:spPr>
        <p:txBody>
          <a:bodyPr wrap="none" rtlCol="0">
            <a:spAutoFit/>
          </a:bodyPr>
          <a:lstStyle/>
          <a:p>
            <a:r>
              <a:rPr lang="en-US" altLang="ja-JP" sz="2400" dirty="0"/>
              <a:t>Radom Forest Model</a:t>
            </a:r>
            <a:endParaRPr kumimoji="1" lang="ja-JP" altLang="en-US" sz="2400" dirty="0"/>
          </a:p>
        </p:txBody>
      </p:sp>
      <p:sp>
        <p:nvSpPr>
          <p:cNvPr id="51" name="テキスト ボックス 50">
            <a:extLst>
              <a:ext uri="{FF2B5EF4-FFF2-40B4-BE49-F238E27FC236}">
                <a16:creationId xmlns:a16="http://schemas.microsoft.com/office/drawing/2014/main" id="{4674E857-31C2-59E4-758E-E058AE04F103}"/>
              </a:ext>
            </a:extLst>
          </p:cNvPr>
          <p:cNvSpPr txBox="1"/>
          <p:nvPr/>
        </p:nvSpPr>
        <p:spPr>
          <a:xfrm>
            <a:off x="8576062" y="1446614"/>
            <a:ext cx="1967205" cy="461665"/>
          </a:xfrm>
          <a:prstGeom prst="rect">
            <a:avLst/>
          </a:prstGeom>
          <a:noFill/>
        </p:spPr>
        <p:txBody>
          <a:bodyPr wrap="none" rtlCol="0">
            <a:spAutoFit/>
          </a:bodyPr>
          <a:lstStyle/>
          <a:p>
            <a:r>
              <a:rPr lang="en-US" altLang="ja-JP" sz="2400" dirty="0"/>
              <a:t>Linear Model</a:t>
            </a:r>
            <a:endParaRPr kumimoji="1" lang="ja-JP" altLang="en-US" sz="2400" dirty="0"/>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F648FEFA-78EB-9E47-1175-FD3A1284A251}"/>
                  </a:ext>
                </a:extLst>
              </p:cNvPr>
              <p:cNvSpPr txBox="1"/>
              <p:nvPr/>
            </p:nvSpPr>
            <p:spPr>
              <a:xfrm>
                <a:off x="48265" y="4735744"/>
                <a:ext cx="5695310" cy="1754326"/>
              </a:xfrm>
              <a:prstGeom prst="rect">
                <a:avLst/>
              </a:prstGeom>
              <a:noFill/>
            </p:spPr>
            <p:txBody>
              <a:bodyPr wrap="square" rtlCol="0">
                <a:spAutoFit/>
              </a:bodyPr>
              <a:lstStyle/>
              <a:p>
                <a:r>
                  <a:rPr lang="en-US" altLang="ja-JP" dirty="0"/>
                  <a:t>Region1 and Region2 included 3 elements.</a:t>
                </a:r>
              </a:p>
              <a:p>
                <a:r>
                  <a:rPr lang="en-US" altLang="ja-JP" dirty="0"/>
                  <a:t>The region is divided by the threshold of x = 10.</a:t>
                </a:r>
              </a:p>
              <a:p>
                <a:r>
                  <a:rPr lang="en-US" altLang="ja-JP" dirty="0"/>
                  <a:t>Inside the region y has constant value.</a:t>
                </a:r>
              </a:p>
              <a:p>
                <a:r>
                  <a:rPr lang="en-US" altLang="ja-JP" dirty="0"/>
                  <a:t>Ex. </a:t>
                </a:r>
                <a14:m>
                  <m:oMath xmlns:m="http://schemas.openxmlformats.org/officeDocument/2006/math">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i="1">
                        <a:latin typeface="Cambria Math" panose="02040503050406030204" pitchFamily="18" charset="0"/>
                      </a:rPr>
                      <m:t>10 :</m:t>
                    </m:r>
                    <m:r>
                      <a:rPr lang="en-US" altLang="ja-JP" i="1">
                        <a:latin typeface="Cambria Math" panose="02040503050406030204" pitchFamily="18" charset="0"/>
                      </a:rPr>
                      <m:t>𝑦</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  </m:t>
                    </m:r>
                    <m:r>
                      <a:rPr lang="en-US" altLang="ja-JP" i="1">
                        <a:latin typeface="Cambria Math" panose="02040503050406030204" pitchFamily="18" charset="0"/>
                      </a:rPr>
                      <m:t>𝑥</m:t>
                    </m:r>
                    <m:r>
                      <a:rPr lang="en-US" altLang="ja-JP" i="1">
                        <a:latin typeface="Cambria Math" panose="02040503050406030204" pitchFamily="18" charset="0"/>
                      </a:rPr>
                      <m:t>&gt;10 :</m:t>
                    </m:r>
                    <m:r>
                      <a:rPr lang="en-US" altLang="ja-JP" i="1">
                        <a:latin typeface="Cambria Math" panose="02040503050406030204" pitchFamily="18" charset="0"/>
                      </a:rPr>
                      <m:t>𝑦</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oMath>
                </a14:m>
                <a:endParaRPr lang="en-US" altLang="ja-JP" dirty="0"/>
              </a:p>
              <a:p>
                <a:r>
                  <a:rPr lang="ja-JP" altLang="en-US" dirty="0"/>
                  <a:t>→</a:t>
                </a:r>
                <a:r>
                  <a:rPr lang="en-US" altLang="ja-JP" dirty="0"/>
                  <a:t>independent of y value of </a:t>
                </a:r>
                <a:r>
                  <a:rPr lang="ja-JP" altLang="en-US" dirty="0">
                    <a:solidFill>
                      <a:schemeClr val="accent4"/>
                    </a:solidFill>
                  </a:rPr>
                  <a:t>★</a:t>
                </a:r>
                <a:r>
                  <a:rPr lang="en-US" altLang="ja-JP" dirty="0"/>
                  <a:t>,</a:t>
                </a:r>
                <a:r>
                  <a:rPr lang="ja-JP" altLang="en-US" dirty="0"/>
                  <a:t> </a:t>
                </a:r>
                <a:r>
                  <a:rPr lang="en-US" altLang="ja-JP" dirty="0"/>
                  <a:t>predicted y value is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oMath>
                </a14:m>
                <a:endParaRPr lang="en-US" altLang="ja-JP" dirty="0"/>
              </a:p>
              <a:p>
                <a:r>
                  <a:rPr lang="en-US" altLang="ja-JP" dirty="0"/>
                  <a:t>    in the Region2.</a:t>
                </a:r>
              </a:p>
            </p:txBody>
          </p:sp>
        </mc:Choice>
        <mc:Fallback xmlns="">
          <p:sp>
            <p:nvSpPr>
              <p:cNvPr id="84" name="テキスト ボックス 83">
                <a:extLst>
                  <a:ext uri="{FF2B5EF4-FFF2-40B4-BE49-F238E27FC236}">
                    <a16:creationId xmlns:a16="http://schemas.microsoft.com/office/drawing/2014/main" id="{F648FEFA-78EB-9E47-1175-FD3A1284A251}"/>
                  </a:ext>
                </a:extLst>
              </p:cNvPr>
              <p:cNvSpPr txBox="1">
                <a:spLocks noRot="1" noChangeAspect="1" noMove="1" noResize="1" noEditPoints="1" noAdjustHandles="1" noChangeArrowheads="1" noChangeShapeType="1" noTextEdit="1"/>
              </p:cNvSpPr>
              <p:nvPr/>
            </p:nvSpPr>
            <p:spPr>
              <a:xfrm>
                <a:off x="48265" y="4735744"/>
                <a:ext cx="5695310" cy="1754326"/>
              </a:xfrm>
              <a:prstGeom prst="rect">
                <a:avLst/>
              </a:prstGeom>
              <a:blipFill>
                <a:blip r:embed="rId3"/>
                <a:stretch>
                  <a:fillRect l="-964" t="-2083" b="-4514"/>
                </a:stretch>
              </a:blipFill>
            </p:spPr>
            <p:txBody>
              <a:bodyPr/>
              <a:lstStyle/>
              <a:p>
                <a:r>
                  <a:rPr lang="ja-JP" altLang="en-US">
                    <a:noFill/>
                  </a:rPr>
                  <a:t> </a:t>
                </a:r>
              </a:p>
            </p:txBody>
          </p:sp>
        </mc:Fallback>
      </mc:AlternateContent>
      <p:sp>
        <p:nvSpPr>
          <p:cNvPr id="93" name="テキスト ボックス 92">
            <a:extLst>
              <a:ext uri="{FF2B5EF4-FFF2-40B4-BE49-F238E27FC236}">
                <a16:creationId xmlns:a16="http://schemas.microsoft.com/office/drawing/2014/main" id="{3EA951E5-162A-7F55-5EAD-F1A4A0171753}"/>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a:t>
            </a:r>
          </a:p>
        </p:txBody>
      </p:sp>
      <p:sp>
        <p:nvSpPr>
          <p:cNvPr id="94" name="タイトル 4">
            <a:extLst>
              <a:ext uri="{FF2B5EF4-FFF2-40B4-BE49-F238E27FC236}">
                <a16:creationId xmlns:a16="http://schemas.microsoft.com/office/drawing/2014/main" id="{89D160EE-FAEA-A489-CC07-02DA97760569}"/>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Consideration: Characteristics of Random Forest</a:t>
            </a:r>
            <a:endParaRPr lang="ja-JP" altLang="en-US" dirty="0"/>
          </a:p>
        </p:txBody>
      </p:sp>
      <p:sp>
        <p:nvSpPr>
          <p:cNvPr id="97" name="テキスト ボックス 96">
            <a:extLst>
              <a:ext uri="{FF2B5EF4-FFF2-40B4-BE49-F238E27FC236}">
                <a16:creationId xmlns:a16="http://schemas.microsoft.com/office/drawing/2014/main" id="{A2CD5778-6F47-41EC-E8DA-324F6A265C5A}"/>
              </a:ext>
            </a:extLst>
          </p:cNvPr>
          <p:cNvSpPr txBox="1"/>
          <p:nvPr/>
        </p:nvSpPr>
        <p:spPr>
          <a:xfrm>
            <a:off x="217657" y="830246"/>
            <a:ext cx="9034401" cy="461665"/>
          </a:xfrm>
          <a:prstGeom prst="rect">
            <a:avLst/>
          </a:prstGeom>
          <a:noFill/>
        </p:spPr>
        <p:txBody>
          <a:bodyPr wrap="square" rtlCol="0">
            <a:spAutoFit/>
          </a:bodyPr>
          <a:lstStyle/>
          <a:p>
            <a:r>
              <a:rPr kumimoji="1" lang="en-US" altLang="ja-JP" sz="2400" dirty="0"/>
              <a:t>Example: different impact of outlier depending on Models </a:t>
            </a:r>
            <a:endParaRPr kumimoji="1" lang="ja-JP" altLang="en-US" sz="2400" dirty="0"/>
          </a:p>
        </p:txBody>
      </p:sp>
      <p:sp>
        <p:nvSpPr>
          <p:cNvPr id="42" name="矢印: 左右 41">
            <a:extLst>
              <a:ext uri="{FF2B5EF4-FFF2-40B4-BE49-F238E27FC236}">
                <a16:creationId xmlns:a16="http://schemas.microsoft.com/office/drawing/2014/main" id="{34DD9924-5528-1BDC-D13E-2150721CAD62}"/>
              </a:ext>
            </a:extLst>
          </p:cNvPr>
          <p:cNvSpPr/>
          <p:nvPr/>
        </p:nvSpPr>
        <p:spPr>
          <a:xfrm>
            <a:off x="4197769" y="2732096"/>
            <a:ext cx="3957335" cy="14237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テキスト ボックス 89">
            <a:extLst>
              <a:ext uri="{FF2B5EF4-FFF2-40B4-BE49-F238E27FC236}">
                <a16:creationId xmlns:a16="http://schemas.microsoft.com/office/drawing/2014/main" id="{7898754D-9AB8-A491-EDCB-F878F9E156B1}"/>
              </a:ext>
            </a:extLst>
          </p:cNvPr>
          <p:cNvSpPr txBox="1"/>
          <p:nvPr/>
        </p:nvSpPr>
        <p:spPr>
          <a:xfrm>
            <a:off x="6817007" y="4826525"/>
            <a:ext cx="5234336" cy="1200329"/>
          </a:xfrm>
          <a:prstGeom prst="rect">
            <a:avLst/>
          </a:prstGeom>
          <a:noFill/>
        </p:spPr>
        <p:txBody>
          <a:bodyPr wrap="square" rtlCol="0">
            <a:spAutoFit/>
          </a:bodyPr>
          <a:lstStyle/>
          <a:p>
            <a:r>
              <a:rPr lang="en-US" altLang="ja-JP" dirty="0"/>
              <a:t>The predicted y value depends on x value of </a:t>
            </a:r>
            <a:r>
              <a:rPr lang="ja-JP" altLang="en-US" dirty="0">
                <a:solidFill>
                  <a:schemeClr val="accent4"/>
                </a:solidFill>
              </a:rPr>
              <a:t>★</a:t>
            </a:r>
            <a:r>
              <a:rPr lang="en-US" altLang="ja-JP" dirty="0"/>
              <a:t>. </a:t>
            </a:r>
          </a:p>
          <a:p>
            <a:r>
              <a:rPr lang="ja-JP" altLang="en-US" dirty="0"/>
              <a:t>→</a:t>
            </a:r>
            <a:r>
              <a:rPr lang="en-US" altLang="ja-JP" dirty="0"/>
              <a:t>The predicted y value is y3 in the proportion of x value of </a:t>
            </a:r>
            <a:r>
              <a:rPr lang="ja-JP" altLang="en-US" dirty="0">
                <a:solidFill>
                  <a:schemeClr val="accent4"/>
                </a:solidFill>
              </a:rPr>
              <a:t>★</a:t>
            </a:r>
            <a:r>
              <a:rPr lang="en-US" altLang="ja-JP" dirty="0"/>
              <a:t>.</a:t>
            </a:r>
          </a:p>
          <a:p>
            <a:endParaRPr kumimoji="1" lang="ja-JP" altLang="en-US" dirty="0"/>
          </a:p>
        </p:txBody>
      </p:sp>
      <p:cxnSp>
        <p:nvCxnSpPr>
          <p:cNvPr id="102" name="直線コネクタ 101">
            <a:extLst>
              <a:ext uri="{FF2B5EF4-FFF2-40B4-BE49-F238E27FC236}">
                <a16:creationId xmlns:a16="http://schemas.microsoft.com/office/drawing/2014/main" id="{A1AE1587-12E5-C3C2-0F6D-B0BD84D72A3D}"/>
              </a:ext>
            </a:extLst>
          </p:cNvPr>
          <p:cNvCxnSpPr>
            <a:cxnSpLocks/>
          </p:cNvCxnSpPr>
          <p:nvPr/>
        </p:nvCxnSpPr>
        <p:spPr>
          <a:xfrm>
            <a:off x="2122271" y="2598423"/>
            <a:ext cx="372042"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0EA33697-4418-B78F-6878-E83F88950C2D}"/>
              </a:ext>
            </a:extLst>
          </p:cNvPr>
          <p:cNvSpPr txBox="1"/>
          <p:nvPr/>
        </p:nvSpPr>
        <p:spPr>
          <a:xfrm>
            <a:off x="4462270" y="3026703"/>
            <a:ext cx="3626172" cy="830997"/>
          </a:xfrm>
          <a:prstGeom prst="rect">
            <a:avLst/>
          </a:prstGeom>
          <a:noFill/>
        </p:spPr>
        <p:txBody>
          <a:bodyPr wrap="square" rtlCol="0">
            <a:spAutoFit/>
          </a:bodyPr>
          <a:lstStyle/>
          <a:p>
            <a:r>
              <a:rPr kumimoji="1" lang="en-US" altLang="ja-JP" sz="2400" dirty="0">
                <a:solidFill>
                  <a:schemeClr val="bg1"/>
                </a:solidFill>
              </a:rPr>
              <a:t>Random forest Model is more stable to outliers</a:t>
            </a:r>
            <a:endParaRPr kumimoji="1" lang="ja-JP" altLang="en-US" sz="2400" dirty="0">
              <a:solidFill>
                <a:schemeClr val="bg1"/>
              </a:solidFill>
            </a:endParaRPr>
          </a:p>
        </p:txBody>
      </p:sp>
      <p:cxnSp>
        <p:nvCxnSpPr>
          <p:cNvPr id="17" name="直線矢印コネクタ 16">
            <a:extLst>
              <a:ext uri="{FF2B5EF4-FFF2-40B4-BE49-F238E27FC236}">
                <a16:creationId xmlns:a16="http://schemas.microsoft.com/office/drawing/2014/main" id="{EE03BE43-10FE-0838-387C-63269E2D1229}"/>
              </a:ext>
            </a:extLst>
          </p:cNvPr>
          <p:cNvCxnSpPr>
            <a:cxnSpLocks/>
          </p:cNvCxnSpPr>
          <p:nvPr/>
        </p:nvCxnSpPr>
        <p:spPr>
          <a:xfrm flipH="1" flipV="1">
            <a:off x="11539719" y="2831209"/>
            <a:ext cx="1318" cy="884062"/>
          </a:xfrm>
          <a:prstGeom prst="straightConnector1">
            <a:avLst/>
          </a:prstGeom>
          <a:ln>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A7262A21-BD04-734A-A874-6FB77D002961}"/>
              </a:ext>
            </a:extLst>
          </p:cNvPr>
          <p:cNvSpPr/>
          <p:nvPr/>
        </p:nvSpPr>
        <p:spPr>
          <a:xfrm>
            <a:off x="902037" y="406952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楕円 95">
            <a:extLst>
              <a:ext uri="{FF2B5EF4-FFF2-40B4-BE49-F238E27FC236}">
                <a16:creationId xmlns:a16="http://schemas.microsoft.com/office/drawing/2014/main" id="{6FD7A9E6-395E-E8DC-3EC7-7AC6619F0E59}"/>
              </a:ext>
            </a:extLst>
          </p:cNvPr>
          <p:cNvSpPr/>
          <p:nvPr/>
        </p:nvSpPr>
        <p:spPr>
          <a:xfrm>
            <a:off x="986813" y="373973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楕円 97">
            <a:extLst>
              <a:ext uri="{FF2B5EF4-FFF2-40B4-BE49-F238E27FC236}">
                <a16:creationId xmlns:a16="http://schemas.microsoft.com/office/drawing/2014/main" id="{6C58C2FA-BB5C-6FD3-10F2-DF3DDD59491A}"/>
              </a:ext>
            </a:extLst>
          </p:cNvPr>
          <p:cNvSpPr/>
          <p:nvPr/>
        </p:nvSpPr>
        <p:spPr>
          <a:xfrm>
            <a:off x="1315316" y="3795366"/>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0" name="楕円 99">
            <a:extLst>
              <a:ext uri="{FF2B5EF4-FFF2-40B4-BE49-F238E27FC236}">
                <a16:creationId xmlns:a16="http://schemas.microsoft.com/office/drawing/2014/main" id="{44ACF24C-D3D2-8BB5-4C1A-C536DADF193D}"/>
              </a:ext>
            </a:extLst>
          </p:cNvPr>
          <p:cNvSpPr/>
          <p:nvPr/>
        </p:nvSpPr>
        <p:spPr>
          <a:xfrm flipH="1" flipV="1">
            <a:off x="2161368" y="3230667"/>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1" name="楕円 100">
            <a:extLst>
              <a:ext uri="{FF2B5EF4-FFF2-40B4-BE49-F238E27FC236}">
                <a16:creationId xmlns:a16="http://schemas.microsoft.com/office/drawing/2014/main" id="{C6957E70-AA87-EC33-8654-40A136416A9F}"/>
              </a:ext>
            </a:extLst>
          </p:cNvPr>
          <p:cNvSpPr/>
          <p:nvPr/>
        </p:nvSpPr>
        <p:spPr>
          <a:xfrm flipH="1" flipV="1">
            <a:off x="2076593" y="3560457"/>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楕円 102">
            <a:extLst>
              <a:ext uri="{FF2B5EF4-FFF2-40B4-BE49-F238E27FC236}">
                <a16:creationId xmlns:a16="http://schemas.microsoft.com/office/drawing/2014/main" id="{970EA03F-E835-0046-A902-31D6387337FE}"/>
              </a:ext>
            </a:extLst>
          </p:cNvPr>
          <p:cNvSpPr/>
          <p:nvPr/>
        </p:nvSpPr>
        <p:spPr>
          <a:xfrm flipH="1" flipV="1">
            <a:off x="1748090" y="350482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4" name="テキスト ボックス 103">
            <a:extLst>
              <a:ext uri="{FF2B5EF4-FFF2-40B4-BE49-F238E27FC236}">
                <a16:creationId xmlns:a16="http://schemas.microsoft.com/office/drawing/2014/main" id="{EB1033BE-1421-D770-EE2C-5408C0B94807}"/>
              </a:ext>
            </a:extLst>
          </p:cNvPr>
          <p:cNvSpPr txBox="1"/>
          <p:nvPr/>
        </p:nvSpPr>
        <p:spPr>
          <a:xfrm>
            <a:off x="3865694" y="4373485"/>
            <a:ext cx="300082" cy="369332"/>
          </a:xfrm>
          <a:prstGeom prst="rect">
            <a:avLst/>
          </a:prstGeom>
          <a:noFill/>
        </p:spPr>
        <p:txBody>
          <a:bodyPr wrap="none" rtlCol="0">
            <a:spAutoFit/>
          </a:bodyPr>
          <a:lstStyle/>
          <a:p>
            <a:r>
              <a:rPr kumimoji="1" lang="en-US" altLang="ja-JP" dirty="0"/>
              <a:t>x</a:t>
            </a:r>
            <a:endParaRPr kumimoji="1" lang="ja-JP" altLang="en-US" dirty="0"/>
          </a:p>
        </p:txBody>
      </p:sp>
      <p:sp>
        <p:nvSpPr>
          <p:cNvPr id="109" name="テキスト ボックス 108">
            <a:extLst>
              <a:ext uri="{FF2B5EF4-FFF2-40B4-BE49-F238E27FC236}">
                <a16:creationId xmlns:a16="http://schemas.microsoft.com/office/drawing/2014/main" id="{47D7457C-F802-02C9-92BF-DC6D4B3D16BA}"/>
              </a:ext>
            </a:extLst>
          </p:cNvPr>
          <p:cNvSpPr txBox="1"/>
          <p:nvPr/>
        </p:nvSpPr>
        <p:spPr>
          <a:xfrm>
            <a:off x="3600724" y="3547310"/>
            <a:ext cx="580739" cy="523220"/>
          </a:xfrm>
          <a:prstGeom prst="rect">
            <a:avLst/>
          </a:prstGeom>
          <a:noFill/>
        </p:spPr>
        <p:txBody>
          <a:bodyPr wrap="square" rtlCol="0">
            <a:spAutoFit/>
          </a:bodyPr>
          <a:lstStyle/>
          <a:p>
            <a:r>
              <a:rPr kumimoji="1" lang="ja-JP" altLang="en-US" sz="2800" dirty="0">
                <a:solidFill>
                  <a:schemeClr val="accent4"/>
                </a:solidFill>
              </a:rPr>
              <a:t>★</a:t>
            </a:r>
          </a:p>
        </p:txBody>
      </p:sp>
      <p:cxnSp>
        <p:nvCxnSpPr>
          <p:cNvPr id="113" name="直線コネクタ 112">
            <a:extLst>
              <a:ext uri="{FF2B5EF4-FFF2-40B4-BE49-F238E27FC236}">
                <a16:creationId xmlns:a16="http://schemas.microsoft.com/office/drawing/2014/main" id="{4A1DB6F9-616E-EB04-3E21-E53F19D397A8}"/>
              </a:ext>
            </a:extLst>
          </p:cNvPr>
          <p:cNvCxnSpPr/>
          <p:nvPr/>
        </p:nvCxnSpPr>
        <p:spPr>
          <a:xfrm>
            <a:off x="567519" y="3949379"/>
            <a:ext cx="1089778"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2EF4FC69-1387-1400-7E77-CDCFF219B4BE}"/>
              </a:ext>
            </a:extLst>
          </p:cNvPr>
          <p:cNvCxnSpPr>
            <a:cxnSpLocks/>
          </p:cNvCxnSpPr>
          <p:nvPr/>
        </p:nvCxnSpPr>
        <p:spPr>
          <a:xfrm>
            <a:off x="1657297" y="3422065"/>
            <a:ext cx="247515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122B9A9-1627-73F4-3A72-7EF60F22669F}"/>
              </a:ext>
            </a:extLst>
          </p:cNvPr>
          <p:cNvCxnSpPr>
            <a:cxnSpLocks/>
          </p:cNvCxnSpPr>
          <p:nvPr/>
        </p:nvCxnSpPr>
        <p:spPr>
          <a:xfrm>
            <a:off x="547146" y="3422635"/>
            <a:ext cx="1116166" cy="0"/>
          </a:xfrm>
          <a:prstGeom prst="line">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テキスト ボックス 115">
                <a:extLst>
                  <a:ext uri="{FF2B5EF4-FFF2-40B4-BE49-F238E27FC236}">
                    <a16:creationId xmlns:a16="http://schemas.microsoft.com/office/drawing/2014/main" id="{00D7981A-9979-CA10-2EE3-C88772D37757}"/>
                  </a:ext>
                </a:extLst>
              </p:cNvPr>
              <p:cNvSpPr txBox="1"/>
              <p:nvPr/>
            </p:nvSpPr>
            <p:spPr>
              <a:xfrm>
                <a:off x="113278" y="3184559"/>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2</m:t>
                          </m:r>
                        </m:sub>
                      </m:sSub>
                    </m:oMath>
                  </m:oMathPara>
                </a14:m>
                <a:endParaRPr lang="ja-JP" altLang="en-US" dirty="0"/>
              </a:p>
            </p:txBody>
          </p:sp>
        </mc:Choice>
        <mc:Fallback xmlns="">
          <p:sp>
            <p:nvSpPr>
              <p:cNvPr id="116" name="テキスト ボックス 115">
                <a:extLst>
                  <a:ext uri="{FF2B5EF4-FFF2-40B4-BE49-F238E27FC236}">
                    <a16:creationId xmlns:a16="http://schemas.microsoft.com/office/drawing/2014/main" id="{00D7981A-9979-CA10-2EE3-C88772D37757}"/>
                  </a:ext>
                </a:extLst>
              </p:cNvPr>
              <p:cNvSpPr txBox="1">
                <a:spLocks noRot="1" noChangeAspect="1" noMove="1" noResize="1" noEditPoints="1" noAdjustHandles="1" noChangeArrowheads="1" noChangeShapeType="1" noTextEdit="1"/>
              </p:cNvSpPr>
              <p:nvPr/>
            </p:nvSpPr>
            <p:spPr>
              <a:xfrm>
                <a:off x="113278" y="3184559"/>
                <a:ext cx="499283" cy="369332"/>
              </a:xfrm>
              <a:prstGeom prst="rect">
                <a:avLst/>
              </a:prstGeom>
              <a:blipFill>
                <a:blip r:embed="rId4"/>
                <a:stretch>
                  <a:fillRect b="-8197"/>
                </a:stretch>
              </a:blipFill>
            </p:spPr>
            <p:txBody>
              <a:bodyPr/>
              <a:lstStyle/>
              <a:p>
                <a:r>
                  <a:rPr lang="ja-JP" altLang="en-US">
                    <a:noFill/>
                  </a:rPr>
                  <a:t> </a:t>
                </a:r>
              </a:p>
            </p:txBody>
          </p:sp>
        </mc:Fallback>
      </mc:AlternateContent>
      <p:grpSp>
        <p:nvGrpSpPr>
          <p:cNvPr id="89" name="グループ化 88">
            <a:extLst>
              <a:ext uri="{FF2B5EF4-FFF2-40B4-BE49-F238E27FC236}">
                <a16:creationId xmlns:a16="http://schemas.microsoft.com/office/drawing/2014/main" id="{90086BC5-F6EB-867F-0FDC-591DDA4F0404}"/>
              </a:ext>
            </a:extLst>
          </p:cNvPr>
          <p:cNvGrpSpPr/>
          <p:nvPr/>
        </p:nvGrpSpPr>
        <p:grpSpPr>
          <a:xfrm>
            <a:off x="547146" y="2240121"/>
            <a:ext cx="3570640" cy="2110748"/>
            <a:chOff x="2001253" y="2483519"/>
            <a:chExt cx="2767255" cy="2081393"/>
          </a:xfrm>
        </p:grpSpPr>
        <p:cxnSp>
          <p:nvCxnSpPr>
            <p:cNvPr id="91" name="直線矢印コネクタ 90">
              <a:extLst>
                <a:ext uri="{FF2B5EF4-FFF2-40B4-BE49-F238E27FC236}">
                  <a16:creationId xmlns:a16="http://schemas.microsoft.com/office/drawing/2014/main" id="{3BD160C0-299D-F5DD-1699-334879AC4C3A}"/>
                </a:ext>
              </a:extLst>
            </p:cNvPr>
            <p:cNvCxnSpPr>
              <a:cxnSpLocks/>
            </p:cNvCxnSpPr>
            <p:nvPr/>
          </p:nvCxnSpPr>
          <p:spPr>
            <a:xfrm>
              <a:off x="2001253" y="455782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6986D594-D6E2-7E70-389F-E04AFF390157}"/>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40240A35-D9A3-4C23-C8A2-3966EB77EAF4}"/>
                  </a:ext>
                </a:extLst>
              </p:cNvPr>
              <p:cNvSpPr txBox="1"/>
              <p:nvPr/>
            </p:nvSpPr>
            <p:spPr>
              <a:xfrm>
                <a:off x="122976" y="3695418"/>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1</m:t>
                          </m:r>
                        </m:sub>
                      </m:sSub>
                    </m:oMath>
                  </m:oMathPara>
                </a14:m>
                <a:endParaRPr lang="ja-JP" altLang="en-US" dirty="0"/>
              </a:p>
            </p:txBody>
          </p:sp>
        </mc:Choice>
        <mc:Fallback xmlns="">
          <p:sp>
            <p:nvSpPr>
              <p:cNvPr id="117" name="テキスト ボックス 116">
                <a:extLst>
                  <a:ext uri="{FF2B5EF4-FFF2-40B4-BE49-F238E27FC236}">
                    <a16:creationId xmlns:a16="http://schemas.microsoft.com/office/drawing/2014/main" id="{40240A35-D9A3-4C23-C8A2-3966EB77EAF4}"/>
                  </a:ext>
                </a:extLst>
              </p:cNvPr>
              <p:cNvSpPr txBox="1">
                <a:spLocks noRot="1" noChangeAspect="1" noMove="1" noResize="1" noEditPoints="1" noAdjustHandles="1" noChangeArrowheads="1" noChangeShapeType="1" noTextEdit="1"/>
              </p:cNvSpPr>
              <p:nvPr/>
            </p:nvSpPr>
            <p:spPr>
              <a:xfrm>
                <a:off x="122976" y="3695418"/>
                <a:ext cx="499283" cy="369332"/>
              </a:xfrm>
              <a:prstGeom prst="rect">
                <a:avLst/>
              </a:prstGeom>
              <a:blipFill>
                <a:blip r:embed="rId5"/>
                <a:stretch>
                  <a:fillRect b="-8197"/>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64E0524B-C7F7-AA07-6C2E-0AA0AAC595FB}"/>
              </a:ext>
            </a:extLst>
          </p:cNvPr>
          <p:cNvSpPr txBox="1"/>
          <p:nvPr/>
        </p:nvSpPr>
        <p:spPr>
          <a:xfrm>
            <a:off x="11274749" y="3567257"/>
            <a:ext cx="580739" cy="523220"/>
          </a:xfrm>
          <a:prstGeom prst="rect">
            <a:avLst/>
          </a:prstGeom>
          <a:noFill/>
        </p:spPr>
        <p:txBody>
          <a:bodyPr wrap="square" rtlCol="0">
            <a:spAutoFit/>
          </a:bodyPr>
          <a:lstStyle/>
          <a:p>
            <a:r>
              <a:rPr kumimoji="1" lang="ja-JP" altLang="en-US" sz="2800" dirty="0">
                <a:solidFill>
                  <a:schemeClr val="accent4"/>
                </a:solidFill>
              </a:rPr>
              <a:t>★</a:t>
            </a:r>
          </a:p>
        </p:txBody>
      </p:sp>
      <p:cxnSp>
        <p:nvCxnSpPr>
          <p:cNvPr id="120" name="直線矢印コネクタ 119">
            <a:extLst>
              <a:ext uri="{FF2B5EF4-FFF2-40B4-BE49-F238E27FC236}">
                <a16:creationId xmlns:a16="http://schemas.microsoft.com/office/drawing/2014/main" id="{2A406B9C-59BD-96A9-8E40-6956DEA2602F}"/>
              </a:ext>
            </a:extLst>
          </p:cNvPr>
          <p:cNvCxnSpPr>
            <a:cxnSpLocks/>
          </p:cNvCxnSpPr>
          <p:nvPr/>
        </p:nvCxnSpPr>
        <p:spPr>
          <a:xfrm flipV="1">
            <a:off x="3870526" y="3467905"/>
            <a:ext cx="0" cy="314158"/>
          </a:xfrm>
          <a:prstGeom prst="straightConnector1">
            <a:avLst/>
          </a:prstGeom>
          <a:ln>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A9F85CFA-95FD-4E46-159C-2CF46B76CA93}"/>
              </a:ext>
            </a:extLst>
          </p:cNvPr>
          <p:cNvSpPr txBox="1"/>
          <p:nvPr/>
        </p:nvSpPr>
        <p:spPr>
          <a:xfrm>
            <a:off x="885083" y="2399014"/>
            <a:ext cx="939681" cy="400110"/>
          </a:xfrm>
          <a:prstGeom prst="rect">
            <a:avLst/>
          </a:prstGeom>
          <a:noFill/>
        </p:spPr>
        <p:txBody>
          <a:bodyPr wrap="none" rtlCol="0">
            <a:spAutoFit/>
          </a:bodyPr>
          <a:lstStyle/>
          <a:p>
            <a:r>
              <a:rPr lang="en-US" altLang="ja-JP" sz="2000" dirty="0"/>
              <a:t>Outlier</a:t>
            </a:r>
            <a:endParaRPr kumimoji="1" lang="ja-JP" altLang="en-US" sz="2000" dirty="0"/>
          </a:p>
        </p:txBody>
      </p:sp>
      <p:sp>
        <p:nvSpPr>
          <p:cNvPr id="107" name="テキスト ボックス 106">
            <a:extLst>
              <a:ext uri="{FF2B5EF4-FFF2-40B4-BE49-F238E27FC236}">
                <a16:creationId xmlns:a16="http://schemas.microsoft.com/office/drawing/2014/main" id="{32D7AA5D-5894-080E-D349-244D2CEF01AC}"/>
              </a:ext>
            </a:extLst>
          </p:cNvPr>
          <p:cNvSpPr txBox="1"/>
          <p:nvPr/>
        </p:nvSpPr>
        <p:spPr>
          <a:xfrm>
            <a:off x="550413" y="2333825"/>
            <a:ext cx="580739" cy="523220"/>
          </a:xfrm>
          <a:prstGeom prst="rect">
            <a:avLst/>
          </a:prstGeom>
          <a:noFill/>
        </p:spPr>
        <p:txBody>
          <a:bodyPr wrap="square" rtlCol="0">
            <a:spAutoFit/>
          </a:bodyPr>
          <a:lstStyle/>
          <a:p>
            <a:r>
              <a:rPr kumimoji="1" lang="ja-JP" altLang="en-US" sz="2800" dirty="0">
                <a:solidFill>
                  <a:schemeClr val="accent4"/>
                </a:solidFill>
              </a:rPr>
              <a:t>★</a:t>
            </a:r>
          </a:p>
        </p:txBody>
      </p:sp>
      <p:sp>
        <p:nvSpPr>
          <p:cNvPr id="127" name="テキスト ボックス 126">
            <a:extLst>
              <a:ext uri="{FF2B5EF4-FFF2-40B4-BE49-F238E27FC236}">
                <a16:creationId xmlns:a16="http://schemas.microsoft.com/office/drawing/2014/main" id="{2C8E64EB-4B18-4DF7-189F-AF5C85A99347}"/>
              </a:ext>
            </a:extLst>
          </p:cNvPr>
          <p:cNvSpPr txBox="1"/>
          <p:nvPr/>
        </p:nvSpPr>
        <p:spPr>
          <a:xfrm>
            <a:off x="2532323" y="2410941"/>
            <a:ext cx="1724055" cy="369332"/>
          </a:xfrm>
          <a:prstGeom prst="rect">
            <a:avLst/>
          </a:prstGeom>
          <a:noFill/>
        </p:spPr>
        <p:txBody>
          <a:bodyPr wrap="square">
            <a:spAutoFit/>
          </a:bodyPr>
          <a:lstStyle/>
          <a:p>
            <a:r>
              <a:rPr lang="ja-JP" altLang="en-US" dirty="0"/>
              <a:t>Learned model</a:t>
            </a:r>
          </a:p>
        </p:txBody>
      </p:sp>
      <p:cxnSp>
        <p:nvCxnSpPr>
          <p:cNvPr id="132" name="直線コネクタ 131">
            <a:extLst>
              <a:ext uri="{FF2B5EF4-FFF2-40B4-BE49-F238E27FC236}">
                <a16:creationId xmlns:a16="http://schemas.microsoft.com/office/drawing/2014/main" id="{DE1BD964-9DF5-EEEA-84A1-E3FC1FCA86FC}"/>
              </a:ext>
            </a:extLst>
          </p:cNvPr>
          <p:cNvCxnSpPr>
            <a:cxnSpLocks/>
          </p:cNvCxnSpPr>
          <p:nvPr/>
        </p:nvCxnSpPr>
        <p:spPr>
          <a:xfrm>
            <a:off x="9847450" y="2598224"/>
            <a:ext cx="372042"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テキスト ボックス 132">
            <a:extLst>
              <a:ext uri="{FF2B5EF4-FFF2-40B4-BE49-F238E27FC236}">
                <a16:creationId xmlns:a16="http://schemas.microsoft.com/office/drawing/2014/main" id="{A2694507-A461-5124-41E4-FD4F1032530C}"/>
              </a:ext>
            </a:extLst>
          </p:cNvPr>
          <p:cNvSpPr txBox="1"/>
          <p:nvPr/>
        </p:nvSpPr>
        <p:spPr>
          <a:xfrm>
            <a:off x="8610262" y="2398815"/>
            <a:ext cx="939681" cy="400110"/>
          </a:xfrm>
          <a:prstGeom prst="rect">
            <a:avLst/>
          </a:prstGeom>
          <a:noFill/>
        </p:spPr>
        <p:txBody>
          <a:bodyPr wrap="none" rtlCol="0">
            <a:spAutoFit/>
          </a:bodyPr>
          <a:lstStyle/>
          <a:p>
            <a:r>
              <a:rPr lang="en-US" altLang="ja-JP" sz="2000" dirty="0"/>
              <a:t>Outlier</a:t>
            </a:r>
            <a:endParaRPr kumimoji="1" lang="ja-JP" altLang="en-US" sz="2000" dirty="0"/>
          </a:p>
        </p:txBody>
      </p:sp>
      <p:sp>
        <p:nvSpPr>
          <p:cNvPr id="134" name="テキスト ボックス 133">
            <a:extLst>
              <a:ext uri="{FF2B5EF4-FFF2-40B4-BE49-F238E27FC236}">
                <a16:creationId xmlns:a16="http://schemas.microsoft.com/office/drawing/2014/main" id="{4DEC2A2E-5420-1381-0F7E-CBB639A1E628}"/>
              </a:ext>
            </a:extLst>
          </p:cNvPr>
          <p:cNvSpPr txBox="1"/>
          <p:nvPr/>
        </p:nvSpPr>
        <p:spPr>
          <a:xfrm>
            <a:off x="8275592" y="2333626"/>
            <a:ext cx="580739" cy="523220"/>
          </a:xfrm>
          <a:prstGeom prst="rect">
            <a:avLst/>
          </a:prstGeom>
          <a:noFill/>
        </p:spPr>
        <p:txBody>
          <a:bodyPr wrap="square" rtlCol="0">
            <a:spAutoFit/>
          </a:bodyPr>
          <a:lstStyle/>
          <a:p>
            <a:r>
              <a:rPr kumimoji="1" lang="ja-JP" altLang="en-US" sz="2800" dirty="0">
                <a:solidFill>
                  <a:schemeClr val="accent4"/>
                </a:solidFill>
              </a:rPr>
              <a:t>★</a:t>
            </a:r>
          </a:p>
        </p:txBody>
      </p:sp>
      <p:sp>
        <p:nvSpPr>
          <p:cNvPr id="135" name="テキスト ボックス 134">
            <a:extLst>
              <a:ext uri="{FF2B5EF4-FFF2-40B4-BE49-F238E27FC236}">
                <a16:creationId xmlns:a16="http://schemas.microsoft.com/office/drawing/2014/main" id="{22549FD5-59F0-6070-B2E5-8EF71E459B74}"/>
              </a:ext>
            </a:extLst>
          </p:cNvPr>
          <p:cNvSpPr txBox="1"/>
          <p:nvPr/>
        </p:nvSpPr>
        <p:spPr>
          <a:xfrm>
            <a:off x="10257502" y="2410742"/>
            <a:ext cx="1724055" cy="369332"/>
          </a:xfrm>
          <a:prstGeom prst="rect">
            <a:avLst/>
          </a:prstGeom>
          <a:noFill/>
        </p:spPr>
        <p:txBody>
          <a:bodyPr wrap="square">
            <a:spAutoFit/>
          </a:bodyPr>
          <a:lstStyle/>
          <a:p>
            <a:r>
              <a:rPr lang="ja-JP" altLang="en-US" dirty="0"/>
              <a:t>Learned model</a:t>
            </a:r>
          </a:p>
        </p:txBody>
      </p:sp>
      <p:sp>
        <p:nvSpPr>
          <p:cNvPr id="138" name="テキスト ボックス 137">
            <a:extLst>
              <a:ext uri="{FF2B5EF4-FFF2-40B4-BE49-F238E27FC236}">
                <a16:creationId xmlns:a16="http://schemas.microsoft.com/office/drawing/2014/main" id="{2C3369E1-17CC-BEA1-4F1D-6AA5EB523396}"/>
              </a:ext>
            </a:extLst>
          </p:cNvPr>
          <p:cNvSpPr txBox="1"/>
          <p:nvPr/>
        </p:nvSpPr>
        <p:spPr>
          <a:xfrm>
            <a:off x="179893" y="2151270"/>
            <a:ext cx="300082" cy="369332"/>
          </a:xfrm>
          <a:prstGeom prst="rect">
            <a:avLst/>
          </a:prstGeom>
          <a:noFill/>
        </p:spPr>
        <p:txBody>
          <a:bodyPr wrap="none" rtlCol="0">
            <a:spAutoFit/>
          </a:bodyPr>
          <a:lstStyle/>
          <a:p>
            <a:r>
              <a:rPr lang="en-US" altLang="ja-JP" dirty="0"/>
              <a:t>y</a:t>
            </a:r>
            <a:endParaRPr kumimoji="1" lang="ja-JP" altLang="en-US" dirty="0"/>
          </a:p>
        </p:txBody>
      </p:sp>
      <p:sp>
        <p:nvSpPr>
          <p:cNvPr id="142" name="テキスト ボックス 141">
            <a:extLst>
              <a:ext uri="{FF2B5EF4-FFF2-40B4-BE49-F238E27FC236}">
                <a16:creationId xmlns:a16="http://schemas.microsoft.com/office/drawing/2014/main" id="{19DD410C-B59E-A9A1-B5E2-572E3251231C}"/>
              </a:ext>
            </a:extLst>
          </p:cNvPr>
          <p:cNvSpPr txBox="1"/>
          <p:nvPr/>
        </p:nvSpPr>
        <p:spPr>
          <a:xfrm>
            <a:off x="1507256" y="4323834"/>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143" name="テキスト ボックス 142">
            <a:extLst>
              <a:ext uri="{FF2B5EF4-FFF2-40B4-BE49-F238E27FC236}">
                <a16:creationId xmlns:a16="http://schemas.microsoft.com/office/drawing/2014/main" id="{B0B1B3A6-0FBB-72D6-B39E-70635E40C57F}"/>
              </a:ext>
            </a:extLst>
          </p:cNvPr>
          <p:cNvSpPr txBox="1"/>
          <p:nvPr/>
        </p:nvSpPr>
        <p:spPr>
          <a:xfrm>
            <a:off x="640148" y="2909447"/>
            <a:ext cx="1146468" cy="369332"/>
          </a:xfrm>
          <a:prstGeom prst="rect">
            <a:avLst/>
          </a:prstGeom>
          <a:noFill/>
        </p:spPr>
        <p:txBody>
          <a:bodyPr wrap="none" rtlCol="0">
            <a:spAutoFit/>
          </a:bodyPr>
          <a:lstStyle/>
          <a:p>
            <a:r>
              <a:rPr lang="en-US" altLang="ja-JP" dirty="0"/>
              <a:t>Region</a:t>
            </a:r>
            <a:r>
              <a:rPr lang="ja-JP" altLang="en-US" dirty="0"/>
              <a:t>１</a:t>
            </a:r>
            <a:endParaRPr kumimoji="1" lang="ja-JP" altLang="en-US" dirty="0"/>
          </a:p>
        </p:txBody>
      </p:sp>
      <p:sp>
        <p:nvSpPr>
          <p:cNvPr id="144" name="テキスト ボックス 143">
            <a:extLst>
              <a:ext uri="{FF2B5EF4-FFF2-40B4-BE49-F238E27FC236}">
                <a16:creationId xmlns:a16="http://schemas.microsoft.com/office/drawing/2014/main" id="{B234C0AD-A668-07FA-C36E-F63538F91A06}"/>
              </a:ext>
            </a:extLst>
          </p:cNvPr>
          <p:cNvSpPr txBox="1"/>
          <p:nvPr/>
        </p:nvSpPr>
        <p:spPr>
          <a:xfrm>
            <a:off x="2356769" y="2900408"/>
            <a:ext cx="1043876" cy="369332"/>
          </a:xfrm>
          <a:prstGeom prst="rect">
            <a:avLst/>
          </a:prstGeom>
          <a:noFill/>
        </p:spPr>
        <p:txBody>
          <a:bodyPr wrap="none" rtlCol="0">
            <a:spAutoFit/>
          </a:bodyPr>
          <a:lstStyle/>
          <a:p>
            <a:r>
              <a:rPr lang="en-US" altLang="ja-JP" dirty="0"/>
              <a:t>Region2</a:t>
            </a:r>
            <a:endParaRPr kumimoji="1" lang="ja-JP" altLang="en-US" dirty="0"/>
          </a:p>
        </p:txBody>
      </p:sp>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FC2282E5-3478-4DED-E102-B307F954C94B}"/>
                  </a:ext>
                </a:extLst>
              </p:cNvPr>
              <p:cNvSpPr txBox="1"/>
              <p:nvPr/>
            </p:nvSpPr>
            <p:spPr>
              <a:xfrm>
                <a:off x="7793114" y="2679984"/>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3</m:t>
                          </m:r>
                        </m:sub>
                      </m:sSub>
                    </m:oMath>
                  </m:oMathPara>
                </a14:m>
                <a:endParaRPr lang="ja-JP" altLang="en-US" dirty="0"/>
              </a:p>
            </p:txBody>
          </p:sp>
        </mc:Choice>
        <mc:Fallback xmlns="">
          <p:sp>
            <p:nvSpPr>
              <p:cNvPr id="148" name="テキスト ボックス 147">
                <a:extLst>
                  <a:ext uri="{FF2B5EF4-FFF2-40B4-BE49-F238E27FC236}">
                    <a16:creationId xmlns:a16="http://schemas.microsoft.com/office/drawing/2014/main" id="{FC2282E5-3478-4DED-E102-B307F954C94B}"/>
                  </a:ext>
                </a:extLst>
              </p:cNvPr>
              <p:cNvSpPr txBox="1">
                <a:spLocks noRot="1" noChangeAspect="1" noMove="1" noResize="1" noEditPoints="1" noAdjustHandles="1" noChangeArrowheads="1" noChangeShapeType="1" noTextEdit="1"/>
              </p:cNvSpPr>
              <p:nvPr/>
            </p:nvSpPr>
            <p:spPr>
              <a:xfrm>
                <a:off x="7793114" y="2679984"/>
                <a:ext cx="499283" cy="369332"/>
              </a:xfrm>
              <a:prstGeom prst="rect">
                <a:avLst/>
              </a:prstGeom>
              <a:blipFill>
                <a:blip r:embed="rId6"/>
                <a:stretch>
                  <a:fillRect b="-8333"/>
                </a:stretch>
              </a:blipFill>
            </p:spPr>
            <p:txBody>
              <a:bodyPr/>
              <a:lstStyle/>
              <a:p>
                <a:r>
                  <a:rPr lang="ja-JP" altLang="en-US">
                    <a:noFill/>
                  </a:rPr>
                  <a:t> </a:t>
                </a:r>
              </a:p>
            </p:txBody>
          </p:sp>
        </mc:Fallback>
      </mc:AlternateContent>
      <p:cxnSp>
        <p:nvCxnSpPr>
          <p:cNvPr id="150" name="直線コネクタ 149">
            <a:extLst>
              <a:ext uri="{FF2B5EF4-FFF2-40B4-BE49-F238E27FC236}">
                <a16:creationId xmlns:a16="http://schemas.microsoft.com/office/drawing/2014/main" id="{AF13F4D7-AC86-FA65-A799-422F743071E9}"/>
              </a:ext>
            </a:extLst>
          </p:cNvPr>
          <p:cNvCxnSpPr>
            <a:cxnSpLocks/>
          </p:cNvCxnSpPr>
          <p:nvPr/>
        </p:nvCxnSpPr>
        <p:spPr>
          <a:xfrm flipV="1">
            <a:off x="8221171" y="2856846"/>
            <a:ext cx="3318548" cy="52601"/>
          </a:xfrm>
          <a:prstGeom prst="line">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43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7B2E089C-770D-FF4E-1357-0E81622F47A0}"/>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FE7C43EF-A006-6A93-C297-39DAEE33F42C}"/>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10" name="テキスト ボックス 9">
            <a:extLst>
              <a:ext uri="{FF2B5EF4-FFF2-40B4-BE49-F238E27FC236}">
                <a16:creationId xmlns:a16="http://schemas.microsoft.com/office/drawing/2014/main" id="{1B6781DA-E306-EEB4-B043-90AB7C5F1658}"/>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2.2 RO Permeate Water Quality Prediction &gt; Minor Manual Preprocessing </a:t>
            </a:r>
          </a:p>
        </p:txBody>
      </p:sp>
      <p:sp>
        <p:nvSpPr>
          <p:cNvPr id="11" name="タイトル 4">
            <a:extLst>
              <a:ext uri="{FF2B5EF4-FFF2-40B4-BE49-F238E27FC236}">
                <a16:creationId xmlns:a16="http://schemas.microsoft.com/office/drawing/2014/main" id="{D5D36190-99EF-CA7D-299F-E233B9B7D57E}"/>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Changing Pretreatment Parameters for Permeate TOC</a:t>
            </a:r>
            <a:endParaRPr lang="ja-JP" altLang="en-US" dirty="0"/>
          </a:p>
        </p:txBody>
      </p:sp>
      <p:sp>
        <p:nvSpPr>
          <p:cNvPr id="20" name="正方形/長方形 19">
            <a:extLst>
              <a:ext uri="{FF2B5EF4-FFF2-40B4-BE49-F238E27FC236}">
                <a16:creationId xmlns:a16="http://schemas.microsoft.com/office/drawing/2014/main" id="{3219EB84-835B-750D-8113-43DF59029C0B}"/>
              </a:ext>
            </a:extLst>
          </p:cNvPr>
          <p:cNvSpPr/>
          <p:nvPr/>
        </p:nvSpPr>
        <p:spPr>
          <a:xfrm>
            <a:off x="0" y="4498362"/>
            <a:ext cx="12192000" cy="1729441"/>
          </a:xfrm>
          <a:prstGeom prst="rect">
            <a:avLst/>
          </a:prstGeom>
          <a:solidFill>
            <a:srgbClr val="FFFF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32F4412E-FDCB-5593-4C2D-2800E0816D93}"/>
              </a:ext>
            </a:extLst>
          </p:cNvPr>
          <p:cNvPicPr>
            <a:picLocks noChangeAspect="1"/>
          </p:cNvPicPr>
          <p:nvPr/>
        </p:nvPicPr>
        <p:blipFill rotWithShape="1">
          <a:blip r:embed="rId3">
            <a:extLst>
              <a:ext uri="{28A0092B-C50C-407E-A947-70E740481C1C}">
                <a14:useLocalDpi xmlns:a14="http://schemas.microsoft.com/office/drawing/2010/main" val="0"/>
              </a:ext>
            </a:extLst>
          </a:blip>
          <a:srcRect l="7876" t="10084" r="8812" b="-894"/>
          <a:stretch/>
        </p:blipFill>
        <p:spPr>
          <a:xfrm>
            <a:off x="6401545" y="4625609"/>
            <a:ext cx="5643094" cy="1537720"/>
          </a:xfrm>
          <a:prstGeom prst="rect">
            <a:avLst/>
          </a:prstGeom>
        </p:spPr>
      </p:pic>
      <p:pic>
        <p:nvPicPr>
          <p:cNvPr id="5" name="図 4" descr="グラフ&#10;&#10;自動的に生成された説明">
            <a:extLst>
              <a:ext uri="{FF2B5EF4-FFF2-40B4-BE49-F238E27FC236}">
                <a16:creationId xmlns:a16="http://schemas.microsoft.com/office/drawing/2014/main" id="{8FC91AAF-6A6F-0749-C246-2AD6D0978597}"/>
              </a:ext>
            </a:extLst>
          </p:cNvPr>
          <p:cNvPicPr>
            <a:picLocks noChangeAspect="1"/>
          </p:cNvPicPr>
          <p:nvPr/>
        </p:nvPicPr>
        <p:blipFill rotWithShape="1">
          <a:blip r:embed="rId4">
            <a:extLst>
              <a:ext uri="{28A0092B-C50C-407E-A947-70E740481C1C}">
                <a14:useLocalDpi xmlns:a14="http://schemas.microsoft.com/office/drawing/2010/main" val="0"/>
              </a:ext>
            </a:extLst>
          </a:blip>
          <a:srcRect l="7619" t="9190" r="9178"/>
          <a:stretch/>
        </p:blipFill>
        <p:spPr>
          <a:xfrm>
            <a:off x="517055" y="4625609"/>
            <a:ext cx="5643094" cy="1539758"/>
          </a:xfrm>
          <a:prstGeom prst="rect">
            <a:avLst/>
          </a:prstGeom>
        </p:spPr>
      </p:pic>
      <p:sp>
        <p:nvSpPr>
          <p:cNvPr id="18" name="正方形/長方形 17">
            <a:extLst>
              <a:ext uri="{FF2B5EF4-FFF2-40B4-BE49-F238E27FC236}">
                <a16:creationId xmlns:a16="http://schemas.microsoft.com/office/drawing/2014/main" id="{41829E20-4BFD-6D27-1F32-20D943D54C5E}"/>
              </a:ext>
            </a:extLst>
          </p:cNvPr>
          <p:cNvSpPr/>
          <p:nvPr/>
        </p:nvSpPr>
        <p:spPr>
          <a:xfrm>
            <a:off x="0" y="2150144"/>
            <a:ext cx="12192000" cy="1782238"/>
          </a:xfrm>
          <a:prstGeom prst="rect">
            <a:avLst/>
          </a:prstGeom>
          <a:solidFill>
            <a:srgbClr val="CC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7" name="図 6" descr="グラフ&#10;&#10;自動的に生成された説明">
            <a:extLst>
              <a:ext uri="{FF2B5EF4-FFF2-40B4-BE49-F238E27FC236}">
                <a16:creationId xmlns:a16="http://schemas.microsoft.com/office/drawing/2014/main" id="{19B2087A-E8A7-BA41-8D8C-D7823DA61F0B}"/>
              </a:ext>
            </a:extLst>
          </p:cNvPr>
          <p:cNvPicPr>
            <a:picLocks noChangeAspect="1"/>
          </p:cNvPicPr>
          <p:nvPr/>
        </p:nvPicPr>
        <p:blipFill rotWithShape="1">
          <a:blip r:embed="rId5">
            <a:extLst>
              <a:ext uri="{28A0092B-C50C-407E-A947-70E740481C1C}">
                <a14:useLocalDpi xmlns:a14="http://schemas.microsoft.com/office/drawing/2010/main" val="0"/>
              </a:ext>
            </a:extLst>
          </a:blip>
          <a:srcRect l="8240" t="10077" r="9336"/>
          <a:stretch/>
        </p:blipFill>
        <p:spPr>
          <a:xfrm>
            <a:off x="555415" y="2315010"/>
            <a:ext cx="5604735" cy="1528664"/>
          </a:xfrm>
          <a:prstGeom prst="rect">
            <a:avLst/>
          </a:prstGeom>
        </p:spPr>
      </p:pic>
      <p:pic>
        <p:nvPicPr>
          <p:cNvPr id="6" name="図 5" descr="グラフ&#10;&#10;自動的に生成された説明">
            <a:extLst>
              <a:ext uri="{FF2B5EF4-FFF2-40B4-BE49-F238E27FC236}">
                <a16:creationId xmlns:a16="http://schemas.microsoft.com/office/drawing/2014/main" id="{2BA7CF0A-6545-3D53-76AF-8B2EF1718E94}"/>
              </a:ext>
            </a:extLst>
          </p:cNvPr>
          <p:cNvPicPr>
            <a:picLocks noChangeAspect="1"/>
          </p:cNvPicPr>
          <p:nvPr/>
        </p:nvPicPr>
        <p:blipFill rotWithShape="1">
          <a:blip r:embed="rId6">
            <a:extLst>
              <a:ext uri="{28A0092B-C50C-407E-A947-70E740481C1C}">
                <a14:useLocalDpi xmlns:a14="http://schemas.microsoft.com/office/drawing/2010/main" val="0"/>
              </a:ext>
            </a:extLst>
          </a:blip>
          <a:srcRect l="8240" t="10077" r="9598"/>
          <a:stretch/>
        </p:blipFill>
        <p:spPr>
          <a:xfrm>
            <a:off x="6401545" y="2307321"/>
            <a:ext cx="5643094" cy="1544040"/>
          </a:xfrm>
          <a:prstGeom prst="rect">
            <a:avLst/>
          </a:prstGeom>
        </p:spPr>
      </p:pic>
      <p:sp>
        <p:nvSpPr>
          <p:cNvPr id="21" name="テキスト ボックス 20">
            <a:extLst>
              <a:ext uri="{FF2B5EF4-FFF2-40B4-BE49-F238E27FC236}">
                <a16:creationId xmlns:a16="http://schemas.microsoft.com/office/drawing/2014/main" id="{ABE5AAA2-F517-43FF-CED6-DBA8E6CBAD77}"/>
              </a:ext>
            </a:extLst>
          </p:cNvPr>
          <p:cNvSpPr txBox="1"/>
          <p:nvPr/>
        </p:nvSpPr>
        <p:spPr>
          <a:xfrm>
            <a:off x="23232" y="2611415"/>
            <a:ext cx="461665" cy="772006"/>
          </a:xfrm>
          <a:prstGeom prst="rect">
            <a:avLst/>
          </a:prstGeom>
          <a:noFill/>
        </p:spPr>
        <p:txBody>
          <a:bodyPr vert="eaVert" wrap="none" rtlCol="0">
            <a:spAutoFit/>
          </a:bodyPr>
          <a:lstStyle/>
          <a:p>
            <a:r>
              <a:rPr kumimoji="1" lang="en-US" altLang="ja-JP" dirty="0"/>
              <a:t>Before</a:t>
            </a:r>
            <a:endParaRPr kumimoji="1" lang="ja-JP" altLang="en-US" dirty="0"/>
          </a:p>
        </p:txBody>
      </p:sp>
      <p:sp>
        <p:nvSpPr>
          <p:cNvPr id="22" name="テキスト ボックス 21">
            <a:extLst>
              <a:ext uri="{FF2B5EF4-FFF2-40B4-BE49-F238E27FC236}">
                <a16:creationId xmlns:a16="http://schemas.microsoft.com/office/drawing/2014/main" id="{0673F32C-AAAE-AA5E-541B-5B6A203DE0A2}"/>
              </a:ext>
            </a:extLst>
          </p:cNvPr>
          <p:cNvSpPr txBox="1"/>
          <p:nvPr/>
        </p:nvSpPr>
        <p:spPr>
          <a:xfrm>
            <a:off x="23232" y="5108927"/>
            <a:ext cx="461665" cy="579646"/>
          </a:xfrm>
          <a:prstGeom prst="rect">
            <a:avLst/>
          </a:prstGeom>
          <a:noFill/>
        </p:spPr>
        <p:txBody>
          <a:bodyPr vert="eaVert" wrap="square" rtlCol="0">
            <a:spAutoFit/>
          </a:bodyPr>
          <a:lstStyle/>
          <a:p>
            <a:r>
              <a:rPr kumimoji="1" lang="en-US" altLang="ja-JP" dirty="0"/>
              <a:t>After</a:t>
            </a:r>
            <a:endParaRPr kumimoji="1" lang="ja-JP" altLang="en-US" dirty="0"/>
          </a:p>
        </p:txBody>
      </p:sp>
      <p:sp>
        <p:nvSpPr>
          <p:cNvPr id="25" name="テキスト ボックス 24">
            <a:extLst>
              <a:ext uri="{FF2B5EF4-FFF2-40B4-BE49-F238E27FC236}">
                <a16:creationId xmlns:a16="http://schemas.microsoft.com/office/drawing/2014/main" id="{FAEF35FF-D65E-2CA7-DDA4-1E34A63FE124}"/>
              </a:ext>
            </a:extLst>
          </p:cNvPr>
          <p:cNvSpPr txBox="1"/>
          <p:nvPr/>
        </p:nvSpPr>
        <p:spPr>
          <a:xfrm>
            <a:off x="472534" y="844381"/>
            <a:ext cx="11635512" cy="369332"/>
          </a:xfrm>
          <a:prstGeom prst="rect">
            <a:avLst/>
          </a:prstGeom>
          <a:noFill/>
        </p:spPr>
        <p:txBody>
          <a:bodyPr wrap="square">
            <a:spAutoFit/>
          </a:bodyPr>
          <a:lstStyle/>
          <a:p>
            <a:r>
              <a:rPr lang="en-US" altLang="ja-JP" dirty="0"/>
              <a:t>Minor manual tuning is effective to minimize the error value.</a:t>
            </a:r>
            <a:r>
              <a:rPr lang="ja-JP" altLang="en-US" dirty="0"/>
              <a:t> </a:t>
            </a:r>
            <a:r>
              <a:rPr lang="en-US" altLang="ja-JP" dirty="0"/>
              <a:t>But tuning performance is highly influence of artifact.</a:t>
            </a:r>
          </a:p>
        </p:txBody>
      </p:sp>
      <p:sp>
        <p:nvSpPr>
          <p:cNvPr id="16" name="正方形/長方形 15">
            <a:extLst>
              <a:ext uri="{FF2B5EF4-FFF2-40B4-BE49-F238E27FC236}">
                <a16:creationId xmlns:a16="http://schemas.microsoft.com/office/drawing/2014/main" id="{16C91627-65F2-E5A9-9FB1-59E8B17A952C}"/>
              </a:ext>
            </a:extLst>
          </p:cNvPr>
          <p:cNvSpPr/>
          <p:nvPr/>
        </p:nvSpPr>
        <p:spPr>
          <a:xfrm>
            <a:off x="481615" y="1992816"/>
            <a:ext cx="5704468" cy="44382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テキスト ボックス 12">
            <a:extLst>
              <a:ext uri="{FF2B5EF4-FFF2-40B4-BE49-F238E27FC236}">
                <a16:creationId xmlns:a16="http://schemas.microsoft.com/office/drawing/2014/main" id="{5730B2FC-C93A-EF01-B4D4-75B0E086D7BD}"/>
              </a:ext>
            </a:extLst>
          </p:cNvPr>
          <p:cNvSpPr txBox="1"/>
          <p:nvPr/>
        </p:nvSpPr>
        <p:spPr>
          <a:xfrm>
            <a:off x="1879346" y="1803014"/>
            <a:ext cx="289914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b="0" dirty="0"/>
              <a:t>Multiple Regression Model</a:t>
            </a:r>
            <a:endParaRPr kumimoji="1" lang="ja-JP" altLang="en-US" dirty="0"/>
          </a:p>
        </p:txBody>
      </p:sp>
      <p:sp>
        <p:nvSpPr>
          <p:cNvPr id="17" name="正方形/長方形 16">
            <a:extLst>
              <a:ext uri="{FF2B5EF4-FFF2-40B4-BE49-F238E27FC236}">
                <a16:creationId xmlns:a16="http://schemas.microsoft.com/office/drawing/2014/main" id="{1F77261E-686C-CB24-F2AB-1E10534232FA}"/>
              </a:ext>
            </a:extLst>
          </p:cNvPr>
          <p:cNvSpPr/>
          <p:nvPr/>
        </p:nvSpPr>
        <p:spPr>
          <a:xfrm>
            <a:off x="6362558" y="1992816"/>
            <a:ext cx="5745488" cy="4434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91010878-56CD-F29F-66E2-1BAFD09B6DB8}"/>
              </a:ext>
            </a:extLst>
          </p:cNvPr>
          <p:cNvSpPr txBox="1"/>
          <p:nvPr/>
        </p:nvSpPr>
        <p:spPr>
          <a:xfrm>
            <a:off x="8532066" y="1794538"/>
            <a:ext cx="1631712" cy="35560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b="0" dirty="0"/>
              <a:t>Radom Forest</a:t>
            </a:r>
            <a:endParaRPr kumimoji="1" lang="ja-JP" altLang="en-US" dirty="0"/>
          </a:p>
        </p:txBody>
      </p:sp>
      <p:grpSp>
        <p:nvGrpSpPr>
          <p:cNvPr id="19" name="グループ化 18">
            <a:extLst>
              <a:ext uri="{FF2B5EF4-FFF2-40B4-BE49-F238E27FC236}">
                <a16:creationId xmlns:a16="http://schemas.microsoft.com/office/drawing/2014/main" id="{274CB35D-45ED-DC27-4BDC-447428CF9258}"/>
              </a:ext>
            </a:extLst>
          </p:cNvPr>
          <p:cNvGrpSpPr/>
          <p:nvPr/>
        </p:nvGrpSpPr>
        <p:grpSpPr>
          <a:xfrm>
            <a:off x="895916" y="3970921"/>
            <a:ext cx="4706033" cy="474285"/>
            <a:chOff x="895916" y="3798116"/>
            <a:chExt cx="4706033" cy="474285"/>
          </a:xfrm>
        </p:grpSpPr>
        <p:sp>
          <p:nvSpPr>
            <p:cNvPr id="2" name="矢印: 下 1">
              <a:extLst>
                <a:ext uri="{FF2B5EF4-FFF2-40B4-BE49-F238E27FC236}">
                  <a16:creationId xmlns:a16="http://schemas.microsoft.com/office/drawing/2014/main" id="{0D0417D1-245E-0F57-D94A-0BFC0D489940}"/>
                </a:ext>
              </a:extLst>
            </p:cNvPr>
            <p:cNvSpPr/>
            <p:nvPr/>
          </p:nvSpPr>
          <p:spPr>
            <a:xfrm>
              <a:off x="895916" y="3799303"/>
              <a:ext cx="4706033" cy="473098"/>
            </a:xfrm>
            <a:prstGeom prst="downArrow">
              <a:avLst>
                <a:gd name="adj1" fmla="val 5577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7F145E10-78E2-EC08-3DF9-2CFBAFA3910A}"/>
                </a:ext>
              </a:extLst>
            </p:cNvPr>
            <p:cNvSpPr txBox="1"/>
            <p:nvPr/>
          </p:nvSpPr>
          <p:spPr>
            <a:xfrm>
              <a:off x="1879346" y="3798116"/>
              <a:ext cx="2825831" cy="369332"/>
            </a:xfrm>
            <a:prstGeom prst="rect">
              <a:avLst/>
            </a:prstGeom>
            <a:noFill/>
          </p:spPr>
          <p:txBody>
            <a:bodyPr wrap="square">
              <a:spAutoFit/>
            </a:bodyPr>
            <a:lstStyle/>
            <a:p>
              <a:pPr algn="ctr"/>
              <a:r>
                <a:rPr kumimoji="1" lang="en-US" altLang="ja-JP" sz="1800" b="0" i="0" u="none" strike="noStrike" kern="1200" cap="none" spc="0" normalizeH="0" baseline="0" noProof="0" dirty="0">
                  <a:ln>
                    <a:noFill/>
                  </a:ln>
                  <a:solidFill>
                    <a:schemeClr val="bg1"/>
                  </a:solidFill>
                  <a:effectLst/>
                  <a:uLnTx/>
                  <a:uFillTx/>
                  <a:latin typeface="Arial"/>
                  <a:ea typeface="Meiryo UI"/>
                  <a:cs typeface="+mn-cs"/>
                </a:rPr>
                <a:t>minor manual tuning</a:t>
              </a:r>
              <a:endParaRPr lang="ja-JP" altLang="en-US" dirty="0">
                <a:solidFill>
                  <a:schemeClr val="bg1"/>
                </a:solidFill>
              </a:endParaRPr>
            </a:p>
          </p:txBody>
        </p:sp>
      </p:grpSp>
      <p:grpSp>
        <p:nvGrpSpPr>
          <p:cNvPr id="23" name="グループ化 22">
            <a:extLst>
              <a:ext uri="{FF2B5EF4-FFF2-40B4-BE49-F238E27FC236}">
                <a16:creationId xmlns:a16="http://schemas.microsoft.com/office/drawing/2014/main" id="{0E89543F-A64A-70CA-B6FC-BBD70942016E}"/>
              </a:ext>
            </a:extLst>
          </p:cNvPr>
          <p:cNvGrpSpPr/>
          <p:nvPr/>
        </p:nvGrpSpPr>
        <p:grpSpPr>
          <a:xfrm>
            <a:off x="6870075" y="3985538"/>
            <a:ext cx="4706033" cy="474285"/>
            <a:chOff x="895916" y="3798116"/>
            <a:chExt cx="4706033" cy="474285"/>
          </a:xfrm>
        </p:grpSpPr>
        <p:sp>
          <p:nvSpPr>
            <p:cNvPr id="24" name="矢印: 下 23">
              <a:extLst>
                <a:ext uri="{FF2B5EF4-FFF2-40B4-BE49-F238E27FC236}">
                  <a16:creationId xmlns:a16="http://schemas.microsoft.com/office/drawing/2014/main" id="{DE6397DD-EA04-34DB-36C3-87D8EC9DFE19}"/>
                </a:ext>
              </a:extLst>
            </p:cNvPr>
            <p:cNvSpPr/>
            <p:nvPr/>
          </p:nvSpPr>
          <p:spPr>
            <a:xfrm>
              <a:off x="895916" y="3799303"/>
              <a:ext cx="4706033" cy="473098"/>
            </a:xfrm>
            <a:prstGeom prst="downArrow">
              <a:avLst>
                <a:gd name="adj1" fmla="val 5577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EA786784-BBF6-9643-23E9-CCE65D561185}"/>
                </a:ext>
              </a:extLst>
            </p:cNvPr>
            <p:cNvSpPr txBox="1"/>
            <p:nvPr/>
          </p:nvSpPr>
          <p:spPr>
            <a:xfrm>
              <a:off x="1879346" y="3798116"/>
              <a:ext cx="2825831" cy="369332"/>
            </a:xfrm>
            <a:prstGeom prst="rect">
              <a:avLst/>
            </a:prstGeom>
            <a:noFill/>
          </p:spPr>
          <p:txBody>
            <a:bodyPr wrap="square">
              <a:spAutoFit/>
            </a:bodyPr>
            <a:lstStyle/>
            <a:p>
              <a:pPr algn="ctr"/>
              <a:r>
                <a:rPr kumimoji="1" lang="en-US" altLang="ja-JP" sz="1800" b="0" i="0" u="none" strike="noStrike" kern="1200" cap="none" spc="0" normalizeH="0" baseline="0" noProof="0" dirty="0">
                  <a:ln>
                    <a:noFill/>
                  </a:ln>
                  <a:solidFill>
                    <a:schemeClr val="bg1"/>
                  </a:solidFill>
                  <a:effectLst/>
                  <a:uLnTx/>
                  <a:uFillTx/>
                  <a:latin typeface="Arial"/>
                  <a:ea typeface="Meiryo UI"/>
                  <a:cs typeface="+mn-cs"/>
                </a:rPr>
                <a:t>minor manual tuning</a:t>
              </a:r>
              <a:endParaRPr lang="ja-JP" altLang="en-US" dirty="0">
                <a:solidFill>
                  <a:schemeClr val="bg1"/>
                </a:solidFill>
              </a:endParaRPr>
            </a:p>
          </p:txBody>
        </p:sp>
      </p:grpSp>
      <p:sp>
        <p:nvSpPr>
          <p:cNvPr id="8" name="テキスト ボックス 7">
            <a:extLst>
              <a:ext uri="{FF2B5EF4-FFF2-40B4-BE49-F238E27FC236}">
                <a16:creationId xmlns:a16="http://schemas.microsoft.com/office/drawing/2014/main" id="{71F277FC-3C9E-29A1-D92A-71A1B5C6D8DC}"/>
              </a:ext>
            </a:extLst>
          </p:cNvPr>
          <p:cNvSpPr txBox="1"/>
          <p:nvPr/>
        </p:nvSpPr>
        <p:spPr>
          <a:xfrm>
            <a:off x="3398091" y="1386455"/>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Combined Permeate TOC [mg/L]</a:t>
            </a:r>
            <a:endParaRPr lang="ja-JP" altLang="en-US" b="1" dirty="0">
              <a:solidFill>
                <a:schemeClr val="tx1"/>
              </a:solidFill>
            </a:endParaRPr>
          </a:p>
        </p:txBody>
      </p:sp>
    </p:spTree>
    <p:extLst>
      <p:ext uri="{BB962C8B-B14F-4D97-AF65-F5344CB8AC3E}">
        <p14:creationId xmlns:p14="http://schemas.microsoft.com/office/powerpoint/2010/main" val="213666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2</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t>RO Operation Optimization</a:t>
            </a:r>
          </a:p>
          <a:p>
            <a:r>
              <a:rPr kumimoji="1" lang="en-US" altLang="ja-JP" dirty="0"/>
              <a:t>RO Permeate Water Quality Prediction / Q&amp;A</a:t>
            </a:r>
          </a:p>
          <a:p>
            <a:r>
              <a:rPr lang="en-US" altLang="ja-JP" dirty="0"/>
              <a:t>RO Optimization Simulation / Q&amp;A</a:t>
            </a:r>
          </a:p>
          <a:p>
            <a:r>
              <a:rPr kumimoji="1" lang="en-US" altLang="ja-JP" dirty="0"/>
              <a:t>RO Membrane Scaling Modeling</a:t>
            </a:r>
            <a:r>
              <a:rPr lang="en-US" altLang="ja-JP" dirty="0"/>
              <a:t> / Q&amp;A</a:t>
            </a:r>
          </a:p>
        </p:txBody>
      </p:sp>
      <p:sp>
        <p:nvSpPr>
          <p:cNvPr id="5" name="テキスト ボックス 4">
            <a:extLst>
              <a:ext uri="{FF2B5EF4-FFF2-40B4-BE49-F238E27FC236}">
                <a16:creationId xmlns:a16="http://schemas.microsoft.com/office/drawing/2014/main" id="{184868B7-FDBF-659B-C904-0CB6D805009B}"/>
              </a:ext>
            </a:extLst>
          </p:cNvPr>
          <p:cNvSpPr txBox="1"/>
          <p:nvPr/>
        </p:nvSpPr>
        <p:spPr>
          <a:xfrm>
            <a:off x="7524057" y="1780299"/>
            <a:ext cx="1578983" cy="400110"/>
          </a:xfrm>
          <a:prstGeom prst="rect">
            <a:avLst/>
          </a:prstGeom>
          <a:noFill/>
        </p:spPr>
        <p:txBody>
          <a:bodyPr wrap="square" rtlCol="0">
            <a:spAutoFit/>
          </a:bodyPr>
          <a:lstStyle/>
          <a:p>
            <a:r>
              <a:rPr kumimoji="1" lang="en-US" altLang="ja-JP" sz="2000" dirty="0"/>
              <a:t>9:05 – 9:10</a:t>
            </a:r>
            <a:endParaRPr kumimoji="1" lang="ja-JP" altLang="en-US" sz="2000" dirty="0"/>
          </a:p>
        </p:txBody>
      </p:sp>
      <p:sp>
        <p:nvSpPr>
          <p:cNvPr id="6" name="テキスト ボックス 5">
            <a:extLst>
              <a:ext uri="{FF2B5EF4-FFF2-40B4-BE49-F238E27FC236}">
                <a16:creationId xmlns:a16="http://schemas.microsoft.com/office/drawing/2014/main" id="{F01AFA0A-2F25-1420-1150-EE84400A42DE}"/>
              </a:ext>
            </a:extLst>
          </p:cNvPr>
          <p:cNvSpPr txBox="1"/>
          <p:nvPr/>
        </p:nvSpPr>
        <p:spPr>
          <a:xfrm>
            <a:off x="8613801" y="2297808"/>
            <a:ext cx="1578982" cy="400110"/>
          </a:xfrm>
          <a:prstGeom prst="rect">
            <a:avLst/>
          </a:prstGeom>
          <a:noFill/>
        </p:spPr>
        <p:txBody>
          <a:bodyPr wrap="square" rtlCol="0">
            <a:spAutoFit/>
          </a:bodyPr>
          <a:lstStyle/>
          <a:p>
            <a:r>
              <a:rPr kumimoji="1" lang="en-US" altLang="ja-JP" sz="2000" dirty="0"/>
              <a:t>9:10 – 9:35</a:t>
            </a:r>
            <a:endParaRPr kumimoji="1" lang="ja-JP" altLang="en-US" sz="2000" dirty="0"/>
          </a:p>
        </p:txBody>
      </p:sp>
      <p:sp>
        <p:nvSpPr>
          <p:cNvPr id="7" name="テキスト ボックス 6">
            <a:extLst>
              <a:ext uri="{FF2B5EF4-FFF2-40B4-BE49-F238E27FC236}">
                <a16:creationId xmlns:a16="http://schemas.microsoft.com/office/drawing/2014/main" id="{79EFD5AD-F527-F72A-C9BB-858E2A9357BC}"/>
              </a:ext>
            </a:extLst>
          </p:cNvPr>
          <p:cNvSpPr txBox="1"/>
          <p:nvPr/>
        </p:nvSpPr>
        <p:spPr>
          <a:xfrm>
            <a:off x="7524057" y="2806375"/>
            <a:ext cx="1742772" cy="400110"/>
          </a:xfrm>
          <a:prstGeom prst="rect">
            <a:avLst/>
          </a:prstGeom>
          <a:noFill/>
        </p:spPr>
        <p:txBody>
          <a:bodyPr wrap="square" rtlCol="0">
            <a:spAutoFit/>
          </a:bodyPr>
          <a:lstStyle/>
          <a:p>
            <a:r>
              <a:rPr kumimoji="1" lang="en-US" altLang="ja-JP" sz="2000" dirty="0"/>
              <a:t>9:35 – 10:00</a:t>
            </a:r>
            <a:endParaRPr kumimoji="1" lang="ja-JP" altLang="en-US" sz="2000" dirty="0"/>
          </a:p>
        </p:txBody>
      </p:sp>
      <p:sp>
        <p:nvSpPr>
          <p:cNvPr id="9" name="テキスト ボックス 8">
            <a:extLst>
              <a:ext uri="{FF2B5EF4-FFF2-40B4-BE49-F238E27FC236}">
                <a16:creationId xmlns:a16="http://schemas.microsoft.com/office/drawing/2014/main" id="{A7D09ADF-4568-B210-D611-D288DAE71C6B}"/>
              </a:ext>
            </a:extLst>
          </p:cNvPr>
          <p:cNvSpPr txBox="1"/>
          <p:nvPr/>
        </p:nvSpPr>
        <p:spPr>
          <a:xfrm>
            <a:off x="7524056" y="3323884"/>
            <a:ext cx="1742773" cy="400110"/>
          </a:xfrm>
          <a:prstGeom prst="rect">
            <a:avLst/>
          </a:prstGeom>
          <a:noFill/>
        </p:spPr>
        <p:txBody>
          <a:bodyPr wrap="square" rtlCol="0">
            <a:spAutoFit/>
          </a:bodyPr>
          <a:lstStyle/>
          <a:p>
            <a:r>
              <a:rPr kumimoji="1" lang="en-US" altLang="ja-JP" sz="2000" dirty="0"/>
              <a:t>10:00 – 10:30</a:t>
            </a:r>
            <a:endParaRPr kumimoji="1" lang="ja-JP" altLang="en-US" sz="2000" dirty="0"/>
          </a:p>
        </p:txBody>
      </p:sp>
    </p:spTree>
    <p:extLst>
      <p:ext uri="{BB962C8B-B14F-4D97-AF65-F5344CB8AC3E}">
        <p14:creationId xmlns:p14="http://schemas.microsoft.com/office/powerpoint/2010/main" val="168670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20</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solidFill>
                  <a:schemeClr val="bg1">
                    <a:lumMod val="75000"/>
                  </a:schemeClr>
                </a:solidFill>
              </a:rPr>
              <a:t>RO Operation Optimization</a:t>
            </a:r>
          </a:p>
          <a:p>
            <a:r>
              <a:rPr kumimoji="1" lang="en-US" altLang="ja-JP" dirty="0">
                <a:solidFill>
                  <a:schemeClr val="bg1">
                    <a:lumMod val="75000"/>
                  </a:schemeClr>
                </a:solidFill>
              </a:rPr>
              <a:t>RO Permeate Water Quality Prediction / Q&amp;A</a:t>
            </a:r>
          </a:p>
          <a:p>
            <a:r>
              <a:rPr lang="en-US" altLang="ja-JP" dirty="0"/>
              <a:t>RO Optimization Simulation / Q&amp;A</a:t>
            </a:r>
          </a:p>
          <a:p>
            <a:r>
              <a:rPr kumimoji="1" lang="en-US" altLang="ja-JP" dirty="0">
                <a:solidFill>
                  <a:schemeClr val="bg1">
                    <a:lumMod val="75000"/>
                  </a:schemeClr>
                </a:solidFill>
              </a:rPr>
              <a:t>RO Membrane Scaling Modeling</a:t>
            </a:r>
            <a:r>
              <a:rPr lang="en-US" altLang="ja-JP" dirty="0">
                <a:solidFill>
                  <a:schemeClr val="bg1">
                    <a:lumMod val="75000"/>
                  </a:schemeClr>
                </a:solidFill>
              </a:rPr>
              <a:t> / Q&amp;A</a:t>
            </a:r>
          </a:p>
        </p:txBody>
      </p:sp>
      <p:sp>
        <p:nvSpPr>
          <p:cNvPr id="5" name="テキスト ボックス 4">
            <a:extLst>
              <a:ext uri="{FF2B5EF4-FFF2-40B4-BE49-F238E27FC236}">
                <a16:creationId xmlns:a16="http://schemas.microsoft.com/office/drawing/2014/main" id="{A79E1F29-C227-AF7B-76A0-6989162359A2}"/>
              </a:ext>
            </a:extLst>
          </p:cNvPr>
          <p:cNvSpPr txBox="1"/>
          <p:nvPr/>
        </p:nvSpPr>
        <p:spPr>
          <a:xfrm>
            <a:off x="7524057" y="1780299"/>
            <a:ext cx="1578983" cy="400110"/>
          </a:xfrm>
          <a:prstGeom prst="rect">
            <a:avLst/>
          </a:prstGeom>
          <a:noFill/>
        </p:spPr>
        <p:txBody>
          <a:bodyPr wrap="square" rtlCol="0">
            <a:spAutoFit/>
          </a:bodyPr>
          <a:lstStyle/>
          <a:p>
            <a:r>
              <a:rPr kumimoji="1" lang="en-US" altLang="ja-JP" sz="2000" dirty="0"/>
              <a:t>9:05 – 9:10</a:t>
            </a:r>
            <a:endParaRPr kumimoji="1" lang="ja-JP" altLang="en-US" sz="2000" dirty="0"/>
          </a:p>
        </p:txBody>
      </p:sp>
      <p:sp>
        <p:nvSpPr>
          <p:cNvPr id="6" name="テキスト ボックス 5">
            <a:extLst>
              <a:ext uri="{FF2B5EF4-FFF2-40B4-BE49-F238E27FC236}">
                <a16:creationId xmlns:a16="http://schemas.microsoft.com/office/drawing/2014/main" id="{0334EE7A-C634-EB5C-F7ED-D5DA95A2D47A}"/>
              </a:ext>
            </a:extLst>
          </p:cNvPr>
          <p:cNvSpPr txBox="1"/>
          <p:nvPr/>
        </p:nvSpPr>
        <p:spPr>
          <a:xfrm>
            <a:off x="8613801" y="2297808"/>
            <a:ext cx="1578982" cy="400110"/>
          </a:xfrm>
          <a:prstGeom prst="rect">
            <a:avLst/>
          </a:prstGeom>
          <a:noFill/>
        </p:spPr>
        <p:txBody>
          <a:bodyPr wrap="square" rtlCol="0">
            <a:spAutoFit/>
          </a:bodyPr>
          <a:lstStyle/>
          <a:p>
            <a:r>
              <a:rPr kumimoji="1" lang="en-US" altLang="ja-JP" sz="2000" dirty="0"/>
              <a:t>9:10 – 9:35</a:t>
            </a:r>
            <a:endParaRPr kumimoji="1" lang="ja-JP" altLang="en-US" sz="2000" dirty="0"/>
          </a:p>
        </p:txBody>
      </p:sp>
      <p:sp>
        <p:nvSpPr>
          <p:cNvPr id="7" name="テキスト ボックス 6">
            <a:extLst>
              <a:ext uri="{FF2B5EF4-FFF2-40B4-BE49-F238E27FC236}">
                <a16:creationId xmlns:a16="http://schemas.microsoft.com/office/drawing/2014/main" id="{E823988E-37E7-0E33-BA09-883031E4168F}"/>
              </a:ext>
            </a:extLst>
          </p:cNvPr>
          <p:cNvSpPr txBox="1"/>
          <p:nvPr/>
        </p:nvSpPr>
        <p:spPr>
          <a:xfrm>
            <a:off x="7524057" y="2806375"/>
            <a:ext cx="1742772" cy="400110"/>
          </a:xfrm>
          <a:prstGeom prst="rect">
            <a:avLst/>
          </a:prstGeom>
          <a:noFill/>
        </p:spPr>
        <p:txBody>
          <a:bodyPr wrap="square" rtlCol="0">
            <a:spAutoFit/>
          </a:bodyPr>
          <a:lstStyle/>
          <a:p>
            <a:r>
              <a:rPr kumimoji="1" lang="en-US" altLang="ja-JP" sz="2000" dirty="0"/>
              <a:t>9:35 – 10:00</a:t>
            </a:r>
            <a:endParaRPr kumimoji="1" lang="ja-JP" altLang="en-US" sz="2000" dirty="0"/>
          </a:p>
        </p:txBody>
      </p:sp>
      <p:sp>
        <p:nvSpPr>
          <p:cNvPr id="8" name="テキスト ボックス 7">
            <a:extLst>
              <a:ext uri="{FF2B5EF4-FFF2-40B4-BE49-F238E27FC236}">
                <a16:creationId xmlns:a16="http://schemas.microsoft.com/office/drawing/2014/main" id="{D8F7ECF5-7F7B-9A36-DD91-9B465BFB787C}"/>
              </a:ext>
            </a:extLst>
          </p:cNvPr>
          <p:cNvSpPr txBox="1"/>
          <p:nvPr/>
        </p:nvSpPr>
        <p:spPr>
          <a:xfrm>
            <a:off x="7524056" y="3323884"/>
            <a:ext cx="1742773" cy="400110"/>
          </a:xfrm>
          <a:prstGeom prst="rect">
            <a:avLst/>
          </a:prstGeom>
          <a:noFill/>
        </p:spPr>
        <p:txBody>
          <a:bodyPr wrap="square" rtlCol="0">
            <a:spAutoFit/>
          </a:bodyPr>
          <a:lstStyle/>
          <a:p>
            <a:r>
              <a:rPr kumimoji="1" lang="en-US" altLang="ja-JP" sz="2000" dirty="0"/>
              <a:t>10:00 – 10:30</a:t>
            </a:r>
            <a:endParaRPr kumimoji="1" lang="ja-JP" altLang="en-US" sz="2000" dirty="0"/>
          </a:p>
        </p:txBody>
      </p:sp>
    </p:spTree>
    <p:extLst>
      <p:ext uri="{BB962C8B-B14F-4D97-AF65-F5344CB8AC3E}">
        <p14:creationId xmlns:p14="http://schemas.microsoft.com/office/powerpoint/2010/main" val="2896430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Summary</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674946"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Develop the RO optimization simulator with new optimizer built in, not based on DDMO.</a:t>
            </a:r>
          </a:p>
          <a:p>
            <a:pPr lvl="1">
              <a:defRPr/>
            </a:pPr>
            <a:r>
              <a:rPr lang="en-US" altLang="ja-JP" sz="2400" dirty="0"/>
              <a:t>It assumes that Yokogawa engineer can use it. But it has not yet been fully tested.</a:t>
            </a:r>
          </a:p>
          <a:p>
            <a:pPr lvl="1">
              <a:defRPr/>
            </a:pPr>
            <a:r>
              <a:rPr lang="en-US" altLang="ja-JP" sz="2400" dirty="0"/>
              <a:t>It needs more functions for pilot/demo-scale implementation.</a:t>
            </a:r>
          </a:p>
          <a:p>
            <a:pPr>
              <a:defRPr/>
            </a:pPr>
            <a:r>
              <a:rPr lang="en-US" altLang="ja-JP" sz="2800" dirty="0"/>
              <a:t>Estimate the optimization effect comparing operational cost.</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6536387"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a:t>
            </a:r>
            <a:endParaRPr kumimoji="1" lang="ja-JP" altLang="en-US" sz="1600" b="1" dirty="0">
              <a:solidFill>
                <a:schemeClr val="bg1"/>
              </a:solidFill>
            </a:endParaRPr>
          </a:p>
        </p:txBody>
      </p:sp>
    </p:spTree>
    <p:extLst>
      <p:ext uri="{BB962C8B-B14F-4D97-AF65-F5344CB8AC3E}">
        <p14:creationId xmlns:p14="http://schemas.microsoft.com/office/powerpoint/2010/main" val="387172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Plant Scheduling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940286"/>
            <a:ext cx="11341887" cy="600165"/>
          </a:xfrm>
        </p:spPr>
        <p:txBody>
          <a:bodyPr/>
          <a:lstStyle/>
          <a:p>
            <a:r>
              <a:rPr lang="en-US" altLang="ja-JP" dirty="0"/>
              <a:t>RO optimization problem is formulated into a scheduling optimization.</a:t>
            </a:r>
          </a:p>
          <a:p>
            <a:r>
              <a:rPr lang="en-US" altLang="ja-JP" dirty="0"/>
              <a:t>The procedure consists of the following steps.</a:t>
            </a:r>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3" y="-20412"/>
            <a:ext cx="5766809"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Simulator</a:t>
            </a:r>
            <a:endParaRPr kumimoji="1" lang="ja-JP" altLang="en-US" sz="1600" b="1" dirty="0">
              <a:solidFill>
                <a:schemeClr val="bg1"/>
              </a:solidFill>
            </a:endParaRPr>
          </a:p>
        </p:txBody>
      </p:sp>
      <p:sp>
        <p:nvSpPr>
          <p:cNvPr id="2" name="フローチャート: 準備 1">
            <a:extLst>
              <a:ext uri="{FF2B5EF4-FFF2-40B4-BE49-F238E27FC236}">
                <a16:creationId xmlns:a16="http://schemas.microsoft.com/office/drawing/2014/main" id="{5B82540B-B7AD-FC9E-7429-DEC7CC343C98}"/>
              </a:ext>
            </a:extLst>
          </p:cNvPr>
          <p:cNvSpPr/>
          <p:nvPr/>
        </p:nvSpPr>
        <p:spPr>
          <a:xfrm>
            <a:off x="1296316" y="344200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A</a:t>
            </a:r>
            <a:endParaRPr kumimoji="1" lang="ja-JP" altLang="en-US" dirty="0">
              <a:latin typeface="Times New Roman" panose="02020603050405020304" pitchFamily="18" charset="0"/>
              <a:cs typeface="Times New Roman" panose="02020603050405020304" pitchFamily="18" charset="0"/>
            </a:endParaRPr>
          </a:p>
        </p:txBody>
      </p:sp>
      <p:sp>
        <p:nvSpPr>
          <p:cNvPr id="4" name="フローチャート: 準備 3">
            <a:extLst>
              <a:ext uri="{FF2B5EF4-FFF2-40B4-BE49-F238E27FC236}">
                <a16:creationId xmlns:a16="http://schemas.microsoft.com/office/drawing/2014/main" id="{E9A4EF13-32F1-8BB0-E90B-E75FC7BEB337}"/>
              </a:ext>
            </a:extLst>
          </p:cNvPr>
          <p:cNvSpPr/>
          <p:nvPr/>
        </p:nvSpPr>
        <p:spPr>
          <a:xfrm>
            <a:off x="1286156" y="4700404"/>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B</a:t>
            </a:r>
            <a:endParaRPr kumimoji="1" lang="ja-JP" altLang="en-US" dirty="0">
              <a:latin typeface="Times New Roman" panose="02020603050405020304" pitchFamily="18" charset="0"/>
              <a:cs typeface="Times New Roman" panose="02020603050405020304" pitchFamily="18" charset="0"/>
            </a:endParaRPr>
          </a:p>
        </p:txBody>
      </p:sp>
      <p:cxnSp>
        <p:nvCxnSpPr>
          <p:cNvPr id="7" name="直線矢印コネクタ 6">
            <a:extLst>
              <a:ext uri="{FF2B5EF4-FFF2-40B4-BE49-F238E27FC236}">
                <a16:creationId xmlns:a16="http://schemas.microsoft.com/office/drawing/2014/main" id="{86621622-878B-8BDD-FAEC-8CB48AAA4AF7}"/>
              </a:ext>
            </a:extLst>
          </p:cNvPr>
          <p:cNvCxnSpPr>
            <a:cxnSpLocks/>
            <a:endCxn id="2" idx="1"/>
          </p:cNvCxnSpPr>
          <p:nvPr/>
        </p:nvCxnSpPr>
        <p:spPr>
          <a:xfrm>
            <a:off x="864824" y="3658008"/>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B5ECFAD7-D0B7-E493-8A20-7BA4A3D0DBF9}"/>
              </a:ext>
            </a:extLst>
          </p:cNvPr>
          <p:cNvCxnSpPr>
            <a:cxnSpLocks/>
            <a:endCxn id="4" idx="1"/>
          </p:cNvCxnSpPr>
          <p:nvPr/>
        </p:nvCxnSpPr>
        <p:spPr>
          <a:xfrm flipV="1">
            <a:off x="874221" y="4916404"/>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AF2E63D-B752-8626-41FD-E14851E9F928}"/>
              </a:ext>
            </a:extLst>
          </p:cNvPr>
          <p:cNvCxnSpPr>
            <a:cxnSpLocks/>
            <a:stCxn id="16" idx="3"/>
          </p:cNvCxnSpPr>
          <p:nvPr/>
        </p:nvCxnSpPr>
        <p:spPr>
          <a:xfrm>
            <a:off x="3352438" y="4257646"/>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76">
            <a:extLst>
              <a:ext uri="{FF2B5EF4-FFF2-40B4-BE49-F238E27FC236}">
                <a16:creationId xmlns:a16="http://schemas.microsoft.com/office/drawing/2014/main" id="{A98B99EF-4CA6-6550-D375-CFABD4F0D2F0}"/>
              </a:ext>
            </a:extLst>
          </p:cNvPr>
          <p:cNvCxnSpPr>
            <a:cxnSpLocks/>
            <a:stCxn id="2" idx="3"/>
            <a:endCxn id="16" idx="1"/>
          </p:cNvCxnSpPr>
          <p:nvPr/>
        </p:nvCxnSpPr>
        <p:spPr>
          <a:xfrm>
            <a:off x="1728316" y="3658008"/>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7">
            <a:extLst>
              <a:ext uri="{FF2B5EF4-FFF2-40B4-BE49-F238E27FC236}">
                <a16:creationId xmlns:a16="http://schemas.microsoft.com/office/drawing/2014/main" id="{14D040F9-55DF-3F8C-7807-599225D84F6F}"/>
              </a:ext>
            </a:extLst>
          </p:cNvPr>
          <p:cNvCxnSpPr>
            <a:cxnSpLocks/>
            <a:stCxn id="4" idx="3"/>
            <a:endCxn id="16" idx="2"/>
          </p:cNvCxnSpPr>
          <p:nvPr/>
        </p:nvCxnSpPr>
        <p:spPr>
          <a:xfrm flipV="1">
            <a:off x="1718156" y="4473646"/>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43667-3F1A-203B-0813-E6332C1B258B}"/>
                  </a:ext>
                </a:extLst>
              </p:cNvPr>
              <p:cNvSpPr txBox="1"/>
              <p:nvPr/>
            </p:nvSpPr>
            <p:spPr>
              <a:xfrm>
                <a:off x="184556" y="3460621"/>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85143667-3F1A-203B-0813-E6332C1B258B}"/>
                  </a:ext>
                </a:extLst>
              </p:cNvPr>
              <p:cNvSpPr txBox="1">
                <a:spLocks noRot="1" noChangeAspect="1" noMove="1" noResize="1" noEditPoints="1" noAdjustHandles="1" noChangeArrowheads="1" noChangeShapeType="1" noTextEdit="1"/>
              </p:cNvSpPr>
              <p:nvPr/>
            </p:nvSpPr>
            <p:spPr>
              <a:xfrm>
                <a:off x="184556" y="3460621"/>
                <a:ext cx="670568" cy="338554"/>
              </a:xfrm>
              <a:prstGeom prst="rect">
                <a:avLst/>
              </a:prstGeom>
              <a:blipFill>
                <a:blip r:embed="rId3"/>
                <a:stretch>
                  <a:fillRect b="-12727"/>
                </a:stretch>
              </a:blipFill>
            </p:spPr>
            <p:txBody>
              <a:bodyPr/>
              <a:lstStyle/>
              <a:p>
                <a:r>
                  <a:rPr lang="ja-JP" altLang="en-US">
                    <a:noFill/>
                  </a:rPr>
                  <a:t> </a:t>
                </a:r>
              </a:p>
            </p:txBody>
          </p:sp>
        </mc:Fallback>
      </mc:AlternateContent>
      <p:sp>
        <p:nvSpPr>
          <p:cNvPr id="16" name="フローチャート: 準備 15">
            <a:extLst>
              <a:ext uri="{FF2B5EF4-FFF2-40B4-BE49-F238E27FC236}">
                <a16:creationId xmlns:a16="http://schemas.microsoft.com/office/drawing/2014/main" id="{82D1E2EA-D8B7-1817-E103-44CDA1786EB6}"/>
              </a:ext>
            </a:extLst>
          </p:cNvPr>
          <p:cNvSpPr/>
          <p:nvPr/>
        </p:nvSpPr>
        <p:spPr>
          <a:xfrm>
            <a:off x="2920438" y="404164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C</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6A210021-4A1B-F4C9-496A-0D1298933949}"/>
              </a:ext>
            </a:extLst>
          </p:cNvPr>
          <p:cNvSpPr txBox="1"/>
          <p:nvPr/>
        </p:nvSpPr>
        <p:spPr>
          <a:xfrm>
            <a:off x="595778" y="5411776"/>
            <a:ext cx="1279517" cy="307777"/>
          </a:xfrm>
          <a:prstGeom prst="rect">
            <a:avLst/>
          </a:prstGeom>
          <a:noFill/>
        </p:spPr>
        <p:txBody>
          <a:bodyPr wrap="none" rtlCol="0">
            <a:spAutoFit/>
          </a:bodyPr>
          <a:lstStyle/>
          <a:p>
            <a:r>
              <a:rPr lang="en-US" altLang="ja-JP" sz="1400" dirty="0">
                <a:latin typeface="Times New Roman" panose="02020603050405020304" pitchFamily="18" charset="0"/>
                <a:cs typeface="Times New Roman" panose="02020603050405020304" pitchFamily="18" charset="0"/>
              </a:rPr>
              <a:t>Facility Model</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05C471B-8FF3-FEE2-1621-3F00CCD1C0A8}"/>
                  </a:ext>
                </a:extLst>
              </p:cNvPr>
              <p:cNvSpPr txBox="1"/>
              <p:nvPr/>
            </p:nvSpPr>
            <p:spPr>
              <a:xfrm>
                <a:off x="174778" y="4727009"/>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8" name="テキスト ボックス 17">
                <a:extLst>
                  <a:ext uri="{FF2B5EF4-FFF2-40B4-BE49-F238E27FC236}">
                    <a16:creationId xmlns:a16="http://schemas.microsoft.com/office/drawing/2014/main" id="{005C471B-8FF3-FEE2-1621-3F00CCD1C0A8}"/>
                  </a:ext>
                </a:extLst>
              </p:cNvPr>
              <p:cNvSpPr txBox="1">
                <a:spLocks noRot="1" noChangeAspect="1" noMove="1" noResize="1" noEditPoints="1" noAdjustHandles="1" noChangeArrowheads="1" noChangeShapeType="1" noTextEdit="1"/>
              </p:cNvSpPr>
              <p:nvPr/>
            </p:nvSpPr>
            <p:spPr>
              <a:xfrm>
                <a:off x="174778" y="4727009"/>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2D0163B-C3A8-C98C-BF1C-F4A57F60A544}"/>
                  </a:ext>
                </a:extLst>
              </p:cNvPr>
              <p:cNvSpPr txBox="1"/>
              <p:nvPr/>
            </p:nvSpPr>
            <p:spPr>
              <a:xfrm>
                <a:off x="3517757" y="3834995"/>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D2D0163B-C3A8-C98C-BF1C-F4A57F60A544}"/>
                  </a:ext>
                </a:extLst>
              </p:cNvPr>
              <p:cNvSpPr txBox="1">
                <a:spLocks noRot="1" noChangeAspect="1" noMove="1" noResize="1" noEditPoints="1" noAdjustHandles="1" noChangeArrowheads="1" noChangeShapeType="1" noTextEdit="1"/>
              </p:cNvSpPr>
              <p:nvPr/>
            </p:nvSpPr>
            <p:spPr>
              <a:xfrm>
                <a:off x="3517757" y="3834995"/>
                <a:ext cx="690125"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0E9F0CB-EA99-E37B-3CE6-D6EF3A818ABD}"/>
                  </a:ext>
                </a:extLst>
              </p:cNvPr>
              <p:cNvSpPr txBox="1"/>
              <p:nvPr/>
            </p:nvSpPr>
            <p:spPr>
              <a:xfrm>
                <a:off x="2274954" y="346584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0" name="テキスト ボックス 19">
                <a:extLst>
                  <a:ext uri="{FF2B5EF4-FFF2-40B4-BE49-F238E27FC236}">
                    <a16:creationId xmlns:a16="http://schemas.microsoft.com/office/drawing/2014/main" id="{90E9F0CB-EA99-E37B-3CE6-D6EF3A818ABD}"/>
                  </a:ext>
                </a:extLst>
              </p:cNvPr>
              <p:cNvSpPr txBox="1">
                <a:spLocks noRot="1" noChangeAspect="1" noMove="1" noResize="1" noEditPoints="1" noAdjustHandles="1" noChangeArrowheads="1" noChangeShapeType="1" noTextEdit="1"/>
              </p:cNvSpPr>
              <p:nvPr/>
            </p:nvSpPr>
            <p:spPr>
              <a:xfrm>
                <a:off x="2274954" y="3465841"/>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E8AD93A-F946-5330-5B2D-BB9BB08D2B4F}"/>
                  </a:ext>
                </a:extLst>
              </p:cNvPr>
              <p:cNvSpPr txBox="1"/>
              <p:nvPr/>
            </p:nvSpPr>
            <p:spPr>
              <a:xfrm>
                <a:off x="2052542" y="456421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1" name="テキスト ボックス 20">
                <a:extLst>
                  <a:ext uri="{FF2B5EF4-FFF2-40B4-BE49-F238E27FC236}">
                    <a16:creationId xmlns:a16="http://schemas.microsoft.com/office/drawing/2014/main" id="{2E8AD93A-F946-5330-5B2D-BB9BB08D2B4F}"/>
                  </a:ext>
                </a:extLst>
              </p:cNvPr>
              <p:cNvSpPr txBox="1">
                <a:spLocks noRot="1" noChangeAspect="1" noMove="1" noResize="1" noEditPoints="1" noAdjustHandles="1" noChangeArrowheads="1" noChangeShapeType="1" noTextEdit="1"/>
              </p:cNvSpPr>
              <p:nvPr/>
            </p:nvSpPr>
            <p:spPr>
              <a:xfrm>
                <a:off x="2052542" y="4564211"/>
                <a:ext cx="690125" cy="338554"/>
              </a:xfrm>
              <a:prstGeom prst="rect">
                <a:avLst/>
              </a:prstGeom>
              <a:blipFill>
                <a:blip r:embed="rId7"/>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48144B4-F194-DE7A-B56F-C1AAAEA0897D}"/>
                  </a:ext>
                </a:extLst>
              </p:cNvPr>
              <p:cNvSpPr txBox="1"/>
              <p:nvPr/>
            </p:nvSpPr>
            <p:spPr>
              <a:xfrm>
                <a:off x="3201202" y="4355726"/>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4" name="テキスト ボックス 23">
                <a:extLst>
                  <a:ext uri="{FF2B5EF4-FFF2-40B4-BE49-F238E27FC236}">
                    <a16:creationId xmlns:a16="http://schemas.microsoft.com/office/drawing/2014/main" id="{348144B4-F194-DE7A-B56F-C1AAAEA0897D}"/>
                  </a:ext>
                </a:extLst>
              </p:cNvPr>
              <p:cNvSpPr txBox="1">
                <a:spLocks noRot="1" noChangeAspect="1" noMove="1" noResize="1" noEditPoints="1" noAdjustHandles="1" noChangeArrowheads="1" noChangeShapeType="1" noTextEdit="1"/>
              </p:cNvSpPr>
              <p:nvPr/>
            </p:nvSpPr>
            <p:spPr>
              <a:xfrm>
                <a:off x="3201202" y="4355726"/>
                <a:ext cx="691022" cy="338554"/>
              </a:xfrm>
              <a:prstGeom prst="rect">
                <a:avLst/>
              </a:prstGeom>
              <a:blipFill>
                <a:blip r:embed="rId8"/>
                <a:stretch>
                  <a:fillRect b="-12727"/>
                </a:stretch>
              </a:blipFill>
            </p:spPr>
            <p:txBody>
              <a:bodyPr/>
              <a:lstStyle/>
              <a:p>
                <a:r>
                  <a:rPr lang="ja-JP" altLang="en-US">
                    <a:noFill/>
                  </a:rPr>
                  <a:t> </a:t>
                </a:r>
              </a:p>
            </p:txBody>
          </p:sp>
        </mc:Fallback>
      </mc:AlternateContent>
      <p:sp>
        <p:nvSpPr>
          <p:cNvPr id="25" name="フローチャート: 準備 24">
            <a:extLst>
              <a:ext uri="{FF2B5EF4-FFF2-40B4-BE49-F238E27FC236}">
                <a16:creationId xmlns:a16="http://schemas.microsoft.com/office/drawing/2014/main" id="{F6C81C21-7AFB-A11C-C7E4-CE4033067259}"/>
              </a:ext>
            </a:extLst>
          </p:cNvPr>
          <p:cNvSpPr/>
          <p:nvPr/>
        </p:nvSpPr>
        <p:spPr>
          <a:xfrm>
            <a:off x="164891" y="5385599"/>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DE97752A-82CE-08DA-238F-F68C874BE674}"/>
                  </a:ext>
                </a:extLst>
              </p:cNvPr>
              <p:cNvSpPr txBox="1"/>
              <p:nvPr/>
            </p:nvSpPr>
            <p:spPr>
              <a:xfrm>
                <a:off x="1906874" y="5399429"/>
                <a:ext cx="1968744" cy="307777"/>
              </a:xfrm>
              <a:prstGeom prst="rect">
                <a:avLst/>
              </a:prstGeom>
              <a:noFill/>
            </p:spPr>
            <p:txBody>
              <a:bodyPr wrap="none" rtlCol="0">
                <a:spAutoFit/>
              </a:bodyPr>
              <a:lstStyle/>
              <a:p>
                <a14:m>
                  <m:oMath xmlns:m="http://schemas.openxmlformats.org/officeDocument/2006/math">
                    <m:r>
                      <a:rPr kumimoji="1" lang="en-US" altLang="ja-JP" sz="1400" b="0" i="1" smtClean="0">
                        <a:solidFill>
                          <a:schemeClr val="tx1"/>
                        </a:solidFill>
                        <a:latin typeface="Cambria Math" panose="02040503050406030204" pitchFamily="18" charset="0"/>
                      </a:rPr>
                      <m:t>𝑥</m:t>
                    </m:r>
                  </m:oMath>
                </a14:m>
                <a:r>
                  <a:rPr kumimoji="1" lang="en-US" altLang="ja-JP" sz="1400" dirty="0">
                    <a:solidFill>
                      <a:schemeClr val="tx1"/>
                    </a:solidFill>
                    <a:latin typeface="Times New Roman" panose="02020603050405020304" pitchFamily="18" charset="0"/>
                    <a:cs typeface="Times New Roman" panose="02020603050405020304" pitchFamily="18" charset="0"/>
                  </a:rPr>
                  <a:t>:</a:t>
                </a:r>
                <a:r>
                  <a:rPr kumimoji="1" lang="ja-JP" altLang="en-US" sz="1400" dirty="0">
                    <a:solidFill>
                      <a:schemeClr val="tx1"/>
                    </a:solidFill>
                    <a:latin typeface="Times New Roman" panose="02020603050405020304" pitchFamily="18" charset="0"/>
                    <a:cs typeface="Times New Roman" panose="02020603050405020304" pitchFamily="18" charset="0"/>
                  </a:rPr>
                  <a:t> </a:t>
                </a:r>
                <a:r>
                  <a:rPr kumimoji="1" lang="en-US" altLang="ja-JP" sz="1400" dirty="0">
                    <a:solidFill>
                      <a:schemeClr val="tx1"/>
                    </a:solidFill>
                    <a:latin typeface="Times New Roman" panose="02020603050405020304" pitchFamily="18" charset="0"/>
                    <a:cs typeface="Times New Roman" panose="02020603050405020304" pitchFamily="18" charset="0"/>
                  </a:rPr>
                  <a:t>Optimization Variable</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2" name="テキスト ボックス 31">
                <a:extLst>
                  <a:ext uri="{FF2B5EF4-FFF2-40B4-BE49-F238E27FC236}">
                    <a16:creationId xmlns:a16="http://schemas.microsoft.com/office/drawing/2014/main" id="{DE97752A-82CE-08DA-238F-F68C874BE674}"/>
                  </a:ext>
                </a:extLst>
              </p:cNvPr>
              <p:cNvSpPr txBox="1">
                <a:spLocks noRot="1" noChangeAspect="1" noMove="1" noResize="1" noEditPoints="1" noAdjustHandles="1" noChangeArrowheads="1" noChangeShapeType="1" noTextEdit="1"/>
              </p:cNvSpPr>
              <p:nvPr/>
            </p:nvSpPr>
            <p:spPr>
              <a:xfrm>
                <a:off x="1906874" y="5399429"/>
                <a:ext cx="1968744" cy="307777"/>
              </a:xfrm>
              <a:prstGeom prst="rect">
                <a:avLst/>
              </a:prstGeom>
              <a:blipFill>
                <a:blip r:embed="rId9"/>
                <a:stretch>
                  <a:fillRect t="-4000" b="-20000"/>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91A0D766-C9AD-13CB-2AB7-CE505370B226}"/>
              </a:ext>
            </a:extLst>
          </p:cNvPr>
          <p:cNvSpPr/>
          <p:nvPr/>
        </p:nvSpPr>
        <p:spPr>
          <a:xfrm rot="5400000">
            <a:off x="1703528" y="661252"/>
            <a:ext cx="526629" cy="36039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1. Drawing Flow Chart</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37" name="二等辺三角形 36">
            <a:extLst>
              <a:ext uri="{FF2B5EF4-FFF2-40B4-BE49-F238E27FC236}">
                <a16:creationId xmlns:a16="http://schemas.microsoft.com/office/drawing/2014/main" id="{9D23F366-A670-8ECF-0E63-C8317D95FC45}"/>
              </a:ext>
            </a:extLst>
          </p:cNvPr>
          <p:cNvSpPr/>
          <p:nvPr/>
        </p:nvSpPr>
        <p:spPr>
          <a:xfrm rot="5400000">
            <a:off x="3858972"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52DE8E1-E62D-1407-58C0-78B30F66D7F5}"/>
                  </a:ext>
                </a:extLst>
              </p:cNvPr>
              <p:cNvSpPr txBox="1"/>
              <p:nvPr/>
            </p:nvSpPr>
            <p:spPr>
              <a:xfrm>
                <a:off x="5411969" y="2982973"/>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8" name="テキスト ボックス 37">
                <a:extLst>
                  <a:ext uri="{FF2B5EF4-FFF2-40B4-BE49-F238E27FC236}">
                    <a16:creationId xmlns:a16="http://schemas.microsoft.com/office/drawing/2014/main" id="{952DE8E1-E62D-1407-58C0-78B30F66D7F5}"/>
                  </a:ext>
                </a:extLst>
              </p:cNvPr>
              <p:cNvSpPr txBox="1">
                <a:spLocks noRot="1" noChangeAspect="1" noMove="1" noResize="1" noEditPoints="1" noAdjustHandles="1" noChangeArrowheads="1" noChangeShapeType="1" noTextEdit="1"/>
              </p:cNvSpPr>
              <p:nvPr/>
            </p:nvSpPr>
            <p:spPr>
              <a:xfrm>
                <a:off x="5411969" y="2982973"/>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2E442D0-980F-6FDA-F223-C52C546F81A9}"/>
                  </a:ext>
                </a:extLst>
              </p:cNvPr>
              <p:cNvSpPr txBox="1"/>
              <p:nvPr/>
            </p:nvSpPr>
            <p:spPr>
              <a:xfrm>
                <a:off x="4490297" y="298338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9" name="テキスト ボックス 38">
                <a:extLst>
                  <a:ext uri="{FF2B5EF4-FFF2-40B4-BE49-F238E27FC236}">
                    <a16:creationId xmlns:a16="http://schemas.microsoft.com/office/drawing/2014/main" id="{52E442D0-980F-6FDA-F223-C52C546F81A9}"/>
                  </a:ext>
                </a:extLst>
              </p:cNvPr>
              <p:cNvSpPr txBox="1">
                <a:spLocks noRot="1" noChangeAspect="1" noMove="1" noResize="1" noEditPoints="1" noAdjustHandles="1" noChangeArrowheads="1" noChangeShapeType="1" noTextEdit="1"/>
              </p:cNvSpPr>
              <p:nvPr/>
            </p:nvSpPr>
            <p:spPr>
              <a:xfrm>
                <a:off x="4490297" y="2983380"/>
                <a:ext cx="846706" cy="307777"/>
              </a:xfrm>
              <a:prstGeom prst="rect">
                <a:avLst/>
              </a:prstGeom>
              <a:blipFill>
                <a:blip r:embed="rId11"/>
                <a:stretch>
                  <a:fillRect r="-2174"/>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D0E57AD5-8E49-9FE9-90C9-D2E44370F25F}"/>
              </a:ext>
            </a:extLst>
          </p:cNvPr>
          <p:cNvSpPr txBox="1"/>
          <p:nvPr/>
        </p:nvSpPr>
        <p:spPr>
          <a:xfrm>
            <a:off x="6342248" y="2982973"/>
            <a:ext cx="1526380"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(Operational Cost)</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EC72AE8B-BE88-0B1D-983E-518E66C5D937}"/>
                  </a:ext>
                </a:extLst>
              </p:cNvPr>
              <p:cNvSpPr txBox="1"/>
              <p:nvPr/>
            </p:nvSpPr>
            <p:spPr>
              <a:xfrm>
                <a:off x="4435613" y="3273899"/>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EC72AE8B-BE88-0B1D-983E-518E66C5D937}"/>
                  </a:ext>
                </a:extLst>
              </p:cNvPr>
              <p:cNvSpPr txBox="1">
                <a:spLocks noRot="1" noChangeAspect="1" noMove="1" noResize="1" noEditPoints="1" noAdjustHandles="1" noChangeArrowheads="1" noChangeShapeType="1" noTextEdit="1"/>
              </p:cNvSpPr>
              <p:nvPr/>
            </p:nvSpPr>
            <p:spPr>
              <a:xfrm>
                <a:off x="4435613" y="3273899"/>
                <a:ext cx="846706" cy="307777"/>
              </a:xfrm>
              <a:prstGeom prst="rect">
                <a:avLst/>
              </a:prstGeom>
              <a:blipFill>
                <a:blip r:embed="rId12"/>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799B4D32-F825-F84F-222A-D2F3C1EDD95C}"/>
                  </a:ext>
                </a:extLst>
              </p:cNvPr>
              <p:cNvSpPr txBox="1"/>
              <p:nvPr/>
            </p:nvSpPr>
            <p:spPr>
              <a:xfrm>
                <a:off x="4765496" y="3621517"/>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2" name="テキスト ボックス 41">
                <a:extLst>
                  <a:ext uri="{FF2B5EF4-FFF2-40B4-BE49-F238E27FC236}">
                    <a16:creationId xmlns:a16="http://schemas.microsoft.com/office/drawing/2014/main" id="{799B4D32-F825-F84F-222A-D2F3C1EDD95C}"/>
                  </a:ext>
                </a:extLst>
              </p:cNvPr>
              <p:cNvSpPr txBox="1">
                <a:spLocks noRot="1" noChangeAspect="1" noMove="1" noResize="1" noEditPoints="1" noAdjustHandles="1" noChangeArrowheads="1" noChangeShapeType="1" noTextEdit="1"/>
              </p:cNvSpPr>
              <p:nvPr/>
            </p:nvSpPr>
            <p:spPr>
              <a:xfrm>
                <a:off x="4765496" y="3621517"/>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F972B0F-6D50-FB71-59A6-957BD85FB279}"/>
                  </a:ext>
                </a:extLst>
              </p:cNvPr>
              <p:cNvSpPr txBox="1"/>
              <p:nvPr/>
            </p:nvSpPr>
            <p:spPr>
              <a:xfrm>
                <a:off x="4592347" y="4433237"/>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3" name="テキスト ボックス 42">
                <a:extLst>
                  <a:ext uri="{FF2B5EF4-FFF2-40B4-BE49-F238E27FC236}">
                    <a16:creationId xmlns:a16="http://schemas.microsoft.com/office/drawing/2014/main" id="{1F972B0F-6D50-FB71-59A6-957BD85FB279}"/>
                  </a:ext>
                </a:extLst>
              </p:cNvPr>
              <p:cNvSpPr txBox="1">
                <a:spLocks noRot="1" noChangeAspect="1" noMove="1" noResize="1" noEditPoints="1" noAdjustHandles="1" noChangeArrowheads="1" noChangeShapeType="1" noTextEdit="1"/>
              </p:cNvSpPr>
              <p:nvPr/>
            </p:nvSpPr>
            <p:spPr>
              <a:xfrm>
                <a:off x="4592347" y="4433237"/>
                <a:ext cx="2124324" cy="307777"/>
              </a:xfrm>
              <a:prstGeom prst="rect">
                <a:avLst/>
              </a:prstGeom>
              <a:blipFill>
                <a:blip r:embed="rId14"/>
                <a:stretch>
                  <a:fillRect/>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2B7499E-5B98-44C2-880A-1B4CFE56EB0F}"/>
              </a:ext>
            </a:extLst>
          </p:cNvPr>
          <p:cNvSpPr txBox="1"/>
          <p:nvPr/>
        </p:nvSpPr>
        <p:spPr>
          <a:xfrm>
            <a:off x="6338793" y="5130984"/>
            <a:ext cx="1965603"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(Facility Characteristics)</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440DB90-7364-6A98-8F66-E7FF95A90C32}"/>
                  </a:ext>
                </a:extLst>
              </p:cNvPr>
              <p:cNvSpPr txBox="1"/>
              <p:nvPr/>
            </p:nvSpPr>
            <p:spPr>
              <a:xfrm>
                <a:off x="5174410" y="4815522"/>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5" name="テキスト ボックス 44">
                <a:extLst>
                  <a:ext uri="{FF2B5EF4-FFF2-40B4-BE49-F238E27FC236}">
                    <a16:creationId xmlns:a16="http://schemas.microsoft.com/office/drawing/2014/main" id="{D440DB90-7364-6A98-8F66-E7FF95A90C32}"/>
                  </a:ext>
                </a:extLst>
              </p:cNvPr>
              <p:cNvSpPr txBox="1">
                <a:spLocks noRot="1" noChangeAspect="1" noMove="1" noResize="1" noEditPoints="1" noAdjustHandles="1" noChangeArrowheads="1" noChangeShapeType="1" noTextEdit="1"/>
              </p:cNvSpPr>
              <p:nvPr/>
            </p:nvSpPr>
            <p:spPr>
              <a:xfrm>
                <a:off x="5174410" y="4815522"/>
                <a:ext cx="1028318"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9A25C94-06FD-EE0C-9330-2269A1B239B7}"/>
                  </a:ext>
                </a:extLst>
              </p:cNvPr>
              <p:cNvSpPr txBox="1"/>
              <p:nvPr/>
            </p:nvSpPr>
            <p:spPr>
              <a:xfrm>
                <a:off x="5224016" y="513283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6" name="テキスト ボックス 45">
                <a:extLst>
                  <a:ext uri="{FF2B5EF4-FFF2-40B4-BE49-F238E27FC236}">
                    <a16:creationId xmlns:a16="http://schemas.microsoft.com/office/drawing/2014/main" id="{09A25C94-06FD-EE0C-9330-2269A1B239B7}"/>
                  </a:ext>
                </a:extLst>
              </p:cNvPr>
              <p:cNvSpPr txBox="1">
                <a:spLocks noRot="1" noChangeAspect="1" noMove="1" noResize="1" noEditPoints="1" noAdjustHandles="1" noChangeArrowheads="1" noChangeShapeType="1" noTextEdit="1"/>
              </p:cNvSpPr>
              <p:nvPr/>
            </p:nvSpPr>
            <p:spPr>
              <a:xfrm>
                <a:off x="5224016" y="5132839"/>
                <a:ext cx="939576" cy="307777"/>
              </a:xfrm>
              <a:prstGeom prst="rect">
                <a:avLst/>
              </a:prstGeom>
              <a:blipFill>
                <a:blip r:embed="rId16"/>
                <a:stretch>
                  <a:fillRect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82609CA7-176E-371F-461D-531E10B186C2}"/>
                  </a:ext>
                </a:extLst>
              </p:cNvPr>
              <p:cNvSpPr txBox="1"/>
              <p:nvPr/>
            </p:nvSpPr>
            <p:spPr>
              <a:xfrm>
                <a:off x="5222435" y="546002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8" name="テキスト ボックス 47">
                <a:extLst>
                  <a:ext uri="{FF2B5EF4-FFF2-40B4-BE49-F238E27FC236}">
                    <a16:creationId xmlns:a16="http://schemas.microsoft.com/office/drawing/2014/main" id="{82609CA7-176E-371F-461D-531E10B186C2}"/>
                  </a:ext>
                </a:extLst>
              </p:cNvPr>
              <p:cNvSpPr txBox="1">
                <a:spLocks noRot="1" noChangeAspect="1" noMove="1" noResize="1" noEditPoints="1" noAdjustHandles="1" noChangeArrowheads="1" noChangeShapeType="1" noTextEdit="1"/>
              </p:cNvSpPr>
              <p:nvPr/>
            </p:nvSpPr>
            <p:spPr>
              <a:xfrm>
                <a:off x="5222435" y="5460029"/>
                <a:ext cx="939576" cy="307777"/>
              </a:xfrm>
              <a:prstGeom prst="rect">
                <a:avLst/>
              </a:prstGeom>
              <a:blipFill>
                <a:blip r:embed="rId17"/>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E7EA628-127C-FD89-E650-5DDB3818FF3F}"/>
                  </a:ext>
                </a:extLst>
              </p:cNvPr>
              <p:cNvSpPr txBox="1"/>
              <p:nvPr/>
            </p:nvSpPr>
            <p:spPr>
              <a:xfrm>
                <a:off x="4417841" y="3564313"/>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9" name="テキスト ボックス 48">
                <a:extLst>
                  <a:ext uri="{FF2B5EF4-FFF2-40B4-BE49-F238E27FC236}">
                    <a16:creationId xmlns:a16="http://schemas.microsoft.com/office/drawing/2014/main" id="{0E7EA628-127C-FD89-E650-5DDB3818FF3F}"/>
                  </a:ext>
                </a:extLst>
              </p:cNvPr>
              <p:cNvSpPr txBox="1">
                <a:spLocks noRot="1" noChangeAspect="1" noMove="1" noResize="1" noEditPoints="1" noAdjustHandles="1" noChangeArrowheads="1" noChangeShapeType="1" noTextEdit="1"/>
              </p:cNvSpPr>
              <p:nvPr/>
            </p:nvSpPr>
            <p:spPr>
              <a:xfrm>
                <a:off x="4417841" y="3564313"/>
                <a:ext cx="452566" cy="2353401"/>
              </a:xfrm>
              <a:prstGeom prst="rect">
                <a:avLst/>
              </a:prstGeom>
              <a:blipFill>
                <a:blip r:embed="rId18"/>
                <a:stretch>
                  <a:fillRect/>
                </a:stretch>
              </a:blipFill>
            </p:spPr>
            <p:txBody>
              <a:bodyPr/>
              <a:lstStyle/>
              <a:p>
                <a:r>
                  <a:rPr lang="ja-JP" altLang="en-US">
                    <a:noFill/>
                  </a:rPr>
                  <a:t> </a:t>
                </a:r>
              </a:p>
            </p:txBody>
          </p:sp>
        </mc:Fallback>
      </mc:AlternateContent>
      <p:sp>
        <p:nvSpPr>
          <p:cNvPr id="50" name="正方形/長方形 49">
            <a:extLst>
              <a:ext uri="{FF2B5EF4-FFF2-40B4-BE49-F238E27FC236}">
                <a16:creationId xmlns:a16="http://schemas.microsoft.com/office/drawing/2014/main" id="{A3160D51-5B96-3A63-D5FA-89B4E565376D}"/>
              </a:ext>
            </a:extLst>
          </p:cNvPr>
          <p:cNvSpPr/>
          <p:nvPr/>
        </p:nvSpPr>
        <p:spPr>
          <a:xfrm rot="5400000">
            <a:off x="6032866" y="608151"/>
            <a:ext cx="515590" cy="371009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2. Formulation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Optimization Problem</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cxnSp>
        <p:nvCxnSpPr>
          <p:cNvPr id="51" name="直線矢印コネクタ 50">
            <a:extLst>
              <a:ext uri="{FF2B5EF4-FFF2-40B4-BE49-F238E27FC236}">
                <a16:creationId xmlns:a16="http://schemas.microsoft.com/office/drawing/2014/main" id="{99139ADD-1D60-90BA-3F4A-0A402D09A919}"/>
              </a:ext>
            </a:extLst>
          </p:cNvPr>
          <p:cNvCxnSpPr>
            <a:cxnSpLocks/>
          </p:cNvCxnSpPr>
          <p:nvPr/>
        </p:nvCxnSpPr>
        <p:spPr>
          <a:xfrm flipV="1">
            <a:off x="9128597" y="29325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A3302CE-A8EC-5E99-02EF-7D5C575A4503}"/>
                  </a:ext>
                </a:extLst>
              </p:cNvPr>
              <p:cNvSpPr txBox="1"/>
              <p:nvPr/>
            </p:nvSpPr>
            <p:spPr>
              <a:xfrm>
                <a:off x="10164038" y="50896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7" name="テキスト ボックス 56">
                <a:extLst>
                  <a:ext uri="{FF2B5EF4-FFF2-40B4-BE49-F238E27FC236}">
                    <a16:creationId xmlns:a16="http://schemas.microsoft.com/office/drawing/2014/main" id="{CA3302CE-A8EC-5E99-02EF-7D5C575A4503}"/>
                  </a:ext>
                </a:extLst>
              </p:cNvPr>
              <p:cNvSpPr txBox="1">
                <a:spLocks noRot="1" noChangeAspect="1" noMove="1" noResize="1" noEditPoints="1" noAdjustHandles="1" noChangeArrowheads="1" noChangeShapeType="1" noTextEdit="1"/>
              </p:cNvSpPr>
              <p:nvPr/>
            </p:nvSpPr>
            <p:spPr>
              <a:xfrm>
                <a:off x="10164038" y="5089617"/>
                <a:ext cx="776751" cy="338554"/>
              </a:xfrm>
              <a:prstGeom prst="rect">
                <a:avLst/>
              </a:prstGeom>
              <a:blipFill>
                <a:blip r:embed="rId19"/>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9639332-5C09-588D-62A8-852A28B1E750}"/>
                  </a:ext>
                </a:extLst>
              </p:cNvPr>
              <p:cNvSpPr txBox="1"/>
              <p:nvPr/>
            </p:nvSpPr>
            <p:spPr>
              <a:xfrm>
                <a:off x="8668025" y="32795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8" name="テキスト ボックス 57">
                <a:extLst>
                  <a:ext uri="{FF2B5EF4-FFF2-40B4-BE49-F238E27FC236}">
                    <a16:creationId xmlns:a16="http://schemas.microsoft.com/office/drawing/2014/main" id="{19639332-5C09-588D-62A8-852A28B1E750}"/>
                  </a:ext>
                </a:extLst>
              </p:cNvPr>
              <p:cNvSpPr txBox="1">
                <a:spLocks noRot="1" noChangeAspect="1" noMove="1" noResize="1" noEditPoints="1" noAdjustHandles="1" noChangeArrowheads="1" noChangeShapeType="1" noTextEdit="1"/>
              </p:cNvSpPr>
              <p:nvPr/>
            </p:nvSpPr>
            <p:spPr>
              <a:xfrm>
                <a:off x="8668025" y="3279514"/>
                <a:ext cx="439736" cy="338554"/>
              </a:xfrm>
              <a:prstGeom prst="rect">
                <a:avLst/>
              </a:prstGeom>
              <a:blipFill>
                <a:blip r:embed="rId20"/>
                <a:stretch>
                  <a:fillRect/>
                </a:stretch>
              </a:blipFill>
            </p:spPr>
            <p:txBody>
              <a:bodyPr/>
              <a:lstStyle/>
              <a:p>
                <a:r>
                  <a:rPr lang="ja-JP" altLang="en-US">
                    <a:noFill/>
                  </a:rPr>
                  <a:t> </a:t>
                </a:r>
              </a:p>
            </p:txBody>
          </p:sp>
        </mc:Fallback>
      </mc:AlternateContent>
      <p:cxnSp>
        <p:nvCxnSpPr>
          <p:cNvPr id="63" name="直線矢印コネクタ 62">
            <a:extLst>
              <a:ext uri="{FF2B5EF4-FFF2-40B4-BE49-F238E27FC236}">
                <a16:creationId xmlns:a16="http://schemas.microsoft.com/office/drawing/2014/main" id="{1BDB9956-B11B-86ED-AC15-778407D8A467}"/>
              </a:ext>
            </a:extLst>
          </p:cNvPr>
          <p:cNvCxnSpPr>
            <a:cxnSpLocks/>
          </p:cNvCxnSpPr>
          <p:nvPr/>
        </p:nvCxnSpPr>
        <p:spPr>
          <a:xfrm flipV="1">
            <a:off x="9128597" y="39680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3EE2E1A-9472-1B5A-E35D-C86760201E61}"/>
                  </a:ext>
                </a:extLst>
              </p:cNvPr>
              <p:cNvSpPr txBox="1"/>
              <p:nvPr/>
            </p:nvSpPr>
            <p:spPr>
              <a:xfrm>
                <a:off x="8672285" y="44300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4" name="テキスト ボックス 63">
                <a:extLst>
                  <a:ext uri="{FF2B5EF4-FFF2-40B4-BE49-F238E27FC236}">
                    <a16:creationId xmlns:a16="http://schemas.microsoft.com/office/drawing/2014/main" id="{73EE2E1A-9472-1B5A-E35D-C86760201E61}"/>
                  </a:ext>
                </a:extLst>
              </p:cNvPr>
              <p:cNvSpPr txBox="1">
                <a:spLocks noRot="1" noChangeAspect="1" noMove="1" noResize="1" noEditPoints="1" noAdjustHandles="1" noChangeArrowheads="1" noChangeShapeType="1" noTextEdit="1"/>
              </p:cNvSpPr>
              <p:nvPr/>
            </p:nvSpPr>
            <p:spPr>
              <a:xfrm>
                <a:off x="8672285" y="4430028"/>
                <a:ext cx="444481" cy="338554"/>
              </a:xfrm>
              <a:prstGeom prst="rect">
                <a:avLst/>
              </a:prstGeom>
              <a:blipFill>
                <a:blip r:embed="rId21"/>
                <a:stretch>
                  <a:fillRect/>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8188BF9-DED1-2EF6-C3E9-D3479A6CEE2B}"/>
              </a:ext>
            </a:extLst>
          </p:cNvPr>
          <p:cNvCxnSpPr>
            <a:cxnSpLocks/>
          </p:cNvCxnSpPr>
          <p:nvPr/>
        </p:nvCxnSpPr>
        <p:spPr>
          <a:xfrm flipV="1">
            <a:off x="9128597" y="50907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B01356D7-DF28-B340-8367-C3CF26F7232E}"/>
              </a:ext>
            </a:extLst>
          </p:cNvPr>
          <p:cNvSpPr/>
          <p:nvPr/>
        </p:nvSpPr>
        <p:spPr>
          <a:xfrm>
            <a:off x="9220289" y="32300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7" name="正方形/長方形 66">
            <a:extLst>
              <a:ext uri="{FF2B5EF4-FFF2-40B4-BE49-F238E27FC236}">
                <a16:creationId xmlns:a16="http://schemas.microsoft.com/office/drawing/2014/main" id="{50C6C9AC-C48D-6465-EC38-DE9984BD482E}"/>
              </a:ext>
            </a:extLst>
          </p:cNvPr>
          <p:cNvSpPr/>
          <p:nvPr/>
        </p:nvSpPr>
        <p:spPr>
          <a:xfrm>
            <a:off x="9629212" y="34679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8" name="正方形/長方形 67">
            <a:extLst>
              <a:ext uri="{FF2B5EF4-FFF2-40B4-BE49-F238E27FC236}">
                <a16:creationId xmlns:a16="http://schemas.microsoft.com/office/drawing/2014/main" id="{F1157282-396F-09A5-C665-392E83F240B4}"/>
              </a:ext>
            </a:extLst>
          </p:cNvPr>
          <p:cNvSpPr/>
          <p:nvPr/>
        </p:nvSpPr>
        <p:spPr>
          <a:xfrm>
            <a:off x="10546474" y="35630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9" name="正方形/長方形 68">
            <a:extLst>
              <a:ext uri="{FF2B5EF4-FFF2-40B4-BE49-F238E27FC236}">
                <a16:creationId xmlns:a16="http://schemas.microsoft.com/office/drawing/2014/main" id="{EA4FAAE0-048A-2573-B5F6-642AF4A83362}"/>
              </a:ext>
            </a:extLst>
          </p:cNvPr>
          <p:cNvSpPr/>
          <p:nvPr/>
        </p:nvSpPr>
        <p:spPr>
          <a:xfrm>
            <a:off x="11039850" y="33820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0" name="正方形/長方形 69">
            <a:extLst>
              <a:ext uri="{FF2B5EF4-FFF2-40B4-BE49-F238E27FC236}">
                <a16:creationId xmlns:a16="http://schemas.microsoft.com/office/drawing/2014/main" id="{F61404D8-6E74-4EE0-D0E1-5D261001F6D2}"/>
              </a:ext>
            </a:extLst>
          </p:cNvPr>
          <p:cNvSpPr/>
          <p:nvPr/>
        </p:nvSpPr>
        <p:spPr>
          <a:xfrm>
            <a:off x="11526499" y="31906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1" name="正方形/長方形 70">
            <a:extLst>
              <a:ext uri="{FF2B5EF4-FFF2-40B4-BE49-F238E27FC236}">
                <a16:creationId xmlns:a16="http://schemas.microsoft.com/office/drawing/2014/main" id="{4C53F899-55F1-84CA-646D-E51E27F74321}"/>
              </a:ext>
            </a:extLst>
          </p:cNvPr>
          <p:cNvSpPr/>
          <p:nvPr/>
        </p:nvSpPr>
        <p:spPr>
          <a:xfrm>
            <a:off x="10067362" y="37346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72" name="直線コネクタ 71">
            <a:extLst>
              <a:ext uri="{FF2B5EF4-FFF2-40B4-BE49-F238E27FC236}">
                <a16:creationId xmlns:a16="http://schemas.microsoft.com/office/drawing/2014/main" id="{7E03E781-EC6E-782E-1CD0-97F1DE6202F1}"/>
              </a:ext>
            </a:extLst>
          </p:cNvPr>
          <p:cNvCxnSpPr>
            <a:cxnSpLocks/>
            <a:stCxn id="66" idx="3"/>
            <a:endCxn id="67" idx="1"/>
          </p:cNvCxnSpPr>
          <p:nvPr/>
        </p:nvCxnSpPr>
        <p:spPr>
          <a:xfrm>
            <a:off x="9292289" y="32660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06B6FE-4188-6B9C-BAAE-4929505E07E0}"/>
              </a:ext>
            </a:extLst>
          </p:cNvPr>
          <p:cNvCxnSpPr>
            <a:cxnSpLocks/>
            <a:stCxn id="67" idx="3"/>
            <a:endCxn id="71" idx="0"/>
          </p:cNvCxnSpPr>
          <p:nvPr/>
        </p:nvCxnSpPr>
        <p:spPr>
          <a:xfrm>
            <a:off x="9701212" y="35039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7C7F8A5-87B8-E139-5841-85FC3D6166D8}"/>
              </a:ext>
            </a:extLst>
          </p:cNvPr>
          <p:cNvCxnSpPr>
            <a:cxnSpLocks/>
            <a:stCxn id="68" idx="1"/>
            <a:endCxn id="71" idx="0"/>
          </p:cNvCxnSpPr>
          <p:nvPr/>
        </p:nvCxnSpPr>
        <p:spPr>
          <a:xfrm flipH="1">
            <a:off x="10103362" y="35990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A5A2F15A-4D15-BDB9-FB09-571CB1B32FD5}"/>
              </a:ext>
            </a:extLst>
          </p:cNvPr>
          <p:cNvCxnSpPr>
            <a:cxnSpLocks/>
            <a:stCxn id="69" idx="1"/>
            <a:endCxn id="68" idx="3"/>
          </p:cNvCxnSpPr>
          <p:nvPr/>
        </p:nvCxnSpPr>
        <p:spPr>
          <a:xfrm flipH="1">
            <a:off x="10618474" y="34180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97D06A6-BD4C-924A-DC29-D82148AC7660}"/>
              </a:ext>
            </a:extLst>
          </p:cNvPr>
          <p:cNvCxnSpPr>
            <a:cxnSpLocks/>
            <a:stCxn id="70" idx="1"/>
            <a:endCxn id="69" idx="3"/>
          </p:cNvCxnSpPr>
          <p:nvPr/>
        </p:nvCxnSpPr>
        <p:spPr>
          <a:xfrm flipH="1">
            <a:off x="11111850" y="32266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6783246-743A-4EEB-757B-14D03DA73E80}"/>
              </a:ext>
            </a:extLst>
          </p:cNvPr>
          <p:cNvSpPr txBox="1"/>
          <p:nvPr/>
        </p:nvSpPr>
        <p:spPr>
          <a:xfrm>
            <a:off x="9159287" y="5418460"/>
            <a:ext cx="2696902" cy="338554"/>
          </a:xfrm>
          <a:prstGeom prst="rect">
            <a:avLst/>
          </a:prstGeom>
          <a:noFill/>
        </p:spPr>
        <p:txBody>
          <a:bodyPr wrap="square" rtlCol="0">
            <a:spAutoFit/>
          </a:bodyPr>
          <a:lstStyle/>
          <a:p>
            <a:pPr algn="ctr"/>
            <a:r>
              <a:rPr kumimoji="1" lang="en-US" altLang="ja-JP" sz="1600" dirty="0">
                <a:latin typeface="Times New Roman" panose="02020603050405020304" pitchFamily="18" charset="0"/>
                <a:cs typeface="Times New Roman" panose="02020603050405020304" pitchFamily="18" charset="0"/>
              </a:rPr>
              <a:t>Operational Cost</a:t>
            </a:r>
            <a:r>
              <a:rPr kumimoji="1" lang="ja-JP" altLang="en-US" sz="1600" dirty="0">
                <a:latin typeface="Times New Roman" panose="02020603050405020304" pitchFamily="18" charset="0"/>
                <a:cs typeface="Times New Roman" panose="02020603050405020304" pitchFamily="18" charset="0"/>
              </a:rPr>
              <a:t> </a:t>
            </a:r>
            <a:r>
              <a:rPr kumimoji="1" lang="en-US" altLang="ja-JP" sz="1600" dirty="0">
                <a:latin typeface="Times New Roman" panose="02020603050405020304" pitchFamily="18" charset="0"/>
                <a:cs typeface="Times New Roman" panose="02020603050405020304" pitchFamily="18" charset="0"/>
              </a:rPr>
              <a:t>is $XX.</a:t>
            </a:r>
            <a:endParaRPr kumimoji="1" lang="ja-JP" altLang="en-US" sz="1600" dirty="0">
              <a:latin typeface="Times New Roman" panose="02020603050405020304" pitchFamily="18" charset="0"/>
              <a:cs typeface="Times New Roman" panose="02020603050405020304" pitchFamily="18" charset="0"/>
            </a:endParaRPr>
          </a:p>
        </p:txBody>
      </p:sp>
      <p:cxnSp>
        <p:nvCxnSpPr>
          <p:cNvPr id="78" name="直線コネクタ 77">
            <a:extLst>
              <a:ext uri="{FF2B5EF4-FFF2-40B4-BE49-F238E27FC236}">
                <a16:creationId xmlns:a16="http://schemas.microsoft.com/office/drawing/2014/main" id="{46FE02DC-34F8-2A40-8C47-F34A49C00120}"/>
              </a:ext>
            </a:extLst>
          </p:cNvPr>
          <p:cNvCxnSpPr/>
          <p:nvPr/>
        </p:nvCxnSpPr>
        <p:spPr>
          <a:xfrm>
            <a:off x="9128597" y="31014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BE33CB50-2F21-7F24-F4EF-A6B3ABD985CA}"/>
              </a:ext>
            </a:extLst>
          </p:cNvPr>
          <p:cNvCxnSpPr/>
          <p:nvPr/>
        </p:nvCxnSpPr>
        <p:spPr>
          <a:xfrm>
            <a:off x="9128597" y="38389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FF87ABC-1E7C-7F20-CD79-6724BEAB6749}"/>
              </a:ext>
            </a:extLst>
          </p:cNvPr>
          <p:cNvCxnSpPr/>
          <p:nvPr/>
        </p:nvCxnSpPr>
        <p:spPr>
          <a:xfrm>
            <a:off x="9141387" y="42346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F7E827E-C18C-6638-2A09-BAEEEABB5085}"/>
              </a:ext>
            </a:extLst>
          </p:cNvPr>
          <p:cNvCxnSpPr/>
          <p:nvPr/>
        </p:nvCxnSpPr>
        <p:spPr>
          <a:xfrm>
            <a:off x="9141387" y="49722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432B802B-35B5-6ACE-3B27-2CF5609B41CD}"/>
              </a:ext>
            </a:extLst>
          </p:cNvPr>
          <p:cNvSpPr/>
          <p:nvPr/>
        </p:nvSpPr>
        <p:spPr>
          <a:xfrm>
            <a:off x="9216704" y="47062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3" name="正方形/長方形 82">
            <a:extLst>
              <a:ext uri="{FF2B5EF4-FFF2-40B4-BE49-F238E27FC236}">
                <a16:creationId xmlns:a16="http://schemas.microsoft.com/office/drawing/2014/main" id="{F9E5B439-7CAB-5828-32A2-F57BDF7D8ACA}"/>
              </a:ext>
            </a:extLst>
          </p:cNvPr>
          <p:cNvSpPr/>
          <p:nvPr/>
        </p:nvSpPr>
        <p:spPr>
          <a:xfrm>
            <a:off x="9625627" y="44964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4" name="正方形/長方形 83">
            <a:extLst>
              <a:ext uri="{FF2B5EF4-FFF2-40B4-BE49-F238E27FC236}">
                <a16:creationId xmlns:a16="http://schemas.microsoft.com/office/drawing/2014/main" id="{F3BE5725-3C0D-FDD8-2FD3-39BF8F14E923}"/>
              </a:ext>
            </a:extLst>
          </p:cNvPr>
          <p:cNvSpPr/>
          <p:nvPr/>
        </p:nvSpPr>
        <p:spPr>
          <a:xfrm>
            <a:off x="10542889" y="43343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5" name="正方形/長方形 84">
            <a:extLst>
              <a:ext uri="{FF2B5EF4-FFF2-40B4-BE49-F238E27FC236}">
                <a16:creationId xmlns:a16="http://schemas.microsoft.com/office/drawing/2014/main" id="{952814C7-7FF5-48A4-21F5-55E9B604B406}"/>
              </a:ext>
            </a:extLst>
          </p:cNvPr>
          <p:cNvSpPr/>
          <p:nvPr/>
        </p:nvSpPr>
        <p:spPr>
          <a:xfrm>
            <a:off x="11036265" y="43057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6" name="正方形/長方形 85">
            <a:extLst>
              <a:ext uri="{FF2B5EF4-FFF2-40B4-BE49-F238E27FC236}">
                <a16:creationId xmlns:a16="http://schemas.microsoft.com/office/drawing/2014/main" id="{169F8155-32BF-307E-7331-55F1D989D042}"/>
              </a:ext>
            </a:extLst>
          </p:cNvPr>
          <p:cNvSpPr/>
          <p:nvPr/>
        </p:nvSpPr>
        <p:spPr>
          <a:xfrm>
            <a:off x="11522914" y="43715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954AB663-007C-F084-7FC7-F5C0D29FA791}"/>
              </a:ext>
            </a:extLst>
          </p:cNvPr>
          <p:cNvSpPr/>
          <p:nvPr/>
        </p:nvSpPr>
        <p:spPr>
          <a:xfrm>
            <a:off x="10063777" y="43345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0B2FB55-D3F9-DB36-39BF-147842C564F2}"/>
              </a:ext>
            </a:extLst>
          </p:cNvPr>
          <p:cNvCxnSpPr>
            <a:cxnSpLocks/>
            <a:stCxn id="82" idx="3"/>
            <a:endCxn id="83" idx="1"/>
          </p:cNvCxnSpPr>
          <p:nvPr/>
        </p:nvCxnSpPr>
        <p:spPr>
          <a:xfrm flipV="1">
            <a:off x="9288704" y="45324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0716C-FD95-92AF-C1DB-71967B3FDF5F}"/>
              </a:ext>
            </a:extLst>
          </p:cNvPr>
          <p:cNvCxnSpPr>
            <a:cxnSpLocks/>
            <a:stCxn id="83" idx="3"/>
            <a:endCxn id="87" idx="0"/>
          </p:cNvCxnSpPr>
          <p:nvPr/>
        </p:nvCxnSpPr>
        <p:spPr>
          <a:xfrm flipV="1">
            <a:off x="9697627" y="43345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0FA22BD-E8A4-EA1D-78E8-563B3AB9C896}"/>
              </a:ext>
            </a:extLst>
          </p:cNvPr>
          <p:cNvCxnSpPr>
            <a:cxnSpLocks/>
            <a:stCxn id="84" idx="1"/>
            <a:endCxn id="87" idx="0"/>
          </p:cNvCxnSpPr>
          <p:nvPr/>
        </p:nvCxnSpPr>
        <p:spPr>
          <a:xfrm flipH="1" flipV="1">
            <a:off x="10099777" y="43345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F24CD2C-E755-783D-780C-EFC0B2A9989D}"/>
              </a:ext>
            </a:extLst>
          </p:cNvPr>
          <p:cNvCxnSpPr>
            <a:cxnSpLocks/>
            <a:stCxn id="85" idx="1"/>
            <a:endCxn id="84" idx="3"/>
          </p:cNvCxnSpPr>
          <p:nvPr/>
        </p:nvCxnSpPr>
        <p:spPr>
          <a:xfrm flipH="1">
            <a:off x="10614889" y="43417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C83A4B0D-445A-E0C2-F653-DDEB9817F33B}"/>
              </a:ext>
            </a:extLst>
          </p:cNvPr>
          <p:cNvCxnSpPr>
            <a:cxnSpLocks/>
            <a:stCxn id="86" idx="1"/>
            <a:endCxn id="85" idx="3"/>
          </p:cNvCxnSpPr>
          <p:nvPr/>
        </p:nvCxnSpPr>
        <p:spPr>
          <a:xfrm flipH="1" flipV="1">
            <a:off x="11108265" y="43417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F4CDBBF-01F6-6393-EC1D-A02D1FD6C3FB}"/>
                  </a:ext>
                </a:extLst>
              </p:cNvPr>
              <p:cNvSpPr txBox="1"/>
              <p:nvPr/>
            </p:nvSpPr>
            <p:spPr>
              <a:xfrm>
                <a:off x="9090606"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3" name="テキスト ボックス 92">
                <a:extLst>
                  <a:ext uri="{FF2B5EF4-FFF2-40B4-BE49-F238E27FC236}">
                    <a16:creationId xmlns:a16="http://schemas.microsoft.com/office/drawing/2014/main" id="{8F4CDBBF-01F6-6393-EC1D-A02D1FD6C3FB}"/>
                  </a:ext>
                </a:extLst>
              </p:cNvPr>
              <p:cNvSpPr txBox="1">
                <a:spLocks noRot="1" noChangeAspect="1" noMove="1" noResize="1" noEditPoints="1" noAdjustHandles="1" noChangeArrowheads="1" noChangeShapeType="1" noTextEdit="1"/>
              </p:cNvSpPr>
              <p:nvPr/>
            </p:nvSpPr>
            <p:spPr>
              <a:xfrm>
                <a:off x="9090606" y="5088162"/>
                <a:ext cx="349775" cy="338554"/>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44BFA009-6D63-E99A-BFAF-4437203189C9}"/>
                  </a:ext>
                </a:extLst>
              </p:cNvPr>
              <p:cNvSpPr txBox="1"/>
              <p:nvPr/>
            </p:nvSpPr>
            <p:spPr>
              <a:xfrm>
                <a:off x="11433312"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4" name="テキスト ボックス 93">
                <a:extLst>
                  <a:ext uri="{FF2B5EF4-FFF2-40B4-BE49-F238E27FC236}">
                    <a16:creationId xmlns:a16="http://schemas.microsoft.com/office/drawing/2014/main" id="{44BFA009-6D63-E99A-BFAF-4437203189C9}"/>
                  </a:ext>
                </a:extLst>
              </p:cNvPr>
              <p:cNvSpPr txBox="1">
                <a:spLocks noRot="1" noChangeAspect="1" noMove="1" noResize="1" noEditPoints="1" noAdjustHandles="1" noChangeArrowheads="1" noChangeShapeType="1" noTextEdit="1"/>
              </p:cNvSpPr>
              <p:nvPr/>
            </p:nvSpPr>
            <p:spPr>
              <a:xfrm>
                <a:off x="11433312" y="5088162"/>
                <a:ext cx="349775" cy="338554"/>
              </a:xfrm>
              <a:prstGeom prst="rect">
                <a:avLst/>
              </a:prstGeom>
              <a:blipFill>
                <a:blip r:embed="rId23"/>
                <a:stretch>
                  <a:fillRect/>
                </a:stretch>
              </a:blipFill>
            </p:spPr>
            <p:txBody>
              <a:bodyPr/>
              <a:lstStyle/>
              <a:p>
                <a:r>
                  <a:rPr lang="ja-JP" altLang="en-US">
                    <a:noFill/>
                  </a:rPr>
                  <a:t> </a:t>
                </a:r>
              </a:p>
            </p:txBody>
          </p:sp>
        </mc:Fallback>
      </mc:AlternateContent>
      <p:sp>
        <p:nvSpPr>
          <p:cNvPr id="95" name="正方形/長方形 94">
            <a:extLst>
              <a:ext uri="{FF2B5EF4-FFF2-40B4-BE49-F238E27FC236}">
                <a16:creationId xmlns:a16="http://schemas.microsoft.com/office/drawing/2014/main" id="{4F731A82-C168-72C8-478A-BE4D096C197A}"/>
              </a:ext>
            </a:extLst>
          </p:cNvPr>
          <p:cNvSpPr/>
          <p:nvPr/>
        </p:nvSpPr>
        <p:spPr>
          <a:xfrm rot="5400000">
            <a:off x="10096169" y="827595"/>
            <a:ext cx="515590" cy="3271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3. Calculation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Operational Schedule</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96" name="二等辺三角形 95">
            <a:extLst>
              <a:ext uri="{FF2B5EF4-FFF2-40B4-BE49-F238E27FC236}">
                <a16:creationId xmlns:a16="http://schemas.microsoft.com/office/drawing/2014/main" id="{73E4F316-9702-6E33-A89A-F174924FF885}"/>
              </a:ext>
            </a:extLst>
          </p:cNvPr>
          <p:cNvSpPr/>
          <p:nvPr/>
        </p:nvSpPr>
        <p:spPr>
          <a:xfrm rot="5400000">
            <a:off x="7922839"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F36CA0A5-2D1F-0BFB-1CAE-9E37FDA242D7}"/>
              </a:ext>
            </a:extLst>
          </p:cNvPr>
          <p:cNvSpPr txBox="1"/>
          <p:nvPr/>
        </p:nvSpPr>
        <p:spPr>
          <a:xfrm>
            <a:off x="1179871" y="2877576"/>
            <a:ext cx="1580882" cy="307777"/>
          </a:xfrm>
          <a:prstGeom prst="rect">
            <a:avLst/>
          </a:prstGeom>
          <a:noFill/>
        </p:spPr>
        <p:txBody>
          <a:bodyPr wrap="none" rtlCol="0">
            <a:spAutoFit/>
          </a:bodyPr>
          <a:lstStyle/>
          <a:p>
            <a:r>
              <a:rPr kumimoji="1" lang="en-US" altLang="ja-JP" sz="1400" dirty="0">
                <a:solidFill>
                  <a:schemeClr val="tx1"/>
                </a:solidFill>
                <a:latin typeface="Times New Roman" panose="02020603050405020304" pitchFamily="18" charset="0"/>
                <a:cs typeface="Times New Roman" panose="02020603050405020304" pitchFamily="18" charset="0"/>
              </a:rPr>
              <a:t>Sample Flow Chart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9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Functional Configuration of RO Optimization Simulator</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Simulator</a:t>
            </a:r>
            <a:endParaRPr kumimoji="1" lang="ja-JP" altLang="en-US" sz="1600" b="1" dirty="0">
              <a:solidFill>
                <a:schemeClr val="bg1"/>
              </a:solidFill>
            </a:endParaRPr>
          </a:p>
        </p:txBody>
      </p:sp>
      <p:sp>
        <p:nvSpPr>
          <p:cNvPr id="13" name="テキスト ボックス 12">
            <a:extLst>
              <a:ext uri="{FF2B5EF4-FFF2-40B4-BE49-F238E27FC236}">
                <a16:creationId xmlns:a16="http://schemas.microsoft.com/office/drawing/2014/main" id="{0CC42A65-9FA0-081E-577D-322511906142}"/>
              </a:ext>
            </a:extLst>
          </p:cNvPr>
          <p:cNvSpPr txBox="1"/>
          <p:nvPr/>
        </p:nvSpPr>
        <p:spPr>
          <a:xfrm>
            <a:off x="3114673" y="935888"/>
            <a:ext cx="8802505" cy="707886"/>
          </a:xfrm>
          <a:prstGeom prst="rect">
            <a:avLst/>
          </a:prstGeom>
          <a:noFill/>
        </p:spPr>
        <p:txBody>
          <a:bodyPr wrap="square" rtlCol="0">
            <a:spAutoFit/>
          </a:bodyPr>
          <a:lstStyle/>
          <a:p>
            <a:r>
              <a:rPr kumimoji="1" lang="en-US" altLang="ja-JP" sz="2000" b="1" dirty="0">
                <a:solidFill>
                  <a:schemeClr val="accent1"/>
                </a:solidFill>
              </a:rPr>
              <a:t>Unify the file format, e.g., add calculated tag and up/down resampling according to given timespan based on </a:t>
            </a:r>
            <a:r>
              <a:rPr kumimoji="1" lang="en-US" altLang="ja-JP" sz="2000" b="1" u="sng" dirty="0">
                <a:solidFill>
                  <a:schemeClr val="accent1"/>
                </a:solidFill>
              </a:rPr>
              <a:t>master data without outliers</a:t>
            </a:r>
            <a:r>
              <a:rPr kumimoji="1" lang="en-US" altLang="ja-JP" sz="2000" b="1" dirty="0">
                <a:solidFill>
                  <a:schemeClr val="accent1"/>
                </a:solidFill>
              </a:rPr>
              <a:t>.</a:t>
            </a:r>
            <a:r>
              <a:rPr kumimoji="1" lang="ja-JP" altLang="en-US" sz="2000" b="1" dirty="0">
                <a:solidFill>
                  <a:schemeClr val="accent1"/>
                </a:solidFill>
              </a:rPr>
              <a:t> </a:t>
            </a:r>
            <a:endParaRPr kumimoji="1" lang="en-US" altLang="ja-JP" sz="2000" b="1" dirty="0">
              <a:solidFill>
                <a:schemeClr val="accent1"/>
              </a:solidFill>
            </a:endParaRPr>
          </a:p>
        </p:txBody>
      </p:sp>
      <p:sp>
        <p:nvSpPr>
          <p:cNvPr id="16" name="テキスト ボックス 15">
            <a:extLst>
              <a:ext uri="{FF2B5EF4-FFF2-40B4-BE49-F238E27FC236}">
                <a16:creationId xmlns:a16="http://schemas.microsoft.com/office/drawing/2014/main" id="{2951BCB9-0AC9-949F-AB74-BB71322068D8}"/>
              </a:ext>
            </a:extLst>
          </p:cNvPr>
          <p:cNvSpPr txBox="1"/>
          <p:nvPr/>
        </p:nvSpPr>
        <p:spPr>
          <a:xfrm>
            <a:off x="3114672" y="1932527"/>
            <a:ext cx="8802505" cy="1015663"/>
          </a:xfrm>
          <a:prstGeom prst="rect">
            <a:avLst/>
          </a:prstGeom>
          <a:noFill/>
        </p:spPr>
        <p:txBody>
          <a:bodyPr wrap="square" rtlCol="0">
            <a:spAutoFit/>
          </a:bodyPr>
          <a:lstStyle/>
          <a:p>
            <a:r>
              <a:rPr kumimoji="1" lang="en-US" altLang="ja-JP" sz="2000" b="1" dirty="0">
                <a:solidFill>
                  <a:schemeClr val="accent1"/>
                </a:solidFill>
              </a:rPr>
              <a:t>Generate optimization / prediction model files with user-specified modeling and parameter files using data in the training / optimization period.</a:t>
            </a:r>
          </a:p>
        </p:txBody>
      </p:sp>
      <p:sp>
        <p:nvSpPr>
          <p:cNvPr id="24" name="テキスト ボックス 23">
            <a:extLst>
              <a:ext uri="{FF2B5EF4-FFF2-40B4-BE49-F238E27FC236}">
                <a16:creationId xmlns:a16="http://schemas.microsoft.com/office/drawing/2014/main" id="{3B961344-81F7-625B-31D6-166A6439FD93}"/>
              </a:ext>
            </a:extLst>
          </p:cNvPr>
          <p:cNvSpPr txBox="1"/>
          <p:nvPr/>
        </p:nvSpPr>
        <p:spPr>
          <a:xfrm>
            <a:off x="3114673" y="3385969"/>
            <a:ext cx="8802505" cy="707886"/>
          </a:xfrm>
          <a:prstGeom prst="rect">
            <a:avLst/>
          </a:prstGeom>
          <a:noFill/>
        </p:spPr>
        <p:txBody>
          <a:bodyPr wrap="square" rtlCol="0">
            <a:spAutoFit/>
          </a:bodyPr>
          <a:lstStyle/>
          <a:p>
            <a:r>
              <a:rPr kumimoji="1" lang="en-US" altLang="ja-JP" sz="2000" b="1" dirty="0">
                <a:solidFill>
                  <a:schemeClr val="accent1"/>
                </a:solidFill>
              </a:rPr>
              <a:t>Calculate prediction model error by input optimization variables fixed to actual value into optimization model, i.e., predict validation. </a:t>
            </a:r>
          </a:p>
        </p:txBody>
      </p:sp>
      <p:sp>
        <p:nvSpPr>
          <p:cNvPr id="25" name="テキスト ボックス 24">
            <a:extLst>
              <a:ext uri="{FF2B5EF4-FFF2-40B4-BE49-F238E27FC236}">
                <a16:creationId xmlns:a16="http://schemas.microsoft.com/office/drawing/2014/main" id="{E83D4EB1-25C9-CB91-6E7B-82D8BE71B1B4}"/>
              </a:ext>
            </a:extLst>
          </p:cNvPr>
          <p:cNvSpPr txBox="1"/>
          <p:nvPr/>
        </p:nvSpPr>
        <p:spPr>
          <a:xfrm>
            <a:off x="3114673" y="4532399"/>
            <a:ext cx="8802505" cy="400110"/>
          </a:xfrm>
          <a:prstGeom prst="rect">
            <a:avLst/>
          </a:prstGeom>
          <a:noFill/>
        </p:spPr>
        <p:txBody>
          <a:bodyPr wrap="square" rtlCol="0">
            <a:spAutoFit/>
          </a:bodyPr>
          <a:lstStyle/>
          <a:p>
            <a:r>
              <a:rPr kumimoji="1" lang="en-US" altLang="ja-JP" sz="2000" b="1" dirty="0">
                <a:solidFill>
                  <a:schemeClr val="accent1"/>
                </a:solidFill>
              </a:rPr>
              <a:t>Solve the RO plant scheduling problem by optimizer.</a:t>
            </a:r>
          </a:p>
        </p:txBody>
      </p:sp>
      <p:sp>
        <p:nvSpPr>
          <p:cNvPr id="26" name="テキスト ボックス 25">
            <a:extLst>
              <a:ext uri="{FF2B5EF4-FFF2-40B4-BE49-F238E27FC236}">
                <a16:creationId xmlns:a16="http://schemas.microsoft.com/office/drawing/2014/main" id="{9CC4FFEC-2492-CB47-019A-9106F8C3B55D}"/>
              </a:ext>
            </a:extLst>
          </p:cNvPr>
          <p:cNvSpPr txBox="1"/>
          <p:nvPr/>
        </p:nvSpPr>
        <p:spPr>
          <a:xfrm>
            <a:off x="3114673" y="5352004"/>
            <a:ext cx="8802505" cy="707886"/>
          </a:xfrm>
          <a:prstGeom prst="rect">
            <a:avLst/>
          </a:prstGeom>
          <a:noFill/>
        </p:spPr>
        <p:txBody>
          <a:bodyPr wrap="square" rtlCol="0">
            <a:spAutoFit/>
          </a:bodyPr>
          <a:lstStyle/>
          <a:p>
            <a:r>
              <a:rPr kumimoji="1" lang="en-US" altLang="ja-JP" sz="2000" b="1" dirty="0">
                <a:solidFill>
                  <a:schemeClr val="accent1"/>
                </a:solidFill>
              </a:rPr>
              <a:t>Calculate each average value and LRV of water quality, and draw each variable trend chart including LRV.</a:t>
            </a:r>
          </a:p>
        </p:txBody>
      </p:sp>
      <p:sp>
        <p:nvSpPr>
          <p:cNvPr id="5" name="矢印: 五方向 4">
            <a:extLst>
              <a:ext uri="{FF2B5EF4-FFF2-40B4-BE49-F238E27FC236}">
                <a16:creationId xmlns:a16="http://schemas.microsoft.com/office/drawing/2014/main" id="{0B7DFBD0-27BD-DA54-B843-DF82D920CC4F}"/>
              </a:ext>
            </a:extLst>
          </p:cNvPr>
          <p:cNvSpPr/>
          <p:nvPr/>
        </p:nvSpPr>
        <p:spPr>
          <a:xfrm rot="5400000">
            <a:off x="1317158" y="112126"/>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Pre-processing</a:t>
            </a:r>
            <a:endParaRPr kumimoji="1" lang="ja-JP" altLang="en-US" b="1" dirty="0">
              <a:solidFill>
                <a:schemeClr val="bg1"/>
              </a:solidFill>
            </a:endParaRPr>
          </a:p>
        </p:txBody>
      </p:sp>
      <p:sp>
        <p:nvSpPr>
          <p:cNvPr id="7" name="矢印: 五方向 6">
            <a:extLst>
              <a:ext uri="{FF2B5EF4-FFF2-40B4-BE49-F238E27FC236}">
                <a16:creationId xmlns:a16="http://schemas.microsoft.com/office/drawing/2014/main" id="{524CFEF6-A655-7EA2-2679-532117450C70}"/>
              </a:ext>
            </a:extLst>
          </p:cNvPr>
          <p:cNvSpPr/>
          <p:nvPr/>
        </p:nvSpPr>
        <p:spPr>
          <a:xfrm rot="5400000">
            <a:off x="1049489" y="1396450"/>
            <a:ext cx="1251759"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Generate Model and Params</a:t>
            </a:r>
            <a:endParaRPr kumimoji="1" lang="ja-JP" altLang="en-US" b="1" dirty="0">
              <a:solidFill>
                <a:schemeClr val="bg1"/>
              </a:solidFill>
            </a:endParaRPr>
          </a:p>
        </p:txBody>
      </p:sp>
      <p:sp>
        <p:nvSpPr>
          <p:cNvPr id="14" name="矢印: 五方向 13">
            <a:extLst>
              <a:ext uri="{FF2B5EF4-FFF2-40B4-BE49-F238E27FC236}">
                <a16:creationId xmlns:a16="http://schemas.microsoft.com/office/drawing/2014/main" id="{AA3222CE-F9EA-8429-72F8-8A5811CDBD52}"/>
              </a:ext>
            </a:extLst>
          </p:cNvPr>
          <p:cNvSpPr/>
          <p:nvPr/>
        </p:nvSpPr>
        <p:spPr>
          <a:xfrm rot="5400000">
            <a:off x="1317158" y="2566473"/>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Model Validation</a:t>
            </a:r>
            <a:endParaRPr kumimoji="1" lang="ja-JP" altLang="en-US" b="1" dirty="0">
              <a:solidFill>
                <a:schemeClr val="bg1"/>
              </a:solidFill>
            </a:endParaRPr>
          </a:p>
        </p:txBody>
      </p:sp>
      <p:sp>
        <p:nvSpPr>
          <p:cNvPr id="15" name="矢印: 五方向 14">
            <a:extLst>
              <a:ext uri="{FF2B5EF4-FFF2-40B4-BE49-F238E27FC236}">
                <a16:creationId xmlns:a16="http://schemas.microsoft.com/office/drawing/2014/main" id="{A2E351B4-6A44-F9FC-E4D9-775C2DAADCDA}"/>
              </a:ext>
            </a:extLst>
          </p:cNvPr>
          <p:cNvSpPr/>
          <p:nvPr/>
        </p:nvSpPr>
        <p:spPr>
          <a:xfrm rot="5400000">
            <a:off x="1317158" y="3602177"/>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Optimize</a:t>
            </a:r>
            <a:endParaRPr kumimoji="1" lang="ja-JP" altLang="en-US" b="1" dirty="0">
              <a:solidFill>
                <a:schemeClr val="bg1"/>
              </a:solidFill>
            </a:endParaRPr>
          </a:p>
        </p:txBody>
      </p:sp>
      <p:sp>
        <p:nvSpPr>
          <p:cNvPr id="17" name="矢印: 五方向 16">
            <a:extLst>
              <a:ext uri="{FF2B5EF4-FFF2-40B4-BE49-F238E27FC236}">
                <a16:creationId xmlns:a16="http://schemas.microsoft.com/office/drawing/2014/main" id="{BCDEA972-788C-8EAE-7620-509A53B4B93C}"/>
              </a:ext>
            </a:extLst>
          </p:cNvPr>
          <p:cNvSpPr/>
          <p:nvPr/>
        </p:nvSpPr>
        <p:spPr>
          <a:xfrm rot="5400000">
            <a:off x="1317158" y="4590256"/>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Post-processing</a:t>
            </a:r>
            <a:endParaRPr kumimoji="1" lang="ja-JP" altLang="en-US" b="1" dirty="0">
              <a:solidFill>
                <a:schemeClr val="bg1"/>
              </a:solidFill>
            </a:endParaRPr>
          </a:p>
        </p:txBody>
      </p:sp>
    </p:spTree>
    <p:extLst>
      <p:ext uri="{BB962C8B-B14F-4D97-AF65-F5344CB8AC3E}">
        <p14:creationId xmlns:p14="http://schemas.microsoft.com/office/powerpoint/2010/main" val="2645696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Flow Chart for RO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Problem Formulation</a:t>
            </a:r>
            <a:endParaRPr kumimoji="1" lang="ja-JP" altLang="en-US" sz="1600" b="1" dirty="0">
              <a:solidFill>
                <a:schemeClr val="bg1"/>
              </a:solidFill>
            </a:endParaRPr>
          </a:p>
        </p:txBody>
      </p:sp>
      <p:pic>
        <p:nvPicPr>
          <p:cNvPr id="2" name="図 1">
            <a:extLst>
              <a:ext uri="{FF2B5EF4-FFF2-40B4-BE49-F238E27FC236}">
                <a16:creationId xmlns:a16="http://schemas.microsoft.com/office/drawing/2014/main" id="{EB3438DD-C3C4-0412-B8EB-81D8BEEA48E1}"/>
              </a:ext>
            </a:extLst>
          </p:cNvPr>
          <p:cNvPicPr>
            <a:picLocks noChangeAspect="1"/>
          </p:cNvPicPr>
          <p:nvPr/>
        </p:nvPicPr>
        <p:blipFill>
          <a:blip r:embed="rId3"/>
          <a:stretch>
            <a:fillRect/>
          </a:stretch>
        </p:blipFill>
        <p:spPr>
          <a:xfrm>
            <a:off x="232746" y="2393469"/>
            <a:ext cx="4933194" cy="2781552"/>
          </a:xfrm>
          <a:prstGeom prst="rect">
            <a:avLst/>
          </a:prstGeom>
        </p:spPr>
      </p:pic>
      <p:pic>
        <p:nvPicPr>
          <p:cNvPr id="4" name="図 3">
            <a:extLst>
              <a:ext uri="{FF2B5EF4-FFF2-40B4-BE49-F238E27FC236}">
                <a16:creationId xmlns:a16="http://schemas.microsoft.com/office/drawing/2014/main" id="{CADC8C3E-6C51-B21E-8B53-C6C0E46E8B21}"/>
              </a:ext>
            </a:extLst>
          </p:cNvPr>
          <p:cNvPicPr>
            <a:picLocks noChangeAspect="1"/>
          </p:cNvPicPr>
          <p:nvPr/>
        </p:nvPicPr>
        <p:blipFill>
          <a:blip r:embed="rId4"/>
          <a:stretch>
            <a:fillRect/>
          </a:stretch>
        </p:blipFill>
        <p:spPr>
          <a:xfrm>
            <a:off x="5734694" y="2261222"/>
            <a:ext cx="6139525" cy="3046045"/>
          </a:xfrm>
          <a:prstGeom prst="rect">
            <a:avLst/>
          </a:prstGeom>
        </p:spPr>
      </p:pic>
      <p:sp>
        <p:nvSpPr>
          <p:cNvPr id="6" name="テキスト プレースホルダー 5">
            <a:extLst>
              <a:ext uri="{FF2B5EF4-FFF2-40B4-BE49-F238E27FC236}">
                <a16:creationId xmlns:a16="http://schemas.microsoft.com/office/drawing/2014/main" id="{04501794-2649-F60E-55DF-A941807D7E5B}"/>
              </a:ext>
            </a:extLst>
          </p:cNvPr>
          <p:cNvSpPr>
            <a:spLocks noGrp="1"/>
          </p:cNvSpPr>
          <p:nvPr>
            <p:ph type="body" sz="quarter" idx="11"/>
          </p:nvPr>
        </p:nvSpPr>
        <p:spPr>
          <a:xfrm>
            <a:off x="517055" y="940286"/>
            <a:ext cx="11341887" cy="600165"/>
          </a:xfrm>
        </p:spPr>
        <p:txBody>
          <a:bodyPr/>
          <a:lstStyle/>
          <a:p>
            <a:r>
              <a:rPr lang="en-US" altLang="ja-JP" dirty="0"/>
              <a:t>We define the flow chart, variables, mathematical models.</a:t>
            </a:r>
          </a:p>
          <a:p>
            <a:pPr lvl="1"/>
            <a:r>
              <a:rPr lang="en-US" altLang="ja-JP" dirty="0"/>
              <a:t>The model dose not yet include RO Membrane Scaling / Fouling model.</a:t>
            </a:r>
          </a:p>
        </p:txBody>
      </p:sp>
      <p:sp>
        <p:nvSpPr>
          <p:cNvPr id="7" name="テキスト ボックス 6">
            <a:extLst>
              <a:ext uri="{FF2B5EF4-FFF2-40B4-BE49-F238E27FC236}">
                <a16:creationId xmlns:a16="http://schemas.microsoft.com/office/drawing/2014/main" id="{A5E6AB84-7123-CD1C-9D85-4A5D5D08EB1D}"/>
              </a:ext>
            </a:extLst>
          </p:cNvPr>
          <p:cNvSpPr txBox="1"/>
          <p:nvPr/>
        </p:nvSpPr>
        <p:spPr>
          <a:xfrm>
            <a:off x="1435032" y="1912828"/>
            <a:ext cx="2528622" cy="338554"/>
          </a:xfrm>
          <a:prstGeom prst="rect">
            <a:avLst/>
          </a:prstGeom>
          <a:noFill/>
        </p:spPr>
        <p:txBody>
          <a:bodyPr wrap="square" rtlCol="0">
            <a:spAutoFit/>
          </a:bodyPr>
          <a:lstStyle/>
          <a:p>
            <a:pPr algn="ctr"/>
            <a:r>
              <a:rPr kumimoji="1" lang="en-US" altLang="ja-JP" sz="1600" b="1" dirty="0">
                <a:solidFill>
                  <a:schemeClr val="tx1"/>
                </a:solidFill>
              </a:rPr>
              <a:t>RO Whole Part</a:t>
            </a:r>
            <a:endParaRPr kumimoji="1" lang="ja-JP" altLang="en-US" sz="1600" b="1" dirty="0">
              <a:solidFill>
                <a:schemeClr val="tx1"/>
              </a:solidFill>
            </a:endParaRPr>
          </a:p>
        </p:txBody>
      </p:sp>
      <p:sp>
        <p:nvSpPr>
          <p:cNvPr id="8" name="テキスト ボックス 7">
            <a:extLst>
              <a:ext uri="{FF2B5EF4-FFF2-40B4-BE49-F238E27FC236}">
                <a16:creationId xmlns:a16="http://schemas.microsoft.com/office/drawing/2014/main" id="{3CA8A2A7-97A3-A234-BCA0-80C64305E96B}"/>
              </a:ext>
            </a:extLst>
          </p:cNvPr>
          <p:cNvSpPr txBox="1"/>
          <p:nvPr/>
        </p:nvSpPr>
        <p:spPr>
          <a:xfrm>
            <a:off x="7416230" y="1912828"/>
            <a:ext cx="2528622" cy="338554"/>
          </a:xfrm>
          <a:prstGeom prst="rect">
            <a:avLst/>
          </a:prstGeom>
          <a:noFill/>
        </p:spPr>
        <p:txBody>
          <a:bodyPr wrap="square" rtlCol="0">
            <a:spAutoFit/>
          </a:bodyPr>
          <a:lstStyle/>
          <a:p>
            <a:pPr algn="ctr"/>
            <a:r>
              <a:rPr kumimoji="1" lang="en-US" altLang="ja-JP" sz="1600" b="1" dirty="0">
                <a:solidFill>
                  <a:schemeClr val="tx1"/>
                </a:solidFill>
              </a:rPr>
              <a:t>RO Each Stage Part</a:t>
            </a:r>
            <a:endParaRPr kumimoji="1" lang="ja-JP" altLang="en-US" sz="1600" b="1" dirty="0">
              <a:solidFill>
                <a:schemeClr val="tx1"/>
              </a:solidFill>
            </a:endParaRPr>
          </a:p>
        </p:txBody>
      </p:sp>
      <p:sp>
        <p:nvSpPr>
          <p:cNvPr id="11" name="フローチャート: 磁気ディスク 10">
            <a:extLst>
              <a:ext uri="{FF2B5EF4-FFF2-40B4-BE49-F238E27FC236}">
                <a16:creationId xmlns:a16="http://schemas.microsoft.com/office/drawing/2014/main" id="{A06D9730-2D4B-0891-D0E2-35C48A121AE0}"/>
              </a:ext>
            </a:extLst>
          </p:cNvPr>
          <p:cNvSpPr/>
          <p:nvPr/>
        </p:nvSpPr>
        <p:spPr>
          <a:xfrm>
            <a:off x="1612734" y="5546863"/>
            <a:ext cx="463463" cy="531522"/>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6E4BCBFD-A805-1722-BED4-C2BAC2E04982}"/>
              </a:ext>
            </a:extLst>
          </p:cNvPr>
          <p:cNvSpPr txBox="1"/>
          <p:nvPr/>
        </p:nvSpPr>
        <p:spPr>
          <a:xfrm>
            <a:off x="2076197" y="5645790"/>
            <a:ext cx="2148214" cy="338554"/>
          </a:xfrm>
          <a:prstGeom prst="rect">
            <a:avLst/>
          </a:prstGeom>
          <a:noFill/>
        </p:spPr>
        <p:txBody>
          <a:bodyPr wrap="square" rtlCol="0">
            <a:spAutoFit/>
          </a:bodyPr>
          <a:lstStyle/>
          <a:p>
            <a:pPr algn="ctr"/>
            <a:r>
              <a:rPr kumimoji="1" lang="en-US" altLang="ja-JP" sz="1600" dirty="0">
                <a:solidFill>
                  <a:schemeClr val="tx1"/>
                </a:solidFill>
              </a:rPr>
              <a:t>Exogenous Variable</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82518D40-4AC4-1BBF-47EA-BBAFEC24220C}"/>
              </a:ext>
            </a:extLst>
          </p:cNvPr>
          <p:cNvSpPr/>
          <p:nvPr/>
        </p:nvSpPr>
        <p:spPr>
          <a:xfrm>
            <a:off x="4745379" y="5546863"/>
            <a:ext cx="523816" cy="5315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45253F49-8217-CF48-1713-BB533BA4E986}"/>
              </a:ext>
            </a:extLst>
          </p:cNvPr>
          <p:cNvSpPr txBox="1"/>
          <p:nvPr/>
        </p:nvSpPr>
        <p:spPr>
          <a:xfrm>
            <a:off x="5269195" y="5520236"/>
            <a:ext cx="2148214" cy="584775"/>
          </a:xfrm>
          <a:prstGeom prst="rect">
            <a:avLst/>
          </a:prstGeom>
          <a:noFill/>
        </p:spPr>
        <p:txBody>
          <a:bodyPr wrap="square" rtlCol="0">
            <a:spAutoFit/>
          </a:bodyPr>
          <a:lstStyle/>
          <a:p>
            <a:pPr algn="ctr"/>
            <a:r>
              <a:rPr kumimoji="1" lang="en-US" altLang="ja-JP" sz="1600" dirty="0">
                <a:solidFill>
                  <a:schemeClr val="tx1"/>
                </a:solidFill>
              </a:rPr>
              <a:t>Predictive Variable</a:t>
            </a:r>
          </a:p>
          <a:p>
            <a:pPr algn="ctr"/>
            <a:r>
              <a:rPr kumimoji="1" lang="en-US" altLang="ja-JP" sz="1600" dirty="0"/>
              <a:t>(water quality)</a:t>
            </a:r>
            <a:endParaRPr kumimoji="1" lang="ja-JP" altLang="en-US" sz="1600" dirty="0">
              <a:solidFill>
                <a:schemeClr val="tx1"/>
              </a:solidFill>
            </a:endParaRPr>
          </a:p>
        </p:txBody>
      </p:sp>
      <p:sp>
        <p:nvSpPr>
          <p:cNvPr id="15" name="六角形 14">
            <a:extLst>
              <a:ext uri="{FF2B5EF4-FFF2-40B4-BE49-F238E27FC236}">
                <a16:creationId xmlns:a16="http://schemas.microsoft.com/office/drawing/2014/main" id="{0E0223FB-A86E-AC5A-368C-458731BF6371}"/>
              </a:ext>
            </a:extLst>
          </p:cNvPr>
          <p:cNvSpPr/>
          <p:nvPr/>
        </p:nvSpPr>
        <p:spPr>
          <a:xfrm>
            <a:off x="7904785" y="5524091"/>
            <a:ext cx="638827" cy="584775"/>
          </a:xfrm>
          <a:prstGeom prst="hexago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5F525844-C749-58D4-C38F-9E76C4E47267}"/>
              </a:ext>
            </a:extLst>
          </p:cNvPr>
          <p:cNvSpPr txBox="1"/>
          <p:nvPr/>
        </p:nvSpPr>
        <p:spPr>
          <a:xfrm>
            <a:off x="8543612" y="5506136"/>
            <a:ext cx="2148214" cy="584775"/>
          </a:xfrm>
          <a:prstGeom prst="rect">
            <a:avLst/>
          </a:prstGeom>
          <a:noFill/>
        </p:spPr>
        <p:txBody>
          <a:bodyPr wrap="square" rtlCol="0">
            <a:spAutoFit/>
          </a:bodyPr>
          <a:lstStyle/>
          <a:p>
            <a:pPr algn="ctr"/>
            <a:r>
              <a:rPr kumimoji="1" lang="en-US" altLang="ja-JP" sz="1600" dirty="0">
                <a:solidFill>
                  <a:schemeClr val="tx1"/>
                </a:solidFill>
              </a:rPr>
              <a:t>Mathematical Model</a:t>
            </a:r>
          </a:p>
          <a:p>
            <a:pPr algn="ctr"/>
            <a:r>
              <a:rPr kumimoji="1" lang="en-US" altLang="ja-JP" sz="1600" dirty="0"/>
              <a:t>(prediction model)</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40B3B6EE-6E23-3E6D-34C4-F8F13AB0ECA4}"/>
              </a:ext>
            </a:extLst>
          </p:cNvPr>
          <p:cNvSpPr/>
          <p:nvPr/>
        </p:nvSpPr>
        <p:spPr>
          <a:xfrm>
            <a:off x="2956956" y="4586170"/>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692FA396-AC6B-932E-B904-92FAF32C6232}"/>
              </a:ext>
            </a:extLst>
          </p:cNvPr>
          <p:cNvSpPr/>
          <p:nvPr/>
        </p:nvSpPr>
        <p:spPr>
          <a:xfrm>
            <a:off x="8246729" y="259362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DC53B341-43EC-7CF9-967F-1E753896E686}"/>
              </a:ext>
            </a:extLst>
          </p:cNvPr>
          <p:cNvSpPr/>
          <p:nvPr/>
        </p:nvSpPr>
        <p:spPr>
          <a:xfrm>
            <a:off x="10204179" y="3404287"/>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68D6168F-C07C-FF32-171F-E481A3D5215A}"/>
              </a:ext>
            </a:extLst>
          </p:cNvPr>
          <p:cNvSpPr/>
          <p:nvPr/>
        </p:nvSpPr>
        <p:spPr>
          <a:xfrm>
            <a:off x="10465437" y="497027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953464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Optimization Problem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Problem Formulation</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BE3F57B-2D4E-A29B-0121-402362BFD035}"/>
                  </a:ext>
                </a:extLst>
              </p:cNvPr>
              <p:cNvSpPr txBox="1"/>
              <p:nvPr/>
            </p:nvSpPr>
            <p:spPr>
              <a:xfrm>
                <a:off x="2973557" y="1747933"/>
                <a:ext cx="3121272" cy="78470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𝑓</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𝑇</m:t>
                          </m:r>
                        </m:sup>
                        <m:e>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𝑐</m:t>
                              </m:r>
                            </m:e>
                            <m:sub>
                              <m:r>
                                <a:rPr lang="en-US" altLang="ja-JP" sz="1600" b="0" i="1" smtClean="0">
                                  <a:latin typeface="Cambria Math" panose="02040503050406030204" pitchFamily="18" charset="0"/>
                                </a:rPr>
                                <m:t>𝐼𝐷</m:t>
                              </m:r>
                              <m:r>
                                <a:rPr lang="en-US" altLang="ja-JP" sz="1600" b="0" i="1" smtClean="0">
                                  <a:latin typeface="Cambria Math" panose="02040503050406030204" pitchFamily="18" charset="0"/>
                                </a:rPr>
                                <m:t>000</m:t>
                              </m:r>
                            </m:sub>
                          </m:sSub>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𝐼𝐷</m:t>
                              </m:r>
                              <m:r>
                                <a:rPr lang="en-US" altLang="ja-JP" sz="1600" i="1">
                                  <a:latin typeface="Cambria Math" panose="02040503050406030204" pitchFamily="18" charset="0"/>
                                </a:rPr>
                                <m:t>000</m:t>
                              </m:r>
                            </m:sub>
                          </m:sSub>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e>
                      </m:nary>
                    </m:oMath>
                  </m:oMathPara>
                </a14:m>
                <a:endParaRPr kumimoji="1" lang="ja-JP" altLang="en-US" sz="1600" dirty="0"/>
              </a:p>
            </p:txBody>
          </p:sp>
        </mc:Choice>
        <mc:Fallback xmlns="">
          <p:sp>
            <p:nvSpPr>
              <p:cNvPr id="8" name="テキスト ボックス 7">
                <a:extLst>
                  <a:ext uri="{FF2B5EF4-FFF2-40B4-BE49-F238E27FC236}">
                    <a16:creationId xmlns:a16="http://schemas.microsoft.com/office/drawing/2014/main" id="{3BE3F57B-2D4E-A29B-0121-402362BFD035}"/>
                  </a:ext>
                </a:extLst>
              </p:cNvPr>
              <p:cNvSpPr txBox="1">
                <a:spLocks noRot="1" noChangeAspect="1" noMove="1" noResize="1" noEditPoints="1" noAdjustHandles="1" noChangeArrowheads="1" noChangeShapeType="1" noTextEdit="1"/>
              </p:cNvSpPr>
              <p:nvPr/>
            </p:nvSpPr>
            <p:spPr>
              <a:xfrm>
                <a:off x="2973557" y="1747933"/>
                <a:ext cx="3121272" cy="784702"/>
              </a:xfrm>
              <a:prstGeom prst="rect">
                <a:avLst/>
              </a:prstGeom>
              <a:blipFill>
                <a:blip r:embed="rId3"/>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968D8E07-FBA4-272D-F578-7BEB1A2BF443}"/>
              </a:ext>
            </a:extLst>
          </p:cNvPr>
          <p:cNvSpPr txBox="1"/>
          <p:nvPr/>
        </p:nvSpPr>
        <p:spPr>
          <a:xfrm>
            <a:off x="253365" y="1897573"/>
            <a:ext cx="2241605"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Objective Function</a:t>
            </a:r>
            <a:endParaRPr kumimoji="1" lang="ja-JP" altLang="en-US" sz="1400" b="1" dirty="0"/>
          </a:p>
        </p:txBody>
      </p:sp>
      <p:sp>
        <p:nvSpPr>
          <p:cNvPr id="37" name="テキスト ボックス 36">
            <a:extLst>
              <a:ext uri="{FF2B5EF4-FFF2-40B4-BE49-F238E27FC236}">
                <a16:creationId xmlns:a16="http://schemas.microsoft.com/office/drawing/2014/main" id="{DD945F29-15B7-1EA2-9B79-45FD568CFA4A}"/>
              </a:ext>
            </a:extLst>
          </p:cNvPr>
          <p:cNvSpPr txBox="1"/>
          <p:nvPr/>
        </p:nvSpPr>
        <p:spPr>
          <a:xfrm>
            <a:off x="253365" y="2783885"/>
            <a:ext cx="3365871"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Main Constraint Conditions</a:t>
            </a:r>
            <a:endParaRPr kumimoji="1" lang="ja-JP" altLang="en-US" sz="1400" b="1"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86F635C-E253-4278-3A46-8E9CDFD6E975}"/>
                  </a:ext>
                </a:extLst>
              </p:cNvPr>
              <p:cNvSpPr txBox="1"/>
              <p:nvPr/>
            </p:nvSpPr>
            <p:spPr>
              <a:xfrm>
                <a:off x="9413463" y="3816297"/>
                <a:ext cx="1257224"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smtClean="0">
                          <a:latin typeface="Cambria Math" panose="02040503050406030204" pitchFamily="18" charset="0"/>
                        </a:rPr>
                        <m:t>𝑡</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𝑇</m:t>
                      </m:r>
                    </m:oMath>
                  </m:oMathPara>
                </a14:m>
                <a:endParaRPr kumimoji="1" lang="ja-JP" altLang="en-US" sz="1600" dirty="0">
                  <a:solidFill>
                    <a:schemeClr val="tx1"/>
                  </a:solidFill>
                </a:endParaRPr>
              </a:p>
            </p:txBody>
          </p:sp>
        </mc:Choice>
        <mc:Fallback xmlns="">
          <p:sp>
            <p:nvSpPr>
              <p:cNvPr id="49" name="テキスト ボックス 48">
                <a:extLst>
                  <a:ext uri="{FF2B5EF4-FFF2-40B4-BE49-F238E27FC236}">
                    <a16:creationId xmlns:a16="http://schemas.microsoft.com/office/drawing/2014/main" id="{B86F635C-E253-4278-3A46-8E9CDFD6E975}"/>
                  </a:ext>
                </a:extLst>
              </p:cNvPr>
              <p:cNvSpPr txBox="1">
                <a:spLocks noRot="1" noChangeAspect="1" noMove="1" noResize="1" noEditPoints="1" noAdjustHandles="1" noChangeArrowheads="1" noChangeShapeType="1" noTextEdit="1"/>
              </p:cNvSpPr>
              <p:nvPr/>
            </p:nvSpPr>
            <p:spPr>
              <a:xfrm>
                <a:off x="9413463" y="3816297"/>
                <a:ext cx="1257224" cy="338554"/>
              </a:xfrm>
              <a:prstGeom prst="rect">
                <a:avLst/>
              </a:prstGeom>
              <a:blipFill>
                <a:blip r:embed="rId4"/>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2D75D06-01B8-AED1-9FA8-4C92335E81C9}"/>
              </a:ext>
            </a:extLst>
          </p:cNvPr>
          <p:cNvSpPr txBox="1"/>
          <p:nvPr/>
        </p:nvSpPr>
        <p:spPr>
          <a:xfrm>
            <a:off x="300081" y="3054358"/>
            <a:ext cx="5346953" cy="338554"/>
          </a:xfrm>
          <a:prstGeom prst="rect">
            <a:avLst/>
          </a:prstGeom>
          <a:noFill/>
        </p:spPr>
        <p:txBody>
          <a:bodyPr wrap="square" rtlCol="0">
            <a:spAutoFit/>
          </a:bodyPr>
          <a:lstStyle/>
          <a:p>
            <a:pPr algn="ctr"/>
            <a:r>
              <a:rPr kumimoji="1" lang="en-US" altLang="ja-JP" sz="1600" dirty="0">
                <a:solidFill>
                  <a:schemeClr val="tx1"/>
                </a:solidFill>
              </a:rPr>
              <a:t>Water Quality Standards and Upper / Lower limit</a:t>
            </a:r>
            <a:endParaRPr kumimoji="1" lang="ja-JP" altLang="en-US" sz="1600" dirty="0">
              <a:solidFill>
                <a:schemeClr val="tx1"/>
              </a:solidFill>
            </a:endParaRPr>
          </a:p>
        </p:txBody>
      </p:sp>
      <p:sp>
        <p:nvSpPr>
          <p:cNvPr id="16" name="テキスト ボックス 15">
            <a:extLst>
              <a:ext uri="{FF2B5EF4-FFF2-40B4-BE49-F238E27FC236}">
                <a16:creationId xmlns:a16="http://schemas.microsoft.com/office/drawing/2014/main" id="{48D0ABB8-6920-3130-5177-1B60C49146AC}"/>
              </a:ext>
            </a:extLst>
          </p:cNvPr>
          <p:cNvSpPr txBox="1"/>
          <p:nvPr/>
        </p:nvSpPr>
        <p:spPr>
          <a:xfrm>
            <a:off x="6187998" y="3160587"/>
            <a:ext cx="3497827" cy="338554"/>
          </a:xfrm>
          <a:prstGeom prst="rect">
            <a:avLst/>
          </a:prstGeom>
          <a:noFill/>
        </p:spPr>
        <p:txBody>
          <a:bodyPr wrap="square" rtlCol="0">
            <a:spAutoFit/>
          </a:bodyPr>
          <a:lstStyle/>
          <a:p>
            <a:r>
              <a:rPr lang="en-US" altLang="ja-JP" sz="1600" dirty="0"/>
              <a:t>Logarithmic Reduction Value (LRV):</a:t>
            </a:r>
            <a:endParaRPr kumimoji="1" lang="ja-JP" altLang="en-US" sz="16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8465CDA-486A-5205-87F4-11548AEF786A}"/>
                  </a:ext>
                </a:extLst>
              </p:cNvPr>
              <p:cNvSpPr txBox="1"/>
              <p:nvPr/>
            </p:nvSpPr>
            <p:spPr>
              <a:xfrm>
                <a:off x="6868375" y="3680400"/>
                <a:ext cx="2545088" cy="652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i="1" smtClean="0">
                          <a:solidFill>
                            <a:schemeClr val="tx1"/>
                          </a:solidFill>
                          <a:latin typeface="Cambria Math" panose="02040503050406030204" pitchFamily="18" charset="0"/>
                        </a:rPr>
                        <m:t>𝐿</m:t>
                      </m:r>
                      <m:r>
                        <a:rPr lang="en-US" altLang="ja-JP" sz="1600" i="1">
                          <a:solidFill>
                            <a:schemeClr val="tx1"/>
                          </a:solidFill>
                          <a:latin typeface="Cambria Math" panose="02040503050406030204" pitchFamily="18" charset="0"/>
                        </a:rPr>
                        <m:t>≤</m:t>
                      </m:r>
                      <m:func>
                        <m:funcPr>
                          <m:ctrlPr>
                            <a:rPr lang="en-US" altLang="ja-JP" sz="1600" i="1">
                              <a:latin typeface="Cambria Math" panose="02040503050406030204" pitchFamily="18" charset="0"/>
                            </a:rPr>
                          </m:ctrlPr>
                        </m:funcPr>
                        <m:fName>
                          <m:sSub>
                            <m:sSubPr>
                              <m:ctrlPr>
                                <a:rPr lang="en-US" altLang="ja-JP" sz="1600" i="1">
                                  <a:latin typeface="Cambria Math" panose="02040503050406030204" pitchFamily="18" charset="0"/>
                                </a:rPr>
                              </m:ctrlPr>
                            </m:sSubPr>
                            <m:e>
                              <m:r>
                                <m:rPr>
                                  <m:sty m:val="p"/>
                                </m:rPr>
                                <a:rPr lang="en-US" altLang="ja-JP" sz="1600">
                                  <a:latin typeface="Cambria Math" panose="02040503050406030204" pitchFamily="18" charset="0"/>
                                </a:rPr>
                                <m:t>log</m:t>
                              </m:r>
                            </m:e>
                            <m:sub>
                              <m:r>
                                <a:rPr lang="en-US" altLang="ja-JP" sz="1600" i="1">
                                  <a:latin typeface="Cambria Math" panose="02040503050406030204" pitchFamily="18" charset="0"/>
                                </a:rPr>
                                <m:t>10</m:t>
                              </m:r>
                            </m:sub>
                          </m:sSub>
                        </m:fName>
                        <m:e>
                          <m:d>
                            <m:dPr>
                              <m:ctrlPr>
                                <a:rPr lang="en-US" altLang="ja-JP" sz="1600" i="1">
                                  <a:latin typeface="Cambria Math" panose="02040503050406030204" pitchFamily="18" charset="0"/>
                                </a:rPr>
                              </m:ctrlPr>
                            </m:dPr>
                            <m:e>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m:rPr>
                                          <m:sty m:val="p"/>
                                        </m:rPr>
                                        <a:rPr lang="en-US" altLang="ja-JP" sz="1600">
                                          <a:latin typeface="Cambria Math" panose="02040503050406030204" pitchFamily="18" charset="0"/>
                                        </a:rPr>
                                        <m:t>feed</m:t>
                                      </m:r>
                                    </m:sub>
                                  </m:sSub>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m:t>
                                  </m:r>
                                </m:num>
                                <m:den>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𝑋</m:t>
                                      </m:r>
                                    </m:e>
                                    <m:sub>
                                      <m:r>
                                        <m:rPr>
                                          <m:sty m:val="p"/>
                                        </m:rPr>
                                        <a:rPr lang="en-US" altLang="ja-JP" sz="1600">
                                          <a:solidFill>
                                            <a:schemeClr val="accent4"/>
                                          </a:solidFill>
                                          <a:latin typeface="Cambria Math" panose="02040503050406030204" pitchFamily="18" charset="0"/>
                                        </a:rPr>
                                        <m:t>perm</m:t>
                                      </m:r>
                                    </m:sub>
                                  </m:sSub>
                                  <m:r>
                                    <a:rPr lang="en-US" altLang="ja-JP" sz="1600" i="1" smtClean="0">
                                      <a:solidFill>
                                        <a:schemeClr val="accent4"/>
                                      </a:solidFill>
                                      <a:latin typeface="Cambria Math" panose="02040503050406030204" pitchFamily="18" charset="0"/>
                                    </a:rPr>
                                    <m:t>[</m:t>
                                  </m:r>
                                  <m:r>
                                    <a:rPr lang="en-US" altLang="ja-JP" sz="1600" i="1" smtClean="0">
                                      <a:solidFill>
                                        <a:schemeClr val="accent4"/>
                                      </a:solidFill>
                                      <a:latin typeface="Cambria Math" panose="02040503050406030204" pitchFamily="18" charset="0"/>
                                    </a:rPr>
                                    <m:t>𝑡</m:t>
                                  </m:r>
                                  <m:r>
                                    <a:rPr lang="en-US" altLang="ja-JP" sz="1600" i="1" smtClean="0">
                                      <a:solidFill>
                                        <a:schemeClr val="accent4"/>
                                      </a:solidFill>
                                      <a:latin typeface="Cambria Math" panose="02040503050406030204" pitchFamily="18" charset="0"/>
                                    </a:rPr>
                                    <m:t>]</m:t>
                                  </m:r>
                                </m:den>
                              </m:f>
                            </m:e>
                          </m:d>
                          <m:r>
                            <a:rPr lang="en-US" altLang="ja-JP" sz="1600" i="1">
                              <a:latin typeface="Cambria Math" panose="02040503050406030204" pitchFamily="18" charset="0"/>
                            </a:rPr>
                            <m:t> </m:t>
                          </m:r>
                        </m:e>
                      </m:func>
                      <m:r>
                        <a:rPr lang="en-US" altLang="ja-JP" sz="1600" i="1">
                          <a:solidFill>
                            <a:schemeClr val="tx1"/>
                          </a:solidFill>
                          <a:latin typeface="Cambria Math" panose="02040503050406030204" pitchFamily="18" charset="0"/>
                        </a:rPr>
                        <m:t>≤</m:t>
                      </m:r>
                      <m:r>
                        <a:rPr lang="en-US" altLang="ja-JP" sz="1600" b="0" i="1" smtClean="0">
                          <a:solidFill>
                            <a:schemeClr val="tx1"/>
                          </a:solidFill>
                          <a:latin typeface="Cambria Math" panose="02040503050406030204" pitchFamily="18" charset="0"/>
                        </a:rPr>
                        <m:t>𝑈</m:t>
                      </m:r>
                    </m:oMath>
                  </m:oMathPara>
                </a14:m>
                <a:endParaRPr kumimoji="1" lang="ja-JP" altLang="en-US" sz="1600" dirty="0">
                  <a:solidFill>
                    <a:schemeClr val="tx1"/>
                  </a:solidFill>
                </a:endParaRPr>
              </a:p>
            </p:txBody>
          </p:sp>
        </mc:Choice>
        <mc:Fallback xmlns="">
          <p:sp>
            <p:nvSpPr>
              <p:cNvPr id="17" name="テキスト ボックス 16">
                <a:extLst>
                  <a:ext uri="{FF2B5EF4-FFF2-40B4-BE49-F238E27FC236}">
                    <a16:creationId xmlns:a16="http://schemas.microsoft.com/office/drawing/2014/main" id="{18465CDA-486A-5205-87F4-11548AEF786A}"/>
                  </a:ext>
                </a:extLst>
              </p:cNvPr>
              <p:cNvSpPr txBox="1">
                <a:spLocks noRot="1" noChangeAspect="1" noMove="1" noResize="1" noEditPoints="1" noAdjustHandles="1" noChangeArrowheads="1" noChangeShapeType="1" noTextEdit="1"/>
              </p:cNvSpPr>
              <p:nvPr/>
            </p:nvSpPr>
            <p:spPr>
              <a:xfrm>
                <a:off x="6868375" y="3680400"/>
                <a:ext cx="2545088" cy="652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1772874655"/>
                  </p:ext>
                </p:extLst>
              </p:nvPr>
            </p:nvGraphicFramePr>
            <p:xfrm>
              <a:off x="300081" y="3417609"/>
              <a:ext cx="5402289" cy="24384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235877">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35877">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7637973"/>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mg</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L</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Choice>
        <mc:Fallback xmlns="">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1772874655"/>
                  </p:ext>
                </p:extLst>
              </p:nvPr>
            </p:nvGraphicFramePr>
            <p:xfrm>
              <a:off x="300081" y="3417609"/>
              <a:ext cx="5402289" cy="24384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304800">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304800">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102000" r="-191411" b="-622000"/>
                          </a:stretch>
                        </a:blip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202000" r="-191411" b="-5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296078" r="-191411" b="-41176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404000" r="-191411" b="-32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7637973"/>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504000" r="-191411" b="-22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Fallback>
      </mc:AlternateContent>
      <p:cxnSp>
        <p:nvCxnSpPr>
          <p:cNvPr id="18" name="直線コネクタ 17">
            <a:extLst>
              <a:ext uri="{FF2B5EF4-FFF2-40B4-BE49-F238E27FC236}">
                <a16:creationId xmlns:a16="http://schemas.microsoft.com/office/drawing/2014/main" id="{7630E861-5953-D637-CE12-D58E082D5ED9}"/>
              </a:ext>
            </a:extLst>
          </p:cNvPr>
          <p:cNvCxnSpPr>
            <a:cxnSpLocks/>
          </p:cNvCxnSpPr>
          <p:nvPr/>
        </p:nvCxnSpPr>
        <p:spPr>
          <a:xfrm>
            <a:off x="8374618" y="4395308"/>
            <a:ext cx="239993" cy="53232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2C95044-270E-DC40-CC61-4DE095624FA3}"/>
                  </a:ext>
                </a:extLst>
              </p:cNvPr>
              <p:cNvSpPr txBox="1"/>
              <p:nvPr/>
            </p:nvSpPr>
            <p:spPr>
              <a:xfrm>
                <a:off x="6320858" y="5119278"/>
                <a:ext cx="5580066" cy="606705"/>
              </a:xfrm>
              <a:prstGeom prst="rect">
                <a:avLst/>
              </a:prstGeom>
              <a:noFill/>
            </p:spPr>
            <p:txBody>
              <a:bodyPr wrap="square" rtlCol="0">
                <a:spAutoFit/>
              </a:bodyPr>
              <a:lstStyle/>
              <a:p>
                <a14:m>
                  <m:oMath xmlns:m="http://schemas.openxmlformats.org/officeDocument/2006/math">
                    <m:r>
                      <a:rPr lang="en-US" altLang="ja-JP" sz="1600" i="1" smtClean="0">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m:rPr>
                            <m:sty m:val="p"/>
                          </m:rPr>
                          <a:rPr lang="en-US" altLang="ja-JP" sz="1600" b="0" i="0" smtClean="0">
                            <a:solidFill>
                              <a:schemeClr val="accent4"/>
                            </a:solidFill>
                            <a:latin typeface="Cambria Math" panose="02040503050406030204" pitchFamily="18" charset="0"/>
                          </a:rPr>
                          <m:t>perm</m:t>
                        </m:r>
                      </m:sub>
                    </m:sSub>
                    <m:r>
                      <a:rPr lang="en-US" altLang="ja-JP" sz="1600" i="1">
                        <a:solidFill>
                          <a:schemeClr val="accent4"/>
                        </a:solidFill>
                        <a:latin typeface="Cambria Math" panose="02040503050406030204" pitchFamily="18" charset="0"/>
                      </a:rPr>
                      <m:t>,</m:t>
                    </m:r>
                    <m:r>
                      <a:rPr lang="en-US" altLang="ja-JP" sz="1600" b="0" i="1" smtClean="0">
                        <a:solidFill>
                          <a:schemeClr val="accent4"/>
                        </a:solidFill>
                        <a:latin typeface="Cambria Math" panose="02040503050406030204" pitchFamily="18" charset="0"/>
                      </a:rPr>
                      <m:t> </m:t>
                    </m:r>
                    <m:sSub>
                      <m:sSubPr>
                        <m:ctrlPr>
                          <a:rPr lang="en-US" altLang="ja-JP" sz="1600" i="1">
                            <a:solidFill>
                              <a:schemeClr val="accent4"/>
                            </a:solidFill>
                            <a:latin typeface="Cambria Math" panose="02040503050406030204" pitchFamily="18" charset="0"/>
                          </a:rPr>
                        </m:ctrlPr>
                      </m:sSubPr>
                      <m:e>
                        <m:r>
                          <a:rPr lang="en-US" altLang="ja-JP" sz="1600" b="0" i="1" smtClean="0">
                            <a:solidFill>
                              <a:schemeClr val="accent4"/>
                            </a:solidFill>
                            <a:latin typeface="Cambria Math" panose="02040503050406030204" pitchFamily="18" charset="0"/>
                          </a:rPr>
                          <m:t>𝑇𝑂𝐶</m:t>
                        </m:r>
                      </m:e>
                      <m:sub>
                        <m:r>
                          <m:rPr>
                            <m:sty m:val="p"/>
                          </m:rPr>
                          <a:rPr lang="en-US" altLang="ja-JP" sz="1600">
                            <a:solidFill>
                              <a:schemeClr val="accent4"/>
                            </a:solidFill>
                            <a:latin typeface="Cambria Math" panose="02040503050406030204" pitchFamily="18" charset="0"/>
                          </a:rPr>
                          <m:t>perm</m:t>
                        </m:r>
                      </m:sub>
                    </m:sSub>
                  </m:oMath>
                </a14:m>
                <a:r>
                  <a:rPr kumimoji="1" lang="ja-JP" altLang="en-US" sz="1600" dirty="0">
                    <a:solidFill>
                      <a:schemeClr val="tx1"/>
                    </a:solidFill>
                  </a:rPr>
                  <a:t> </a:t>
                </a:r>
                <a:r>
                  <a:rPr kumimoji="1" lang="en-US" altLang="ja-JP" sz="1600" dirty="0">
                    <a:solidFill>
                      <a:schemeClr val="tx1"/>
                    </a:solidFill>
                  </a:rPr>
                  <a:t>are calculated by the prediction model at the previous part.</a:t>
                </a:r>
                <a:endParaRPr kumimoji="1" lang="ja-JP" altLang="en-US" sz="1600" dirty="0">
                  <a:solidFill>
                    <a:schemeClr val="tx1"/>
                  </a:solidFill>
                </a:endParaRPr>
              </a:p>
            </p:txBody>
          </p:sp>
        </mc:Choice>
        <mc:Fallback xmlns="">
          <p:sp>
            <p:nvSpPr>
              <p:cNvPr id="20" name="テキスト ボックス 19">
                <a:extLst>
                  <a:ext uri="{FF2B5EF4-FFF2-40B4-BE49-F238E27FC236}">
                    <a16:creationId xmlns:a16="http://schemas.microsoft.com/office/drawing/2014/main" id="{52C95044-270E-DC40-CC61-4DE095624FA3}"/>
                  </a:ext>
                </a:extLst>
              </p:cNvPr>
              <p:cNvSpPr txBox="1">
                <a:spLocks noRot="1" noChangeAspect="1" noMove="1" noResize="1" noEditPoints="1" noAdjustHandles="1" noChangeArrowheads="1" noChangeShapeType="1" noTextEdit="1"/>
              </p:cNvSpPr>
              <p:nvPr/>
            </p:nvSpPr>
            <p:spPr>
              <a:xfrm>
                <a:off x="6320858" y="5119278"/>
                <a:ext cx="5580066" cy="606705"/>
              </a:xfrm>
              <a:prstGeom prst="rect">
                <a:avLst/>
              </a:prstGeom>
              <a:blipFill>
                <a:blip r:embed="rId7"/>
                <a:stretch>
                  <a:fillRect l="-656" t="-3030" b="-13131"/>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2124DA4-C5C1-A8AB-7A54-22E4A3F97BFE}"/>
              </a:ext>
            </a:extLst>
          </p:cNvPr>
          <p:cNvSpPr txBox="1"/>
          <p:nvPr/>
        </p:nvSpPr>
        <p:spPr>
          <a:xfrm>
            <a:off x="5189361" y="2431588"/>
            <a:ext cx="2528622" cy="338554"/>
          </a:xfrm>
          <a:prstGeom prst="rect">
            <a:avLst/>
          </a:prstGeom>
          <a:noFill/>
        </p:spPr>
        <p:txBody>
          <a:bodyPr wrap="square" rtlCol="0">
            <a:spAutoFit/>
          </a:bodyPr>
          <a:lstStyle/>
          <a:p>
            <a:r>
              <a:rPr kumimoji="1" lang="en-US" altLang="ja-JP" sz="1600" dirty="0">
                <a:solidFill>
                  <a:schemeClr val="tx1"/>
                </a:solidFill>
              </a:rPr>
              <a:t>UF Filtrate Total Chlorine</a:t>
            </a:r>
            <a:endParaRPr kumimoji="1" lang="ja-JP" altLang="en-US" sz="1600" dirty="0">
              <a:solidFill>
                <a:schemeClr val="tx1"/>
              </a:solidFill>
            </a:endParaRPr>
          </a:p>
        </p:txBody>
      </p:sp>
      <p:cxnSp>
        <p:nvCxnSpPr>
          <p:cNvPr id="22" name="直線コネクタ 21">
            <a:extLst>
              <a:ext uri="{FF2B5EF4-FFF2-40B4-BE49-F238E27FC236}">
                <a16:creationId xmlns:a16="http://schemas.microsoft.com/office/drawing/2014/main" id="{5BB46BB8-7FB4-9A4F-1E75-4A356BAFFE04}"/>
              </a:ext>
            </a:extLst>
          </p:cNvPr>
          <p:cNvCxnSpPr>
            <a:cxnSpLocks/>
          </p:cNvCxnSpPr>
          <p:nvPr/>
        </p:nvCxnSpPr>
        <p:spPr>
          <a:xfrm>
            <a:off x="5078351" y="2336011"/>
            <a:ext cx="786695"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Minimizing chemical cost while satisfying water quality standards.</a:t>
            </a:r>
          </a:p>
        </p:txBody>
      </p:sp>
      <p:sp>
        <p:nvSpPr>
          <p:cNvPr id="7" name="テキスト ボックス 6">
            <a:extLst>
              <a:ext uri="{FF2B5EF4-FFF2-40B4-BE49-F238E27FC236}">
                <a16:creationId xmlns:a16="http://schemas.microsoft.com/office/drawing/2014/main" id="{B9D2C95E-1BE7-25CC-148C-8F07364E1323}"/>
              </a:ext>
            </a:extLst>
          </p:cNvPr>
          <p:cNvSpPr txBox="1"/>
          <p:nvPr/>
        </p:nvSpPr>
        <p:spPr>
          <a:xfrm>
            <a:off x="3323215" y="1453147"/>
            <a:ext cx="1206868" cy="338554"/>
          </a:xfrm>
          <a:prstGeom prst="rect">
            <a:avLst/>
          </a:prstGeom>
          <a:noFill/>
        </p:spPr>
        <p:txBody>
          <a:bodyPr wrap="square" rtlCol="0">
            <a:spAutoFit/>
          </a:bodyPr>
          <a:lstStyle/>
          <a:p>
            <a:r>
              <a:rPr kumimoji="1" lang="en-US" altLang="ja-JP" sz="1600" dirty="0">
                <a:solidFill>
                  <a:schemeClr val="tx1"/>
                </a:solidFill>
              </a:rPr>
              <a:t>Total Steps</a:t>
            </a:r>
            <a:endParaRPr kumimoji="1" lang="ja-JP" altLang="en-US" sz="1600" dirty="0">
              <a:solidFill>
                <a:schemeClr val="tx1"/>
              </a:solidFill>
            </a:endParaRPr>
          </a:p>
        </p:txBody>
      </p:sp>
      <p:cxnSp>
        <p:nvCxnSpPr>
          <p:cNvPr id="2" name="直線コネクタ 1">
            <a:extLst>
              <a:ext uri="{FF2B5EF4-FFF2-40B4-BE49-F238E27FC236}">
                <a16:creationId xmlns:a16="http://schemas.microsoft.com/office/drawing/2014/main" id="{0B02C6CF-AA3D-CB60-E658-8F6B3F5B4260}"/>
              </a:ext>
            </a:extLst>
          </p:cNvPr>
          <p:cNvCxnSpPr>
            <a:cxnSpLocks/>
          </p:cNvCxnSpPr>
          <p:nvPr/>
        </p:nvCxnSpPr>
        <p:spPr>
          <a:xfrm>
            <a:off x="4136736" y="2336011"/>
            <a:ext cx="786695"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94C10D79-AED9-4B20-9515-35996FA31762}"/>
              </a:ext>
            </a:extLst>
          </p:cNvPr>
          <p:cNvSpPr txBox="1"/>
          <p:nvPr/>
        </p:nvSpPr>
        <p:spPr>
          <a:xfrm>
            <a:off x="4082866" y="2420702"/>
            <a:ext cx="1264311" cy="351517"/>
          </a:xfrm>
          <a:prstGeom prst="rect">
            <a:avLst/>
          </a:prstGeom>
          <a:noFill/>
        </p:spPr>
        <p:txBody>
          <a:bodyPr wrap="square" rtlCol="0">
            <a:spAutoFit/>
          </a:bodyPr>
          <a:lstStyle/>
          <a:p>
            <a:r>
              <a:rPr kumimoji="1" lang="en-US" altLang="ja-JP" sz="1600" dirty="0">
                <a:solidFill>
                  <a:schemeClr val="tx1"/>
                </a:solidFill>
              </a:rPr>
              <a:t>Unit Cost</a:t>
            </a:r>
            <a:endParaRPr kumimoji="1" lang="ja-JP" altLang="en-US" sz="1600" dirty="0">
              <a:solidFill>
                <a:schemeClr val="tx1"/>
              </a:solidFill>
            </a:endParaRPr>
          </a:p>
        </p:txBody>
      </p:sp>
    </p:spTree>
    <p:extLst>
      <p:ext uri="{BB962C8B-B14F-4D97-AF65-F5344CB8AC3E}">
        <p14:creationId xmlns:p14="http://schemas.microsoft.com/office/powerpoint/2010/main" val="2505044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Optimization Algorithm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We must select the optimization algorithm the problem class.</a:t>
            </a:r>
          </a:p>
          <a:p>
            <a:pPr lvl="1"/>
            <a:r>
              <a:rPr lang="en-US" altLang="ja-JP" dirty="0"/>
              <a:t>This problem class can be nonlinear or black-box continuous optimization in future efforts of modeling.</a:t>
            </a:r>
          </a:p>
          <a:p>
            <a:r>
              <a:rPr lang="en-US" altLang="ja-JP" dirty="0"/>
              <a:t>Therefore, we use the combined algorithm with some known metaheuristic algorithms.</a:t>
            </a:r>
          </a:p>
          <a:p>
            <a:pPr lvl="1"/>
            <a:r>
              <a:rPr lang="en-US" altLang="ja-JP" dirty="0"/>
              <a:t>I wrote the python code from scratch and introduced into the optimization simulator.</a:t>
            </a:r>
          </a:p>
        </p:txBody>
      </p:sp>
    </p:spTree>
    <p:extLst>
      <p:ext uri="{BB962C8B-B14F-4D97-AF65-F5344CB8AC3E}">
        <p14:creationId xmlns:p14="http://schemas.microsoft.com/office/powerpoint/2010/main" val="968776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Metaheuristic Algorithm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We use the combined algorithm with SHADE and the feasibility rule.</a:t>
                </a:r>
              </a:p>
              <a:p>
                <a:pPr lvl="1"/>
                <a:r>
                  <a:rPr lang="en-US" altLang="ja-JP" dirty="0"/>
                  <a:t>SHADE</a:t>
                </a:r>
                <a:r>
                  <a:rPr lang="en-US" altLang="ja-JP" sz="1600" dirty="0"/>
                  <a:t>[1]</a:t>
                </a:r>
                <a:r>
                  <a:rPr lang="en-US" altLang="ja-JP" dirty="0"/>
                  <a:t> is the state-of the art solver in the black-box optimization field.</a:t>
                </a:r>
              </a:p>
              <a:p>
                <a:pPr lvl="1"/>
                <a:r>
                  <a:rPr lang="en-US" altLang="ja-JP" dirty="0"/>
                  <a:t>Metaheuristic algorithm + CHT considers both of the objective function value </a:t>
                </a:r>
                <a14:m>
                  <m:oMath xmlns:m="http://schemas.openxmlformats.org/officeDocument/2006/math">
                    <m:r>
                      <a:rPr kumimoji="1" lang="en-US" altLang="ja-JP" sz="2000" b="0" i="1" smtClean="0">
                        <a:solidFill>
                          <a:schemeClr val="tx1"/>
                        </a:solidFill>
                        <a:latin typeface="Cambria Math" panose="02040503050406030204" pitchFamily="18" charset="0"/>
                      </a:rPr>
                      <m:t>𝑓</m:t>
                    </m:r>
                  </m:oMath>
                </a14:m>
                <a:r>
                  <a:rPr lang="en-US" altLang="ja-JP" dirty="0"/>
                  <a:t> and the constraint violation </a:t>
                </a:r>
                <a14:m>
                  <m:oMath xmlns:m="http://schemas.openxmlformats.org/officeDocument/2006/math">
                    <m:r>
                      <a:rPr lang="en-US" altLang="ja-JP" b="0" i="1" smtClean="0">
                        <a:latin typeface="Cambria Math" panose="02040503050406030204" pitchFamily="18" charset="0"/>
                      </a:rPr>
                      <m:t>𝑣</m:t>
                    </m:r>
                  </m:oMath>
                </a14:m>
                <a:r>
                  <a:rPr lang="en-US" altLang="ja-JP" dirty="0"/>
                  <a:t>.</a:t>
                </a:r>
              </a:p>
            </p:txBody>
          </p:sp>
        </mc:Choice>
        <mc:Fallback xmlns="">
          <p:sp>
            <p:nvSpPr>
              <p:cNvPr id="24" name="テキスト プレースホルダー 5">
                <a:extLst>
                  <a:ext uri="{FF2B5EF4-FFF2-40B4-BE49-F238E27FC236}">
                    <a16:creationId xmlns:a16="http://schemas.microsoft.com/office/drawing/2014/main" id="{AD62E2DF-BC2C-9323-A287-EEAF3ACEE215}"/>
                  </a:ext>
                </a:extLst>
              </p:cNvPr>
              <p:cNvSpPr>
                <a:spLocks noGrp="1" noRot="1" noChangeAspect="1" noMove="1" noResize="1" noEditPoints="1" noAdjustHandles="1" noChangeArrowheads="1" noChangeShapeType="1" noTextEdit="1"/>
              </p:cNvSpPr>
              <p:nvPr>
                <p:ph type="body" sz="quarter" idx="11"/>
              </p:nvPr>
            </p:nvSpPr>
            <p:spPr>
              <a:xfrm>
                <a:off x="517055" y="940286"/>
                <a:ext cx="11341887" cy="600165"/>
              </a:xfrm>
              <a:blipFill>
                <a:blip r:embed="rId3"/>
                <a:stretch>
                  <a:fillRect l="-753" t="-13131" b="-190909"/>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98BE9770-8004-D725-2165-B92D0E6C049C}"/>
              </a:ext>
            </a:extLst>
          </p:cNvPr>
          <p:cNvSpPr/>
          <p:nvPr/>
        </p:nvSpPr>
        <p:spPr>
          <a:xfrm>
            <a:off x="5367771" y="3557772"/>
            <a:ext cx="2535009"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Unconstrained Prob.</a:t>
            </a:r>
            <a:endParaRPr kumimoji="1" lang="ja-JP" altLang="en-US" b="1" dirty="0">
              <a:solidFill>
                <a:schemeClr val="bg1"/>
              </a:solidFill>
            </a:endParaRPr>
          </a:p>
        </p:txBody>
      </p:sp>
      <p:sp>
        <p:nvSpPr>
          <p:cNvPr id="4" name="正方形/長方形 3">
            <a:extLst>
              <a:ext uri="{FF2B5EF4-FFF2-40B4-BE49-F238E27FC236}">
                <a16:creationId xmlns:a16="http://schemas.microsoft.com/office/drawing/2014/main" id="{8D27A57D-36D4-0D24-1CC5-6F4ECC8050D9}"/>
              </a:ext>
            </a:extLst>
          </p:cNvPr>
          <p:cNvSpPr/>
          <p:nvPr/>
        </p:nvSpPr>
        <p:spPr>
          <a:xfrm>
            <a:off x="8471583" y="3546396"/>
            <a:ext cx="2535008"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Constrained Prob.</a:t>
            </a:r>
            <a:endParaRPr kumimoji="1" lang="ja-JP" altLang="en-US" b="1" dirty="0">
              <a:solidFill>
                <a:schemeClr val="bg1"/>
              </a:solidFill>
            </a:endParaRPr>
          </a:p>
        </p:txBody>
      </p:sp>
      <p:sp>
        <p:nvSpPr>
          <p:cNvPr id="6" name="テキスト ボックス 5">
            <a:extLst>
              <a:ext uri="{FF2B5EF4-FFF2-40B4-BE49-F238E27FC236}">
                <a16:creationId xmlns:a16="http://schemas.microsoft.com/office/drawing/2014/main" id="{A6B66176-490F-A80D-55B8-027ED4D31354}"/>
              </a:ext>
            </a:extLst>
          </p:cNvPr>
          <p:cNvSpPr txBox="1"/>
          <p:nvPr/>
        </p:nvSpPr>
        <p:spPr>
          <a:xfrm>
            <a:off x="5677126" y="4428390"/>
            <a:ext cx="1916299" cy="369332"/>
          </a:xfrm>
          <a:prstGeom prst="rect">
            <a:avLst/>
          </a:prstGeom>
          <a:noFill/>
        </p:spPr>
        <p:txBody>
          <a:bodyPr wrap="square" rtlCol="0">
            <a:spAutoFit/>
          </a:bodyPr>
          <a:lstStyle/>
          <a:p>
            <a:pPr algn="ctr"/>
            <a:r>
              <a:rPr kumimoji="1" lang="en-US" altLang="ja-JP" sz="1800" b="0" dirty="0">
                <a:solidFill>
                  <a:schemeClr val="tx1"/>
                </a:solidFill>
              </a:rPr>
              <a:t>SHADE, GA etc.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3DEBF97A-C574-5E0F-B043-EDC52C49D165}"/>
              </a:ext>
            </a:extLst>
          </p:cNvPr>
          <p:cNvSpPr/>
          <p:nvPr/>
        </p:nvSpPr>
        <p:spPr>
          <a:xfrm>
            <a:off x="673358" y="4336056"/>
            <a:ext cx="4062295"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solidFill>
                  <a:schemeClr val="bg1"/>
                </a:solidFill>
              </a:rPr>
              <a:t>Metaheuristics Algorithm</a:t>
            </a:r>
            <a:endParaRPr kumimoji="1" lang="ja-JP" altLang="en-US" b="1" dirty="0">
              <a:solidFill>
                <a:schemeClr val="bg1"/>
              </a:solidFill>
            </a:endParaRPr>
          </a:p>
        </p:txBody>
      </p:sp>
      <p:sp>
        <p:nvSpPr>
          <p:cNvPr id="12" name="正方形/長方形 11">
            <a:extLst>
              <a:ext uri="{FF2B5EF4-FFF2-40B4-BE49-F238E27FC236}">
                <a16:creationId xmlns:a16="http://schemas.microsoft.com/office/drawing/2014/main" id="{1E56A158-01B4-1AA7-A486-2B789C06A6E5}"/>
              </a:ext>
            </a:extLst>
          </p:cNvPr>
          <p:cNvSpPr/>
          <p:nvPr/>
        </p:nvSpPr>
        <p:spPr>
          <a:xfrm>
            <a:off x="673358" y="5221052"/>
            <a:ext cx="4062295"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solidFill>
                  <a:schemeClr val="bg1"/>
                </a:solidFill>
              </a:rPr>
              <a:t>Constraint Handling Techniques (CHTs)</a:t>
            </a:r>
            <a:endParaRPr kumimoji="1" lang="ja-JP" altLang="en-US" b="1" dirty="0">
              <a:solidFill>
                <a:schemeClr val="bg1"/>
              </a:solidFill>
            </a:endParaRPr>
          </a:p>
        </p:txBody>
      </p:sp>
      <p:sp>
        <p:nvSpPr>
          <p:cNvPr id="13" name="テキスト ボックス 12">
            <a:extLst>
              <a:ext uri="{FF2B5EF4-FFF2-40B4-BE49-F238E27FC236}">
                <a16:creationId xmlns:a16="http://schemas.microsoft.com/office/drawing/2014/main" id="{9158151D-A391-8361-1FC5-1AFE66F2D3BF}"/>
              </a:ext>
            </a:extLst>
          </p:cNvPr>
          <p:cNvSpPr txBox="1"/>
          <p:nvPr/>
        </p:nvSpPr>
        <p:spPr>
          <a:xfrm>
            <a:off x="5677126" y="5313386"/>
            <a:ext cx="1916299" cy="369332"/>
          </a:xfrm>
          <a:prstGeom prst="rect">
            <a:avLst/>
          </a:prstGeom>
          <a:noFill/>
        </p:spPr>
        <p:txBody>
          <a:bodyPr wrap="square" rtlCol="0">
            <a:spAutoFit/>
          </a:bodyPr>
          <a:lstStyle/>
          <a:p>
            <a:pPr algn="ctr"/>
            <a:r>
              <a:rPr kumimoji="1" lang="en-US" altLang="ja-JP" sz="1800" b="0" dirty="0">
                <a:solidFill>
                  <a:schemeClr val="tx1"/>
                </a:solidFill>
              </a:rPr>
              <a:t>None</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BED1089D-2661-4E3A-9028-358266FEA121}"/>
              </a:ext>
            </a:extLst>
          </p:cNvPr>
          <p:cNvSpPr txBox="1"/>
          <p:nvPr/>
        </p:nvSpPr>
        <p:spPr>
          <a:xfrm>
            <a:off x="8780938" y="4428390"/>
            <a:ext cx="1916299" cy="369332"/>
          </a:xfrm>
          <a:prstGeom prst="rect">
            <a:avLst/>
          </a:prstGeom>
          <a:noFill/>
        </p:spPr>
        <p:txBody>
          <a:bodyPr wrap="square" rtlCol="0">
            <a:spAutoFit/>
          </a:bodyPr>
          <a:lstStyle/>
          <a:p>
            <a:pPr algn="ctr"/>
            <a:r>
              <a:rPr kumimoji="1" lang="en-US" altLang="ja-JP" sz="1800" b="0" dirty="0">
                <a:solidFill>
                  <a:srgbClr val="FF0000"/>
                </a:solidFill>
              </a:rPr>
              <a:t>SHADE</a:t>
            </a:r>
            <a:r>
              <a:rPr kumimoji="1" lang="en-US" altLang="ja-JP" sz="1800" b="0" dirty="0">
                <a:solidFill>
                  <a:schemeClr val="tx1"/>
                </a:solidFill>
              </a:rPr>
              <a:t>, GA etc.</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4A1157CA-DD84-AA96-EC86-192683E04770}"/>
              </a:ext>
            </a:extLst>
          </p:cNvPr>
          <p:cNvSpPr txBox="1"/>
          <p:nvPr/>
        </p:nvSpPr>
        <p:spPr>
          <a:xfrm>
            <a:off x="8586562" y="5174886"/>
            <a:ext cx="2305050" cy="646331"/>
          </a:xfrm>
          <a:prstGeom prst="rect">
            <a:avLst/>
          </a:prstGeom>
          <a:noFill/>
        </p:spPr>
        <p:txBody>
          <a:bodyPr wrap="square" rtlCol="0">
            <a:spAutoFit/>
          </a:bodyPr>
          <a:lstStyle/>
          <a:p>
            <a:pPr algn="ctr"/>
            <a:r>
              <a:rPr kumimoji="1" lang="en-US" altLang="ja-JP" sz="1800" b="0" dirty="0">
                <a:solidFill>
                  <a:srgbClr val="FF0000"/>
                </a:solidFill>
              </a:rPr>
              <a:t>Feasibility Rule</a:t>
            </a:r>
            <a:r>
              <a:rPr kumimoji="1" lang="en-US" altLang="ja-JP" sz="1800" b="0" dirty="0"/>
              <a:t>, Static Penalty etc.</a:t>
            </a:r>
            <a:endParaRPr kumimoji="1" lang="ja-JP" altLang="en-US" dirty="0"/>
          </a:p>
        </p:txBody>
      </p:sp>
      <p:sp>
        <p:nvSpPr>
          <p:cNvPr id="7" name="テキスト ボックス 6">
            <a:extLst>
              <a:ext uri="{FF2B5EF4-FFF2-40B4-BE49-F238E27FC236}">
                <a16:creationId xmlns:a16="http://schemas.microsoft.com/office/drawing/2014/main" id="{03FCE078-7B57-8D94-83CC-1D9BB6FAD448}"/>
              </a:ext>
            </a:extLst>
          </p:cNvPr>
          <p:cNvSpPr txBox="1"/>
          <p:nvPr/>
        </p:nvSpPr>
        <p:spPr>
          <a:xfrm>
            <a:off x="9538506" y="4782669"/>
            <a:ext cx="401162" cy="461665"/>
          </a:xfrm>
          <a:prstGeom prst="rect">
            <a:avLst/>
          </a:prstGeom>
          <a:noFill/>
        </p:spPr>
        <p:txBody>
          <a:bodyPr wrap="square" rtlCol="0">
            <a:spAutoFit/>
          </a:bodyPr>
          <a:lstStyle/>
          <a:p>
            <a:pPr algn="ctr"/>
            <a:r>
              <a:rPr kumimoji="1" lang="en-US" altLang="ja-JP" sz="2400" dirty="0"/>
              <a:t>+</a:t>
            </a:r>
            <a:endParaRPr kumimoji="1" lang="ja-JP" altLang="en-US" sz="2400" dirty="0">
              <a:solidFill>
                <a:schemeClr val="tx1"/>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FB42782-B308-EF0B-C683-8F5DB0D13A1D}"/>
                  </a:ext>
                </a:extLst>
              </p:cNvPr>
              <p:cNvSpPr txBox="1"/>
              <p:nvPr/>
            </p:nvSpPr>
            <p:spPr>
              <a:xfrm>
                <a:off x="8708363" y="2707103"/>
                <a:ext cx="2131871"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𝑣</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b="0" i="1" smtClean="0">
                              <a:latin typeface="Cambria Math" panose="02040503050406030204" pitchFamily="18" charset="0"/>
                            </a:rPr>
                          </m:ctrlPr>
                        </m:funcPr>
                        <m:fName>
                          <m:r>
                            <m:rPr>
                              <m:sty m:val="p"/>
                            </m:rPr>
                            <a:rPr lang="en-US" altLang="ja-JP" sz="1600" i="0" smtClean="0">
                              <a:latin typeface="Cambria Math" panose="02040503050406030204" pitchFamily="18" charset="0"/>
                            </a:rPr>
                            <m:t>min</m:t>
                          </m:r>
                        </m:fName>
                        <m:e>
                          <m:r>
                            <a:rPr lang="en-US" altLang="ja-JP" sz="1600" i="1">
                              <a:latin typeface="Cambria Math" panose="02040503050406030204" pitchFamily="18" charset="0"/>
                            </a:rPr>
                            <m:t>{</m:t>
                          </m:r>
                          <m:r>
                            <a:rPr lang="en-US" altLang="ja-JP" sz="1600" i="1">
                              <a:latin typeface="Cambria Math" panose="02040503050406030204" pitchFamily="18" charset="0"/>
                            </a:rPr>
                            <m:t>𝑔</m:t>
                          </m:r>
                          <m:d>
                            <m:dPr>
                              <m:ctrlPr>
                                <a:rPr lang="en-US" altLang="ja-JP" sz="1600" i="1">
                                  <a:latin typeface="Cambria Math" panose="02040503050406030204" pitchFamily="18" charset="0"/>
                                </a:rPr>
                              </m:ctrlPr>
                            </m:dPr>
                            <m:e>
                              <m:r>
                                <a:rPr lang="en-US" altLang="ja-JP" sz="1600" b="1" i="1">
                                  <a:latin typeface="Cambria Math" panose="02040503050406030204" pitchFamily="18" charset="0"/>
                                </a:rPr>
                                <m:t>𝒙</m:t>
                              </m:r>
                            </m:e>
                          </m:d>
                          <m:r>
                            <a:rPr lang="en-US" altLang="ja-JP" sz="1600" b="0" i="1" smtClean="0">
                              <a:latin typeface="Cambria Math" panose="02040503050406030204" pitchFamily="18" charset="0"/>
                            </a:rPr>
                            <m:t>, 0}</m:t>
                          </m:r>
                        </m:e>
                      </m:func>
                    </m:oMath>
                  </m:oMathPara>
                </a14:m>
                <a:endParaRPr kumimoji="1" lang="ja-JP" altLang="en-US" sz="1600" dirty="0"/>
              </a:p>
            </p:txBody>
          </p:sp>
        </mc:Choice>
        <mc:Fallback xmlns="">
          <p:sp>
            <p:nvSpPr>
              <p:cNvPr id="8" name="テキスト ボックス 7">
                <a:extLst>
                  <a:ext uri="{FF2B5EF4-FFF2-40B4-BE49-F238E27FC236}">
                    <a16:creationId xmlns:a16="http://schemas.microsoft.com/office/drawing/2014/main" id="{0FB42782-B308-EF0B-C683-8F5DB0D13A1D}"/>
                  </a:ext>
                </a:extLst>
              </p:cNvPr>
              <p:cNvSpPr txBox="1">
                <a:spLocks noRot="1" noChangeAspect="1" noMove="1" noResize="1" noEditPoints="1" noAdjustHandles="1" noChangeArrowheads="1" noChangeShapeType="1" noTextEdit="1"/>
              </p:cNvSpPr>
              <p:nvPr/>
            </p:nvSpPr>
            <p:spPr>
              <a:xfrm>
                <a:off x="8708363" y="2707103"/>
                <a:ext cx="2131871"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18D79BCA-F502-B577-9C37-7DB14F6F081A}"/>
                  </a:ext>
                </a:extLst>
              </p:cNvPr>
              <p:cNvSpPr txBox="1"/>
              <p:nvPr/>
            </p:nvSpPr>
            <p:spPr>
              <a:xfrm>
                <a:off x="2704506" y="2707103"/>
                <a:ext cx="137819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𝑔</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r>
                        <a:rPr lang="en-US" altLang="ja-JP" sz="1600" i="1" smtClean="0">
                          <a:latin typeface="Cambria Math" panose="02040503050406030204" pitchFamily="18" charset="0"/>
                        </a:rPr>
                        <m:t>0</m:t>
                      </m:r>
                    </m:oMath>
                  </m:oMathPara>
                </a14:m>
                <a:endParaRPr kumimoji="1" lang="ja-JP" altLang="en-US" sz="1600" dirty="0"/>
              </a:p>
            </p:txBody>
          </p:sp>
        </mc:Choice>
        <mc:Fallback xmlns="">
          <p:sp>
            <p:nvSpPr>
              <p:cNvPr id="9" name="テキスト ボックス 8">
                <a:extLst>
                  <a:ext uri="{FF2B5EF4-FFF2-40B4-BE49-F238E27FC236}">
                    <a16:creationId xmlns:a16="http://schemas.microsoft.com/office/drawing/2014/main" id="{18D79BCA-F502-B577-9C37-7DB14F6F081A}"/>
                  </a:ext>
                </a:extLst>
              </p:cNvPr>
              <p:cNvSpPr txBox="1">
                <a:spLocks noRot="1" noChangeAspect="1" noMove="1" noResize="1" noEditPoints="1" noAdjustHandles="1" noChangeArrowheads="1" noChangeShapeType="1" noTextEdit="1"/>
              </p:cNvSpPr>
              <p:nvPr/>
            </p:nvSpPr>
            <p:spPr>
              <a:xfrm>
                <a:off x="2704506" y="2707103"/>
                <a:ext cx="1378197" cy="338554"/>
              </a:xfrm>
              <a:prstGeom prst="rect">
                <a:avLst/>
              </a:prstGeom>
              <a:blipFill>
                <a:blip r:embed="rId5"/>
                <a:stretch>
                  <a:fillRect b="-5357"/>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4FC3570D-2F55-199A-2F32-4D3C249BC804}"/>
              </a:ext>
            </a:extLst>
          </p:cNvPr>
          <p:cNvSpPr txBox="1"/>
          <p:nvPr/>
        </p:nvSpPr>
        <p:spPr>
          <a:xfrm>
            <a:off x="1456869" y="2691714"/>
            <a:ext cx="1504933" cy="369332"/>
          </a:xfrm>
          <a:prstGeom prst="rect">
            <a:avLst/>
          </a:prstGeom>
          <a:noFill/>
        </p:spPr>
        <p:txBody>
          <a:bodyPr wrap="square" rtlCol="0">
            <a:spAutoFit/>
          </a:bodyPr>
          <a:lstStyle/>
          <a:p>
            <a:pPr algn="ctr"/>
            <a:r>
              <a:rPr kumimoji="1" lang="en-US" altLang="ja-JP" sz="1800" b="0" dirty="0">
                <a:solidFill>
                  <a:schemeClr val="tx1"/>
                </a:solidFill>
              </a:rPr>
              <a:t>Constraints:</a:t>
            </a:r>
            <a:endParaRPr kumimoji="1" lang="ja-JP" altLang="en-US" dirty="0">
              <a:solidFill>
                <a:schemeClr val="tx1"/>
              </a:solidFill>
            </a:endParaRPr>
          </a:p>
        </p:txBody>
      </p:sp>
      <p:sp>
        <p:nvSpPr>
          <p:cNvPr id="14" name="テキスト ボックス 13">
            <a:extLst>
              <a:ext uri="{FF2B5EF4-FFF2-40B4-BE49-F238E27FC236}">
                <a16:creationId xmlns:a16="http://schemas.microsoft.com/office/drawing/2014/main" id="{D0E4DF68-5A89-4665-2E0A-8103E3713CFF}"/>
              </a:ext>
            </a:extLst>
          </p:cNvPr>
          <p:cNvSpPr txBox="1"/>
          <p:nvPr/>
        </p:nvSpPr>
        <p:spPr>
          <a:xfrm>
            <a:off x="5476211" y="2691714"/>
            <a:ext cx="3401089" cy="369332"/>
          </a:xfrm>
          <a:prstGeom prst="rect">
            <a:avLst/>
          </a:prstGeom>
          <a:noFill/>
        </p:spPr>
        <p:txBody>
          <a:bodyPr wrap="square" rtlCol="0">
            <a:spAutoFit/>
          </a:bodyPr>
          <a:lstStyle/>
          <a:p>
            <a:pPr algn="ctr"/>
            <a:r>
              <a:rPr kumimoji="1" lang="en-US" altLang="ja-JP" sz="1800" b="0" dirty="0">
                <a:solidFill>
                  <a:schemeClr val="tx1"/>
                </a:solidFill>
              </a:rPr>
              <a:t>Amount of Constraint Violation:</a:t>
            </a:r>
            <a:endParaRPr kumimoji="1" lang="ja-JP" altLang="en-US" dirty="0">
              <a:solidFill>
                <a:schemeClr val="tx1"/>
              </a:solidFill>
            </a:endParaRPr>
          </a:p>
        </p:txBody>
      </p:sp>
      <p:sp>
        <p:nvSpPr>
          <p:cNvPr id="17" name="二等辺三角形 16">
            <a:extLst>
              <a:ext uri="{FF2B5EF4-FFF2-40B4-BE49-F238E27FC236}">
                <a16:creationId xmlns:a16="http://schemas.microsoft.com/office/drawing/2014/main" id="{BBADDAE0-2535-CB8F-BD35-5AE6A7C344BC}"/>
              </a:ext>
            </a:extLst>
          </p:cNvPr>
          <p:cNvSpPr/>
          <p:nvPr/>
        </p:nvSpPr>
        <p:spPr>
          <a:xfrm rot="16200000" flipV="1">
            <a:off x="4611989" y="2689840"/>
            <a:ext cx="478612" cy="38622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9FA561EA-00D2-C260-F0AE-3009829569C7}"/>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solidFill>
                  <a:schemeClr val="bg1">
                    <a:lumMod val="50000"/>
                  </a:schemeClr>
                </a:solidFill>
              </a:rPr>
              <a:t>[1] R. Tanabe et al.: “Success-History Based Parameter Adaptation for Differential Evolution” (2013) </a:t>
            </a:r>
            <a:endParaRPr kumimoji="1" lang="ja-JP" altLang="en-US" sz="1200" dirty="0">
              <a:solidFill>
                <a:schemeClr val="bg1">
                  <a:lumMod val="50000"/>
                </a:schemeClr>
              </a:solidFill>
            </a:endParaRPr>
          </a:p>
        </p:txBody>
      </p:sp>
    </p:spTree>
    <p:extLst>
      <p:ext uri="{BB962C8B-B14F-4D97-AF65-F5344CB8AC3E}">
        <p14:creationId xmlns:p14="http://schemas.microsoft.com/office/powerpoint/2010/main" val="2112217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Constraint Handling Techniques</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p:sp>
        <p:nvSpPr>
          <p:cNvPr id="6" name="テキスト プレースホルダー 2">
            <a:extLst>
              <a:ext uri="{FF2B5EF4-FFF2-40B4-BE49-F238E27FC236}">
                <a16:creationId xmlns:a16="http://schemas.microsoft.com/office/drawing/2014/main" id="{5E7A3657-5DD7-9BDD-E357-9020FB60E4EE}"/>
              </a:ext>
            </a:extLst>
          </p:cNvPr>
          <p:cNvSpPr txBox="1">
            <a:spLocks/>
          </p:cNvSpPr>
          <p:nvPr/>
        </p:nvSpPr>
        <p:spPr>
          <a:xfrm>
            <a:off x="408178" y="1045840"/>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CHT is divided into 3 classes</a:t>
            </a:r>
            <a:r>
              <a:rPr lang="en-US" altLang="ja-JP" sz="2000" dirty="0"/>
              <a:t>[2]</a:t>
            </a:r>
            <a:r>
              <a:rPr lang="en-US" altLang="ja-JP" sz="2800" dirty="0"/>
              <a:t>.</a:t>
            </a:r>
          </a:p>
        </p:txBody>
      </p:sp>
      <p:sp>
        <p:nvSpPr>
          <p:cNvPr id="7" name="テキスト ボックス 6">
            <a:extLst>
              <a:ext uri="{FF2B5EF4-FFF2-40B4-BE49-F238E27FC236}">
                <a16:creationId xmlns:a16="http://schemas.microsoft.com/office/drawing/2014/main" id="{FF263E0B-98F3-1199-477D-581EACA00E45}"/>
              </a:ext>
            </a:extLst>
          </p:cNvPr>
          <p:cNvSpPr txBox="1"/>
          <p:nvPr/>
        </p:nvSpPr>
        <p:spPr>
          <a:xfrm>
            <a:off x="5003901" y="48998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en-US" altLang="ja-JP" dirty="0"/>
              <a:t>, </a:t>
            </a:r>
            <a:endParaRPr kumimoji="1" lang="ja-JP" altLang="en-US" dirty="0"/>
          </a:p>
        </p:txBody>
      </p:sp>
      <p:sp>
        <p:nvSpPr>
          <p:cNvPr id="8" name="テキスト ボックス 7">
            <a:extLst>
              <a:ext uri="{FF2B5EF4-FFF2-40B4-BE49-F238E27FC236}">
                <a16:creationId xmlns:a16="http://schemas.microsoft.com/office/drawing/2014/main" id="{183CF894-537B-A739-867A-BAF3951372EC}"/>
              </a:ext>
            </a:extLst>
          </p:cNvPr>
          <p:cNvSpPr txBox="1"/>
          <p:nvPr/>
        </p:nvSpPr>
        <p:spPr>
          <a:xfrm>
            <a:off x="2532734" y="4737929"/>
            <a:ext cx="1916299" cy="369332"/>
          </a:xfrm>
          <a:prstGeom prst="rect">
            <a:avLst/>
          </a:prstGeom>
          <a:noFill/>
        </p:spPr>
        <p:txBody>
          <a:bodyPr wrap="square" rtlCol="0">
            <a:spAutoFit/>
          </a:bodyPr>
          <a:lstStyle/>
          <a:p>
            <a:pPr algn="ctr"/>
            <a:r>
              <a:rPr kumimoji="1" lang="en-US" altLang="ja-JP" dirty="0"/>
              <a:t>Death Penalty, </a:t>
            </a:r>
            <a:endParaRPr kumimoji="1" lang="ja-JP" altLang="en-US" dirty="0"/>
          </a:p>
        </p:txBody>
      </p:sp>
      <p:sp>
        <p:nvSpPr>
          <p:cNvPr id="9" name="テキスト ボックス 8">
            <a:extLst>
              <a:ext uri="{FF2B5EF4-FFF2-40B4-BE49-F238E27FC236}">
                <a16:creationId xmlns:a16="http://schemas.microsoft.com/office/drawing/2014/main" id="{0BA6357E-8B1B-F3F7-866A-C4A242D13446}"/>
              </a:ext>
            </a:extLst>
          </p:cNvPr>
          <p:cNvSpPr txBox="1"/>
          <p:nvPr/>
        </p:nvSpPr>
        <p:spPr>
          <a:xfrm>
            <a:off x="8800215" y="49210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10" name="テキスト ボックス 9">
            <a:extLst>
              <a:ext uri="{FF2B5EF4-FFF2-40B4-BE49-F238E27FC236}">
                <a16:creationId xmlns:a16="http://schemas.microsoft.com/office/drawing/2014/main" id="{64093488-DB93-8432-BB8D-FBEBA8954403}"/>
              </a:ext>
            </a:extLst>
          </p:cNvPr>
          <p:cNvSpPr txBox="1"/>
          <p:nvPr/>
        </p:nvSpPr>
        <p:spPr>
          <a:xfrm>
            <a:off x="2532734" y="51066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11" name="テキスト ボックス 10">
            <a:extLst>
              <a:ext uri="{FF2B5EF4-FFF2-40B4-BE49-F238E27FC236}">
                <a16:creationId xmlns:a16="http://schemas.microsoft.com/office/drawing/2014/main" id="{E68BD22A-B3D7-35BE-A5C2-154FFDB0E503}"/>
              </a:ext>
            </a:extLst>
          </p:cNvPr>
          <p:cNvSpPr txBox="1"/>
          <p:nvPr/>
        </p:nvSpPr>
        <p:spPr>
          <a:xfrm>
            <a:off x="10660355" y="4921014"/>
            <a:ext cx="1117341" cy="646331"/>
          </a:xfrm>
          <a:prstGeom prst="rect">
            <a:avLst/>
          </a:prstGeom>
          <a:noFill/>
        </p:spPr>
        <p:txBody>
          <a:bodyPr wrap="square" rtlCol="0">
            <a:spAutoFit/>
          </a:bodyPr>
          <a:lstStyle/>
          <a:p>
            <a:pPr algn="ctr"/>
            <a:r>
              <a:rPr kumimoji="1" lang="en-US" altLang="ja-JP" dirty="0"/>
              <a:t>Adaptive MOEA/D</a:t>
            </a:r>
            <a:endParaRPr kumimoji="1" lang="ja-JP" altLang="en-US"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5F825EA-13E7-C4FB-D79D-E615A2F86500}"/>
                  </a:ext>
                </a:extLst>
              </p:cNvPr>
              <p:cNvSpPr txBox="1"/>
              <p:nvPr/>
            </p:nvSpPr>
            <p:spPr>
              <a:xfrm>
                <a:off x="5527054" y="52685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12" name="テキスト ボックス 11">
                <a:extLst>
                  <a:ext uri="{FF2B5EF4-FFF2-40B4-BE49-F238E27FC236}">
                    <a16:creationId xmlns:a16="http://schemas.microsoft.com/office/drawing/2014/main" id="{45F825EA-13E7-C4FB-D79D-E615A2F86500}"/>
                  </a:ext>
                </a:extLst>
              </p:cNvPr>
              <p:cNvSpPr txBox="1">
                <a:spLocks noRot="1" noChangeAspect="1" noMove="1" noResize="1" noEditPoints="1" noAdjustHandles="1" noChangeArrowheads="1" noChangeShapeType="1" noTextEdit="1"/>
              </p:cNvSpPr>
              <p:nvPr/>
            </p:nvSpPr>
            <p:spPr>
              <a:xfrm>
                <a:off x="5527054" y="5268529"/>
                <a:ext cx="720610" cy="369332"/>
              </a:xfrm>
              <a:prstGeom prst="rect">
                <a:avLst/>
              </a:prstGeom>
              <a:blipFill>
                <a:blip r:embed="rId3"/>
                <a:stretch>
                  <a:fillRect t="-8197" r="-1695" b="-2459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E692A90-8FA0-E67D-B9BC-52EC71A65E75}"/>
              </a:ext>
            </a:extLst>
          </p:cNvPr>
          <p:cNvSpPr txBox="1"/>
          <p:nvPr/>
        </p:nvSpPr>
        <p:spPr>
          <a:xfrm>
            <a:off x="7124007" y="48998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4" name="正方形/長方形 13">
            <a:extLst>
              <a:ext uri="{FF2B5EF4-FFF2-40B4-BE49-F238E27FC236}">
                <a16:creationId xmlns:a16="http://schemas.microsoft.com/office/drawing/2014/main" id="{8410FB97-6281-F0AC-4166-05BB67C35839}"/>
              </a:ext>
            </a:extLst>
          </p:cNvPr>
          <p:cNvSpPr/>
          <p:nvPr/>
        </p:nvSpPr>
        <p:spPr>
          <a:xfrm>
            <a:off x="2057399" y="168550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Penalty-based CHT</a:t>
            </a:r>
          </a:p>
        </p:txBody>
      </p:sp>
      <p:sp>
        <p:nvSpPr>
          <p:cNvPr id="15" name="正方形/長方形 14">
            <a:extLst>
              <a:ext uri="{FF2B5EF4-FFF2-40B4-BE49-F238E27FC236}">
                <a16:creationId xmlns:a16="http://schemas.microsoft.com/office/drawing/2014/main" id="{D55452D0-BC10-D2BC-CC6C-E4066B0287AB}"/>
              </a:ext>
            </a:extLst>
          </p:cNvPr>
          <p:cNvSpPr/>
          <p:nvPr/>
        </p:nvSpPr>
        <p:spPr>
          <a:xfrm>
            <a:off x="5003901" y="1685501"/>
            <a:ext cx="3501924"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Separatist-based CHT</a:t>
            </a:r>
          </a:p>
        </p:txBody>
      </p:sp>
      <p:sp>
        <p:nvSpPr>
          <p:cNvPr id="16" name="正方形/長方形 15">
            <a:extLst>
              <a:ext uri="{FF2B5EF4-FFF2-40B4-BE49-F238E27FC236}">
                <a16:creationId xmlns:a16="http://schemas.microsoft.com/office/drawing/2014/main" id="{087DFB30-269D-0BCE-B461-B77DD60D0676}"/>
              </a:ext>
            </a:extLst>
          </p:cNvPr>
          <p:cNvSpPr/>
          <p:nvPr/>
        </p:nvSpPr>
        <p:spPr>
          <a:xfrm>
            <a:off x="8585066" y="1685501"/>
            <a:ext cx="339878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Multi-objective-based CHT</a:t>
            </a:r>
          </a:p>
        </p:txBody>
      </p:sp>
      <p:sp>
        <p:nvSpPr>
          <p:cNvPr id="17" name="正方形/長方形 16">
            <a:extLst>
              <a:ext uri="{FF2B5EF4-FFF2-40B4-BE49-F238E27FC236}">
                <a16:creationId xmlns:a16="http://schemas.microsoft.com/office/drawing/2014/main" id="{E118CAD7-A5B4-81FE-F5A7-C26DED1AADE2}"/>
              </a:ext>
            </a:extLst>
          </p:cNvPr>
          <p:cNvSpPr/>
          <p:nvPr/>
        </p:nvSpPr>
        <p:spPr>
          <a:xfrm>
            <a:off x="10368076" y="44769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Decomposition</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64A7C2C4-3C86-7C28-B0B4-36E02B371717}"/>
              </a:ext>
            </a:extLst>
          </p:cNvPr>
          <p:cNvSpPr/>
          <p:nvPr/>
        </p:nvSpPr>
        <p:spPr>
          <a:xfrm>
            <a:off x="8585066" y="44761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Pareto Ranking</a:t>
            </a:r>
            <a:endParaRPr kumimoji="1" lang="ja-JP" altLang="en-US" sz="1400" dirty="0">
              <a:solidFill>
                <a:schemeClr val="tx1"/>
              </a:solidFill>
            </a:endParaRPr>
          </a:p>
        </p:txBody>
      </p:sp>
      <p:sp>
        <p:nvSpPr>
          <p:cNvPr id="19" name="正方形/長方形 18">
            <a:extLst>
              <a:ext uri="{FF2B5EF4-FFF2-40B4-BE49-F238E27FC236}">
                <a16:creationId xmlns:a16="http://schemas.microsoft.com/office/drawing/2014/main" id="{31F4D3B2-A8EB-215D-6242-B10A1C238C5B}"/>
              </a:ext>
            </a:extLst>
          </p:cNvPr>
          <p:cNvSpPr/>
          <p:nvPr/>
        </p:nvSpPr>
        <p:spPr>
          <a:xfrm>
            <a:off x="6789191" y="44825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Ranking</a:t>
            </a:r>
            <a:endParaRPr kumimoji="1" lang="ja-JP" altLang="en-US" sz="1600" dirty="0">
              <a:solidFill>
                <a:schemeClr val="tx1"/>
              </a:solidFill>
            </a:endParaRPr>
          </a:p>
        </p:txBody>
      </p:sp>
      <p:sp>
        <p:nvSpPr>
          <p:cNvPr id="20" name="正方形/長方形 19">
            <a:extLst>
              <a:ext uri="{FF2B5EF4-FFF2-40B4-BE49-F238E27FC236}">
                <a16:creationId xmlns:a16="http://schemas.microsoft.com/office/drawing/2014/main" id="{75C1C010-9A5A-3F31-A1B0-1BFC15742FFD}"/>
              </a:ext>
            </a:extLst>
          </p:cNvPr>
          <p:cNvSpPr/>
          <p:nvPr/>
        </p:nvSpPr>
        <p:spPr>
          <a:xfrm>
            <a:off x="5047024" y="44864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Switching</a:t>
            </a:r>
            <a:endParaRPr kumimoji="1" lang="ja-JP" altLang="en-US" sz="1600" dirty="0">
              <a:solidFill>
                <a:schemeClr val="tx1"/>
              </a:solidFill>
            </a:endParaRPr>
          </a:p>
        </p:txBody>
      </p:sp>
      <p:sp>
        <p:nvSpPr>
          <p:cNvPr id="21" name="テキスト ボックス 20">
            <a:extLst>
              <a:ext uri="{FF2B5EF4-FFF2-40B4-BE49-F238E27FC236}">
                <a16:creationId xmlns:a16="http://schemas.microsoft.com/office/drawing/2014/main" id="{BAA03617-EC34-F7C9-06A4-37FC334BC892}"/>
              </a:ext>
            </a:extLst>
          </p:cNvPr>
          <p:cNvSpPr txBox="1"/>
          <p:nvPr/>
        </p:nvSpPr>
        <p:spPr>
          <a:xfrm>
            <a:off x="419474" y="2313846"/>
            <a:ext cx="1393326" cy="369332"/>
          </a:xfrm>
          <a:prstGeom prst="rect">
            <a:avLst/>
          </a:prstGeom>
          <a:noFill/>
        </p:spPr>
        <p:txBody>
          <a:bodyPr wrap="square" rtlCol="0">
            <a:spAutoFit/>
          </a:bodyPr>
          <a:lstStyle/>
          <a:p>
            <a:pPr algn="ctr"/>
            <a:r>
              <a:rPr kumimoji="1" lang="en-US" altLang="ja-JP" b="1" dirty="0"/>
              <a:t>Method</a:t>
            </a:r>
            <a:endParaRPr kumimoji="1" lang="ja-JP" altLang="en-US" b="1"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07AA363E-F6E9-6D8C-0561-EF6143A92FB3}"/>
                  </a:ext>
                </a:extLst>
              </p:cNvPr>
              <p:cNvSpPr txBox="1"/>
              <p:nvPr/>
            </p:nvSpPr>
            <p:spPr>
              <a:xfrm>
                <a:off x="2532734" y="2313846"/>
                <a:ext cx="1916299" cy="369332"/>
              </a:xfrm>
              <a:prstGeom prst="rect">
                <a:avLst/>
              </a:prstGeom>
              <a:noFill/>
            </p:spPr>
            <p:txBody>
              <a:bodyPr wrap="square" rtlCol="0">
                <a:spAutoFit/>
              </a:bodyPr>
              <a:lstStyle/>
              <a:p>
                <a:pPr algn="ctr"/>
                <a:r>
                  <a:rPr kumimoji="1" lang="en-US" altLang="ja-JP" sz="1800" b="0" dirty="0">
                    <a:solidFill>
                      <a:schemeClr val="tx1"/>
                    </a:solidFill>
                  </a:rPr>
                  <a:t>Evaluate </a:t>
                </a:r>
                <a14:m>
                  <m:oMath xmlns:m="http://schemas.openxmlformats.org/officeDocument/2006/math">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endParaRPr kumimoji="1" lang="ja-JP" altLang="en-US" dirty="0">
                  <a:solidFill>
                    <a:schemeClr val="tx1"/>
                  </a:solidFill>
                </a:endParaRPr>
              </a:p>
            </p:txBody>
          </p:sp>
        </mc:Choice>
        <mc:Fallback xmlns="">
          <p:sp>
            <p:nvSpPr>
              <p:cNvPr id="22" name="テキスト ボックス 21">
                <a:extLst>
                  <a:ext uri="{FF2B5EF4-FFF2-40B4-BE49-F238E27FC236}">
                    <a16:creationId xmlns:a16="http://schemas.microsoft.com/office/drawing/2014/main" id="{07AA363E-F6E9-6D8C-0561-EF6143A92FB3}"/>
                  </a:ext>
                </a:extLst>
              </p:cNvPr>
              <p:cNvSpPr txBox="1">
                <a:spLocks noRot="1" noChangeAspect="1" noMove="1" noResize="1" noEditPoints="1" noAdjustHandles="1" noChangeArrowheads="1" noChangeShapeType="1" noTextEdit="1"/>
              </p:cNvSpPr>
              <p:nvPr/>
            </p:nvSpPr>
            <p:spPr>
              <a:xfrm>
                <a:off x="2532734" y="2313846"/>
                <a:ext cx="1916299" cy="369332"/>
              </a:xfrm>
              <a:prstGeom prst="rect">
                <a:avLst/>
              </a:prstGeom>
              <a:blipFill>
                <a:blip r:embed="rId4"/>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400A1BE-F7F6-7AF0-F5E5-3698B85AD388}"/>
                  </a:ext>
                </a:extLst>
              </p:cNvPr>
              <p:cNvSpPr txBox="1"/>
              <p:nvPr/>
            </p:nvSpPr>
            <p:spPr>
              <a:xfrm>
                <a:off x="5384928" y="2313846"/>
                <a:ext cx="2639014" cy="369332"/>
              </a:xfrm>
              <a:prstGeom prst="rect">
                <a:avLst/>
              </a:prstGeom>
              <a:noFill/>
            </p:spPr>
            <p:txBody>
              <a:bodyPr wrap="square" rtlCol="0">
                <a:spAutoFit/>
              </a:bodyPr>
              <a:lstStyle/>
              <a:p>
                <a:pPr algn="ctr"/>
                <a:r>
                  <a:rPr kumimoji="1" lang="en-US" altLang="ja-JP" dirty="0">
                    <a:solidFill>
                      <a:schemeClr val="tx1"/>
                    </a:solidFill>
                  </a:rPr>
                  <a:t>Evaluate separated </a:t>
                </a:r>
                <a14:m>
                  <m:oMath xmlns:m="http://schemas.openxmlformats.org/officeDocument/2006/math">
                    <m:r>
                      <a:rPr kumimoji="1" lang="en-US" altLang="ja-JP" i="1" smtClean="0">
                        <a:solidFill>
                          <a:schemeClr val="tx1"/>
                        </a:solidFill>
                        <a:latin typeface="Cambria Math" panose="02040503050406030204" pitchFamily="18" charset="0"/>
                      </a:rPr>
                      <m:t>𝑓</m:t>
                    </m:r>
                    <m:r>
                      <a:rPr kumimoji="1" lang="en-US" altLang="ja-JP" b="0" i="0" smtClean="0">
                        <a:solidFill>
                          <a:schemeClr val="tx1"/>
                        </a:solidFill>
                        <a:latin typeface="Cambria Math" panose="02040503050406030204" pitchFamily="18" charset="0"/>
                      </a:rPr>
                      <m:t>,</m:t>
                    </m:r>
                    <m:r>
                      <a:rPr kumimoji="1" lang="en-US" altLang="ja-JP" i="1">
                        <a:solidFill>
                          <a:schemeClr val="tx1"/>
                        </a:solidFill>
                        <a:latin typeface="Cambria Math" panose="02040503050406030204" pitchFamily="18" charset="0"/>
                      </a:rPr>
                      <m:t>𝑣</m:t>
                    </m:r>
                  </m:oMath>
                </a14:m>
                <a:endParaRPr kumimoji="1" lang="ja-JP" altLang="en-US" dirty="0">
                  <a:solidFill>
                    <a:schemeClr val="tx1"/>
                  </a:solidFill>
                </a:endParaRPr>
              </a:p>
            </p:txBody>
          </p:sp>
        </mc:Choice>
        <mc:Fallback xmlns="">
          <p:sp>
            <p:nvSpPr>
              <p:cNvPr id="23" name="テキスト ボックス 22">
                <a:extLst>
                  <a:ext uri="{FF2B5EF4-FFF2-40B4-BE49-F238E27FC236}">
                    <a16:creationId xmlns:a16="http://schemas.microsoft.com/office/drawing/2014/main" id="{6400A1BE-F7F6-7AF0-F5E5-3698B85AD388}"/>
                  </a:ext>
                </a:extLst>
              </p:cNvPr>
              <p:cNvSpPr txBox="1">
                <a:spLocks noRot="1" noChangeAspect="1" noMove="1" noResize="1" noEditPoints="1" noAdjustHandles="1" noChangeArrowheads="1" noChangeShapeType="1" noTextEdit="1"/>
              </p:cNvSpPr>
              <p:nvPr/>
            </p:nvSpPr>
            <p:spPr>
              <a:xfrm>
                <a:off x="5384928" y="2313846"/>
                <a:ext cx="2639014" cy="369332"/>
              </a:xfrm>
              <a:prstGeom prst="rect">
                <a:avLst/>
              </a:prstGeom>
              <a:blipFill>
                <a:blip r:embed="rId5"/>
                <a:stretch>
                  <a:fillRect l="-462"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9576EA5C-D0E1-BA49-E724-8AF87A46ECCA}"/>
                  </a:ext>
                </a:extLst>
              </p:cNvPr>
              <p:cNvSpPr txBox="1"/>
              <p:nvPr/>
            </p:nvSpPr>
            <p:spPr>
              <a:xfrm>
                <a:off x="9134388" y="2313846"/>
                <a:ext cx="2300145" cy="369332"/>
              </a:xfrm>
              <a:prstGeom prst="rect">
                <a:avLst/>
              </a:prstGeom>
              <a:noFill/>
            </p:spPr>
            <p:txBody>
              <a:bodyPr wrap="square" rtlCol="0">
                <a:spAutoFit/>
              </a:bodyPr>
              <a:lstStyle/>
              <a:p>
                <a:pPr algn="ctr"/>
                <a:r>
                  <a:rPr kumimoji="1" lang="en-US" altLang="ja-JP" dirty="0">
                    <a:solidFill>
                      <a:schemeClr val="tx1"/>
                    </a:solidFill>
                  </a:rPr>
                  <a:t>Evaluate both </a:t>
                </a: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endParaRPr kumimoji="1" lang="ja-JP" altLang="en-US" dirty="0">
                  <a:solidFill>
                    <a:schemeClr val="tx1"/>
                  </a:solidFill>
                </a:endParaRPr>
              </a:p>
            </p:txBody>
          </p:sp>
        </mc:Choice>
        <mc:Fallback xmlns="">
          <p:sp>
            <p:nvSpPr>
              <p:cNvPr id="25" name="テキスト ボックス 24">
                <a:extLst>
                  <a:ext uri="{FF2B5EF4-FFF2-40B4-BE49-F238E27FC236}">
                    <a16:creationId xmlns:a16="http://schemas.microsoft.com/office/drawing/2014/main" id="{9576EA5C-D0E1-BA49-E724-8AF87A46ECCA}"/>
                  </a:ext>
                </a:extLst>
              </p:cNvPr>
              <p:cNvSpPr txBox="1">
                <a:spLocks noRot="1" noChangeAspect="1" noMove="1" noResize="1" noEditPoints="1" noAdjustHandles="1" noChangeArrowheads="1" noChangeShapeType="1" noTextEdit="1"/>
              </p:cNvSpPr>
              <p:nvPr/>
            </p:nvSpPr>
            <p:spPr>
              <a:xfrm>
                <a:off x="9134388" y="2313846"/>
                <a:ext cx="2300145" cy="369332"/>
              </a:xfrm>
              <a:prstGeom prst="rect">
                <a:avLst/>
              </a:prstGeom>
              <a:blipFill>
                <a:blip r:embed="rId6"/>
                <a:stretch>
                  <a:fillRect t="-10000" b="-26667"/>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A29B5676-B54D-C36A-C362-DD495240F56F}"/>
              </a:ext>
            </a:extLst>
          </p:cNvPr>
          <p:cNvSpPr txBox="1"/>
          <p:nvPr/>
        </p:nvSpPr>
        <p:spPr>
          <a:xfrm>
            <a:off x="426592" y="4874847"/>
            <a:ext cx="1393326" cy="369332"/>
          </a:xfrm>
          <a:prstGeom prst="rect">
            <a:avLst/>
          </a:prstGeom>
          <a:noFill/>
        </p:spPr>
        <p:txBody>
          <a:bodyPr wrap="square" rtlCol="0">
            <a:spAutoFit/>
          </a:bodyPr>
          <a:lstStyle/>
          <a:p>
            <a:pPr algn="ctr"/>
            <a:r>
              <a:rPr kumimoji="1" lang="en-US" altLang="ja-JP" b="1" dirty="0"/>
              <a:t>Example</a:t>
            </a:r>
            <a:endParaRPr kumimoji="1" lang="ja-JP" altLang="en-US" b="1" dirty="0"/>
          </a:p>
        </p:txBody>
      </p:sp>
      <p:cxnSp>
        <p:nvCxnSpPr>
          <p:cNvPr id="28" name="直線コネクタ 27">
            <a:extLst>
              <a:ext uri="{FF2B5EF4-FFF2-40B4-BE49-F238E27FC236}">
                <a16:creationId xmlns:a16="http://schemas.microsoft.com/office/drawing/2014/main" id="{A56CDE5C-6469-F03A-BA7A-F37AC46F8610}"/>
              </a:ext>
            </a:extLst>
          </p:cNvPr>
          <p:cNvCxnSpPr>
            <a:cxnSpLocks/>
          </p:cNvCxnSpPr>
          <p:nvPr/>
        </p:nvCxnSpPr>
        <p:spPr>
          <a:xfrm flipH="1">
            <a:off x="304470" y="27962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12B164B-B111-08FD-3AC3-DD41C532F207}"/>
              </a:ext>
            </a:extLst>
          </p:cNvPr>
          <p:cNvCxnSpPr>
            <a:cxnSpLocks/>
          </p:cNvCxnSpPr>
          <p:nvPr/>
        </p:nvCxnSpPr>
        <p:spPr>
          <a:xfrm flipH="1">
            <a:off x="251074" y="569082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A2E336B-AA3F-5504-5294-8530E8BCCBE0}"/>
              </a:ext>
            </a:extLst>
          </p:cNvPr>
          <p:cNvSpPr txBox="1"/>
          <p:nvPr/>
        </p:nvSpPr>
        <p:spPr>
          <a:xfrm>
            <a:off x="-30837" y="2918678"/>
            <a:ext cx="2282576" cy="584775"/>
          </a:xfrm>
          <a:prstGeom prst="rect">
            <a:avLst/>
          </a:prstGeom>
          <a:noFill/>
        </p:spPr>
        <p:txBody>
          <a:bodyPr wrap="square" rtlCol="0">
            <a:spAutoFit/>
          </a:bodyPr>
          <a:lstStyle/>
          <a:p>
            <a:pPr algn="ctr"/>
            <a:r>
              <a:rPr kumimoji="1" lang="en-US" altLang="ja-JP" sz="1600" b="1" dirty="0"/>
              <a:t>Search Efficiency of Trade-off Region</a:t>
            </a:r>
            <a:endParaRPr kumimoji="1" lang="ja-JP" altLang="en-US" sz="1600" b="1" dirty="0"/>
          </a:p>
        </p:txBody>
      </p:sp>
      <p:cxnSp>
        <p:nvCxnSpPr>
          <p:cNvPr id="31" name="直線コネクタ 30">
            <a:extLst>
              <a:ext uri="{FF2B5EF4-FFF2-40B4-BE49-F238E27FC236}">
                <a16:creationId xmlns:a16="http://schemas.microsoft.com/office/drawing/2014/main" id="{B32A640D-01A6-B646-D45A-46E4C81FA266}"/>
              </a:ext>
            </a:extLst>
          </p:cNvPr>
          <p:cNvCxnSpPr>
            <a:cxnSpLocks/>
          </p:cNvCxnSpPr>
          <p:nvPr/>
        </p:nvCxnSpPr>
        <p:spPr>
          <a:xfrm flipH="1">
            <a:off x="304470" y="35963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DA41505-588A-78A6-A5B1-48CBC7F6A251}"/>
              </a:ext>
            </a:extLst>
          </p:cNvPr>
          <p:cNvSpPr txBox="1"/>
          <p:nvPr/>
        </p:nvSpPr>
        <p:spPr>
          <a:xfrm>
            <a:off x="2533592" y="3026399"/>
            <a:ext cx="1916299" cy="369332"/>
          </a:xfrm>
          <a:prstGeom prst="rect">
            <a:avLst/>
          </a:prstGeom>
          <a:noFill/>
        </p:spPr>
        <p:txBody>
          <a:bodyPr wrap="square" rtlCol="0">
            <a:spAutoFit/>
          </a:bodyPr>
          <a:lstStyle/>
          <a:p>
            <a:pPr algn="ctr"/>
            <a:r>
              <a:rPr kumimoji="1" lang="en-US" altLang="ja-JP" dirty="0">
                <a:solidFill>
                  <a:schemeClr val="tx1"/>
                </a:solidFill>
              </a:rPr>
              <a:t>Low</a:t>
            </a:r>
            <a:endParaRPr kumimoji="1" lang="ja-JP" altLang="en-US" dirty="0">
              <a:solidFill>
                <a:schemeClr val="tx1"/>
              </a:solidFill>
            </a:endParaRPr>
          </a:p>
        </p:txBody>
      </p:sp>
      <p:sp>
        <p:nvSpPr>
          <p:cNvPr id="33" name="テキスト ボックス 32">
            <a:extLst>
              <a:ext uri="{FF2B5EF4-FFF2-40B4-BE49-F238E27FC236}">
                <a16:creationId xmlns:a16="http://schemas.microsoft.com/office/drawing/2014/main" id="{0763B399-E215-7384-08A4-9D9DBC2874E0}"/>
              </a:ext>
            </a:extLst>
          </p:cNvPr>
          <p:cNvSpPr txBox="1"/>
          <p:nvPr/>
        </p:nvSpPr>
        <p:spPr>
          <a:xfrm>
            <a:off x="5768257" y="3026399"/>
            <a:ext cx="1916299" cy="369332"/>
          </a:xfrm>
          <a:prstGeom prst="rect">
            <a:avLst/>
          </a:prstGeom>
          <a:noFill/>
        </p:spPr>
        <p:txBody>
          <a:bodyPr wrap="square" rtlCol="0">
            <a:spAutoFit/>
          </a:bodyPr>
          <a:lstStyle/>
          <a:p>
            <a:pPr algn="ctr"/>
            <a:r>
              <a:rPr kumimoji="1" lang="en-US" altLang="ja-JP" dirty="0">
                <a:solidFill>
                  <a:schemeClr val="tx1"/>
                </a:solidFill>
              </a:rPr>
              <a:t>Middle</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206C43E5-84A7-E26D-E72A-BF21FA9ABDCE}"/>
              </a:ext>
            </a:extLst>
          </p:cNvPr>
          <p:cNvSpPr txBox="1"/>
          <p:nvPr/>
        </p:nvSpPr>
        <p:spPr>
          <a:xfrm>
            <a:off x="9326311" y="3026367"/>
            <a:ext cx="1916299" cy="369397"/>
          </a:xfrm>
          <a:prstGeom prst="rect">
            <a:avLst/>
          </a:prstGeom>
          <a:noFill/>
        </p:spPr>
        <p:txBody>
          <a:bodyPr wrap="square" rtlCol="0">
            <a:spAutoFit/>
          </a:bodyPr>
          <a:lstStyle/>
          <a:p>
            <a:pPr algn="ctr"/>
            <a:r>
              <a:rPr kumimoji="1" lang="en-US" altLang="ja-JP" dirty="0">
                <a:solidFill>
                  <a:schemeClr val="tx1"/>
                </a:solidFill>
              </a:rPr>
              <a:t>High</a:t>
            </a:r>
            <a:endParaRPr kumimoji="1" lang="ja-JP" altLang="en-US" dirty="0">
              <a:solidFill>
                <a:schemeClr val="tx1"/>
              </a:solidFill>
            </a:endParaRPr>
          </a:p>
        </p:txBody>
      </p:sp>
      <p:sp>
        <p:nvSpPr>
          <p:cNvPr id="2" name="テキスト ボックス 1">
            <a:extLst>
              <a:ext uri="{FF2B5EF4-FFF2-40B4-BE49-F238E27FC236}">
                <a16:creationId xmlns:a16="http://schemas.microsoft.com/office/drawing/2014/main" id="{2FDCAF82-2092-FA9D-4FC5-93E8A63EFD62}"/>
              </a:ext>
            </a:extLst>
          </p:cNvPr>
          <p:cNvSpPr txBox="1"/>
          <p:nvPr/>
        </p:nvSpPr>
        <p:spPr>
          <a:xfrm>
            <a:off x="0" y="3681923"/>
            <a:ext cx="2282576" cy="584775"/>
          </a:xfrm>
          <a:prstGeom prst="rect">
            <a:avLst/>
          </a:prstGeom>
          <a:noFill/>
        </p:spPr>
        <p:txBody>
          <a:bodyPr wrap="square" rtlCol="0">
            <a:spAutoFit/>
          </a:bodyPr>
          <a:lstStyle/>
          <a:p>
            <a:pPr algn="ctr"/>
            <a:r>
              <a:rPr kumimoji="1" lang="en-US" altLang="ja-JP" sz="1600" b="1" dirty="0"/>
              <a:t>Computational Complexity</a:t>
            </a:r>
            <a:endParaRPr kumimoji="1" lang="ja-JP" altLang="en-US" sz="1600" b="1" dirty="0"/>
          </a:p>
        </p:txBody>
      </p:sp>
      <p:cxnSp>
        <p:nvCxnSpPr>
          <p:cNvPr id="4" name="直線コネクタ 3">
            <a:extLst>
              <a:ext uri="{FF2B5EF4-FFF2-40B4-BE49-F238E27FC236}">
                <a16:creationId xmlns:a16="http://schemas.microsoft.com/office/drawing/2014/main" id="{EC1A561B-6DDB-57E1-7B7B-464F198A85BE}"/>
              </a:ext>
            </a:extLst>
          </p:cNvPr>
          <p:cNvCxnSpPr>
            <a:cxnSpLocks/>
          </p:cNvCxnSpPr>
          <p:nvPr/>
        </p:nvCxnSpPr>
        <p:spPr>
          <a:xfrm flipH="1">
            <a:off x="335307" y="43405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BD75F2B-6CEC-1E82-EFF6-787BEA4D7FCF}"/>
              </a:ext>
            </a:extLst>
          </p:cNvPr>
          <p:cNvSpPr txBox="1"/>
          <p:nvPr/>
        </p:nvSpPr>
        <p:spPr>
          <a:xfrm>
            <a:off x="2564429" y="3789644"/>
            <a:ext cx="1916299" cy="369332"/>
          </a:xfrm>
          <a:prstGeom prst="rect">
            <a:avLst/>
          </a:prstGeom>
          <a:noFill/>
        </p:spPr>
        <p:txBody>
          <a:bodyPr wrap="square" rtlCol="0">
            <a:spAutoFit/>
          </a:bodyPr>
          <a:lstStyle/>
          <a:p>
            <a:pPr algn="ctr"/>
            <a:r>
              <a:rPr kumimoji="1" lang="en-US" altLang="ja-JP" dirty="0">
                <a:solidFill>
                  <a:schemeClr val="tx1"/>
                </a:solidFill>
              </a:rPr>
              <a:t>Low</a:t>
            </a:r>
            <a:endParaRPr kumimoji="1" lang="ja-JP" altLang="en-US" dirty="0">
              <a:solidFill>
                <a:schemeClr val="tx1"/>
              </a:solidFill>
            </a:endParaRPr>
          </a:p>
        </p:txBody>
      </p:sp>
      <p:sp>
        <p:nvSpPr>
          <p:cNvPr id="35" name="テキスト ボックス 34">
            <a:extLst>
              <a:ext uri="{FF2B5EF4-FFF2-40B4-BE49-F238E27FC236}">
                <a16:creationId xmlns:a16="http://schemas.microsoft.com/office/drawing/2014/main" id="{C8057EE8-DD9D-B161-7B42-AE60C3A440D7}"/>
              </a:ext>
            </a:extLst>
          </p:cNvPr>
          <p:cNvSpPr txBox="1"/>
          <p:nvPr/>
        </p:nvSpPr>
        <p:spPr>
          <a:xfrm>
            <a:off x="5799094" y="3789644"/>
            <a:ext cx="1916299" cy="369332"/>
          </a:xfrm>
          <a:prstGeom prst="rect">
            <a:avLst/>
          </a:prstGeom>
          <a:noFill/>
        </p:spPr>
        <p:txBody>
          <a:bodyPr wrap="square" rtlCol="0">
            <a:spAutoFit/>
          </a:bodyPr>
          <a:lstStyle/>
          <a:p>
            <a:pPr algn="ctr"/>
            <a:r>
              <a:rPr kumimoji="1" lang="en-US" altLang="ja-JP" dirty="0">
                <a:solidFill>
                  <a:schemeClr val="tx1"/>
                </a:solidFill>
              </a:rPr>
              <a:t>Low</a:t>
            </a:r>
            <a:endParaRPr kumimoji="1" lang="ja-JP" altLang="en-US" dirty="0">
              <a:solidFill>
                <a:schemeClr val="tx1"/>
              </a:solidFill>
            </a:endParaRPr>
          </a:p>
        </p:txBody>
      </p:sp>
      <p:sp>
        <p:nvSpPr>
          <p:cNvPr id="36" name="テキスト ボックス 35">
            <a:extLst>
              <a:ext uri="{FF2B5EF4-FFF2-40B4-BE49-F238E27FC236}">
                <a16:creationId xmlns:a16="http://schemas.microsoft.com/office/drawing/2014/main" id="{6BF0E45D-7629-892E-2D1E-FFCB0FACD548}"/>
              </a:ext>
            </a:extLst>
          </p:cNvPr>
          <p:cNvSpPr txBox="1"/>
          <p:nvPr/>
        </p:nvSpPr>
        <p:spPr>
          <a:xfrm>
            <a:off x="9326311" y="3789612"/>
            <a:ext cx="1916299" cy="369397"/>
          </a:xfrm>
          <a:prstGeom prst="rect">
            <a:avLst/>
          </a:prstGeom>
          <a:noFill/>
        </p:spPr>
        <p:txBody>
          <a:bodyPr wrap="square" rtlCol="0">
            <a:spAutoFit/>
          </a:bodyPr>
          <a:lstStyle/>
          <a:p>
            <a:pPr algn="ctr"/>
            <a:r>
              <a:rPr kumimoji="1" lang="en-US" altLang="ja-JP" dirty="0">
                <a:solidFill>
                  <a:schemeClr val="tx1"/>
                </a:solidFill>
              </a:rPr>
              <a:t>High</a:t>
            </a:r>
            <a:endParaRPr kumimoji="1" lang="ja-JP" altLang="en-US" dirty="0">
              <a:solidFill>
                <a:schemeClr val="tx1"/>
              </a:solidFill>
            </a:endParaRPr>
          </a:p>
        </p:txBody>
      </p:sp>
      <p:sp>
        <p:nvSpPr>
          <p:cNvPr id="37" name="テキスト ボックス 36">
            <a:extLst>
              <a:ext uri="{FF2B5EF4-FFF2-40B4-BE49-F238E27FC236}">
                <a16:creationId xmlns:a16="http://schemas.microsoft.com/office/drawing/2014/main" id="{9645D829-28B0-0AD4-35D5-0262DBC7F399}"/>
              </a:ext>
            </a:extLst>
          </p:cNvPr>
          <p:cNvSpPr txBox="1"/>
          <p:nvPr/>
        </p:nvSpPr>
        <p:spPr>
          <a:xfrm>
            <a:off x="304470" y="5703527"/>
            <a:ext cx="11825294" cy="523220"/>
          </a:xfrm>
          <a:prstGeom prst="rect">
            <a:avLst/>
          </a:prstGeom>
          <a:noFill/>
        </p:spPr>
        <p:txBody>
          <a:bodyPr wrap="square" rtlCol="0">
            <a:spAutoFit/>
          </a:bodyPr>
          <a:lstStyle/>
          <a:p>
            <a:r>
              <a:rPr kumimoji="1" lang="en-US" altLang="ja-JP" sz="1400" dirty="0">
                <a:solidFill>
                  <a:schemeClr val="bg1">
                    <a:lumMod val="50000"/>
                  </a:schemeClr>
                </a:solidFill>
              </a:rPr>
              <a:t>[2] W. Kumagai and K. Yasuda: “Black-Box Optimization and Its Applications,” Innovative Systems Approach for Facilitating Smarter World, Springer Nature Singapore (2023) </a:t>
            </a:r>
            <a:endParaRPr kumimoji="1" lang="ja-JP" altLang="en-US" sz="1400" dirty="0">
              <a:solidFill>
                <a:schemeClr val="bg1">
                  <a:lumMod val="50000"/>
                </a:schemeClr>
              </a:solidFill>
            </a:endParaRPr>
          </a:p>
        </p:txBody>
      </p:sp>
    </p:spTree>
    <p:extLst>
      <p:ext uri="{BB962C8B-B14F-4D97-AF65-F5344CB8AC3E}">
        <p14:creationId xmlns:p14="http://schemas.microsoft.com/office/powerpoint/2010/main" val="1197329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CE2E0F3C-55E8-2987-8354-3224E236D1B0}"/>
              </a:ext>
            </a:extLst>
          </p:cNvPr>
          <p:cNvPicPr>
            <a:picLocks noChangeAspect="1"/>
          </p:cNvPicPr>
          <p:nvPr/>
        </p:nvPicPr>
        <p:blipFill rotWithShape="1">
          <a:blip r:embed="rId3"/>
          <a:srcRect t="15071" r="49153" b="8282"/>
          <a:stretch/>
        </p:blipFill>
        <p:spPr>
          <a:xfrm>
            <a:off x="6374862" y="4047890"/>
            <a:ext cx="2315432" cy="2180277"/>
          </a:xfrm>
          <a:prstGeom prst="rect">
            <a:avLst/>
          </a:prstGeom>
        </p:spPr>
      </p:pic>
      <p:pic>
        <p:nvPicPr>
          <p:cNvPr id="20" name="図 19">
            <a:extLst>
              <a:ext uri="{FF2B5EF4-FFF2-40B4-BE49-F238E27FC236}">
                <a16:creationId xmlns:a16="http://schemas.microsoft.com/office/drawing/2014/main" id="{B405762A-270D-AD9E-6D98-64FC2B290323}"/>
              </a:ext>
            </a:extLst>
          </p:cNvPr>
          <p:cNvPicPr>
            <a:picLocks noChangeAspect="1"/>
          </p:cNvPicPr>
          <p:nvPr/>
        </p:nvPicPr>
        <p:blipFill rotWithShape="1">
          <a:blip r:embed="rId3"/>
          <a:srcRect t="15071" r="49153" b="8282"/>
          <a:stretch/>
        </p:blipFill>
        <p:spPr>
          <a:xfrm>
            <a:off x="9188288" y="4047890"/>
            <a:ext cx="2315432" cy="2180277"/>
          </a:xfrm>
          <a:prstGeom prst="rect">
            <a:avLst/>
          </a:prstGeom>
        </p:spPr>
      </p:pic>
      <p:pic>
        <p:nvPicPr>
          <p:cNvPr id="7" name="図 6">
            <a:extLst>
              <a:ext uri="{FF2B5EF4-FFF2-40B4-BE49-F238E27FC236}">
                <a16:creationId xmlns:a16="http://schemas.microsoft.com/office/drawing/2014/main" id="{D0CE7A9C-3EC9-E2EC-1AEB-2679C060802A}"/>
              </a:ext>
            </a:extLst>
          </p:cNvPr>
          <p:cNvPicPr>
            <a:picLocks noChangeAspect="1"/>
          </p:cNvPicPr>
          <p:nvPr/>
        </p:nvPicPr>
        <p:blipFill>
          <a:blip r:embed="rId3"/>
          <a:stretch>
            <a:fillRect/>
          </a:stretch>
        </p:blipFill>
        <p:spPr>
          <a:xfrm>
            <a:off x="137834" y="1978935"/>
            <a:ext cx="5874018" cy="3669335"/>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Concept of Feasibility Rule</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2" name="テキスト プレースホルダー 2">
                <a:extLst>
                  <a:ext uri="{FF2B5EF4-FFF2-40B4-BE49-F238E27FC236}">
                    <a16:creationId xmlns:a16="http://schemas.microsoft.com/office/drawing/2014/main" id="{718807EC-5812-AAAF-7A72-1536D14D288E}"/>
                  </a:ext>
                </a:extLst>
              </p:cNvPr>
              <p:cNvSpPr txBox="1">
                <a:spLocks/>
              </p:cNvSpPr>
              <p:nvPr/>
            </p:nvSpPr>
            <p:spPr>
              <a:xfrm>
                <a:off x="408178" y="921833"/>
                <a:ext cx="11509002" cy="107235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Select a solution putting </a:t>
                </a:r>
                <a14:m>
                  <m:oMath xmlns:m="http://schemas.openxmlformats.org/officeDocument/2006/math">
                    <m:r>
                      <a:rPr kumimoji="1" lang="en-US" altLang="ja-JP" sz="2800" b="0" i="1" smtClean="0">
                        <a:solidFill>
                          <a:schemeClr val="tx1"/>
                        </a:solidFill>
                        <a:latin typeface="Cambria Math" panose="02040503050406030204" pitchFamily="18" charset="0"/>
                      </a:rPr>
                      <m:t>𝑣</m:t>
                    </m:r>
                  </m:oMath>
                </a14:m>
                <a:r>
                  <a:rPr lang="en-US" altLang="ja-JP" sz="2800" dirty="0"/>
                  <a:t> before </a:t>
                </a:r>
                <a14:m>
                  <m:oMath xmlns:m="http://schemas.openxmlformats.org/officeDocument/2006/math">
                    <m:r>
                      <a:rPr lang="en-US" altLang="ja-JP" sz="2800" b="0" i="1" smtClean="0">
                        <a:latin typeface="Cambria Math" panose="02040503050406030204" pitchFamily="18" charset="0"/>
                      </a:rPr>
                      <m:t>𝑓</m:t>
                    </m:r>
                  </m:oMath>
                </a14:m>
                <a:r>
                  <a:rPr lang="en-US" altLang="ja-JP" sz="2800" dirty="0"/>
                  <a:t>.</a:t>
                </a:r>
              </a:p>
              <a:p>
                <a:pPr>
                  <a:defRPr/>
                </a:pPr>
                <a:r>
                  <a:rPr lang="en-US" altLang="ja-JP" sz="2800" dirty="0"/>
                  <a:t>Selection pressure for the feasible region is STRONG.</a:t>
                </a:r>
              </a:p>
            </p:txBody>
          </p:sp>
        </mc:Choice>
        <mc:Fallback xmlns="">
          <p:sp>
            <p:nvSpPr>
              <p:cNvPr id="2" name="テキスト プレースホルダー 2">
                <a:extLst>
                  <a:ext uri="{FF2B5EF4-FFF2-40B4-BE49-F238E27FC236}">
                    <a16:creationId xmlns:a16="http://schemas.microsoft.com/office/drawing/2014/main" id="{718807EC-5812-AAAF-7A72-1536D14D288E}"/>
                  </a:ext>
                </a:extLst>
              </p:cNvPr>
              <p:cNvSpPr txBox="1">
                <a:spLocks noRot="1" noChangeAspect="1" noMove="1" noResize="1" noEditPoints="1" noAdjustHandles="1" noChangeArrowheads="1" noChangeShapeType="1" noTextEdit="1"/>
              </p:cNvSpPr>
              <p:nvPr/>
            </p:nvSpPr>
            <p:spPr>
              <a:xfrm>
                <a:off x="408178" y="921833"/>
                <a:ext cx="11509002" cy="1072353"/>
              </a:xfrm>
              <a:prstGeom prst="rect">
                <a:avLst/>
              </a:prstGeom>
              <a:blipFill>
                <a:blip r:embed="rId4"/>
                <a:stretch>
                  <a:fillRect l="-953" t="-9659" b="-7955"/>
                </a:stretch>
              </a:blipFill>
            </p:spPr>
            <p:txBody>
              <a:bodyPr/>
              <a:lstStyle/>
              <a:p>
                <a:r>
                  <a:rPr lang="ja-JP" altLang="en-US">
                    <a:noFill/>
                  </a:rPr>
                  <a:t> </a:t>
                </a:r>
              </a:p>
            </p:txBody>
          </p:sp>
        </mc:Fallback>
      </mc:AlternateContent>
      <p:sp>
        <p:nvSpPr>
          <p:cNvPr id="58" name="楕円 57">
            <a:extLst>
              <a:ext uri="{FF2B5EF4-FFF2-40B4-BE49-F238E27FC236}">
                <a16:creationId xmlns:a16="http://schemas.microsoft.com/office/drawing/2014/main" id="{C1E52023-BFCC-7E58-7719-09E1D25F6302}"/>
              </a:ext>
            </a:extLst>
          </p:cNvPr>
          <p:cNvSpPr/>
          <p:nvPr/>
        </p:nvSpPr>
        <p:spPr>
          <a:xfrm>
            <a:off x="1455657" y="356551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二等辺三角形 61">
            <a:extLst>
              <a:ext uri="{FF2B5EF4-FFF2-40B4-BE49-F238E27FC236}">
                <a16:creationId xmlns:a16="http://schemas.microsoft.com/office/drawing/2014/main" id="{07D46162-6A57-91F8-71B8-080ED1B8FFB4}"/>
              </a:ext>
            </a:extLst>
          </p:cNvPr>
          <p:cNvSpPr/>
          <p:nvPr/>
        </p:nvSpPr>
        <p:spPr>
          <a:xfrm rot="10800000">
            <a:off x="7367557" y="4987920"/>
            <a:ext cx="1098360" cy="22552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テキスト ボックス 62">
            <a:extLst>
              <a:ext uri="{FF2B5EF4-FFF2-40B4-BE49-F238E27FC236}">
                <a16:creationId xmlns:a16="http://schemas.microsoft.com/office/drawing/2014/main" id="{809C82F9-CA92-80C4-9FFB-8739B553CD0F}"/>
              </a:ext>
            </a:extLst>
          </p:cNvPr>
          <p:cNvSpPr txBox="1"/>
          <p:nvPr/>
        </p:nvSpPr>
        <p:spPr>
          <a:xfrm>
            <a:off x="1710693" y="3222911"/>
            <a:ext cx="1274708" cy="369332"/>
          </a:xfrm>
          <a:prstGeom prst="rect">
            <a:avLst/>
          </a:prstGeom>
          <a:noFill/>
        </p:spPr>
        <p:txBody>
          <a:bodyPr wrap="none" rtlCol="0">
            <a:spAutoFit/>
          </a:bodyPr>
          <a:lstStyle/>
          <a:p>
            <a:r>
              <a:rPr kumimoji="1" lang="en-US" altLang="ja-JP" dirty="0"/>
              <a:t>Population</a:t>
            </a:r>
            <a:endParaRPr kumimoji="1" lang="ja-JP" altLang="en-US" dirty="0"/>
          </a:p>
        </p:txBody>
      </p:sp>
      <mc:AlternateContent xmlns:mc="http://schemas.openxmlformats.org/markup-compatibility/2006" xmlns:a14="http://schemas.microsoft.com/office/drawing/2010/main">
        <mc:Choice Requires="a14">
          <p:graphicFrame>
            <p:nvGraphicFramePr>
              <p:cNvPr id="11" name="表 11">
                <a:extLst>
                  <a:ext uri="{FF2B5EF4-FFF2-40B4-BE49-F238E27FC236}">
                    <a16:creationId xmlns:a16="http://schemas.microsoft.com/office/drawing/2014/main" id="{7EA059DD-7B26-47FE-CA54-EC4F030E0F3C}"/>
                  </a:ext>
                </a:extLst>
              </p:cNvPr>
              <p:cNvGraphicFramePr>
                <a:graphicFrameLocks noGrp="1"/>
              </p:cNvGraphicFramePr>
              <p:nvPr>
                <p:extLst>
                  <p:ext uri="{D42A27DB-BD31-4B8C-83A1-F6EECF244321}">
                    <p14:modId xmlns:p14="http://schemas.microsoft.com/office/powerpoint/2010/main" val="2679012032"/>
                  </p:ext>
                </p:extLst>
              </p:nvPr>
            </p:nvGraphicFramePr>
            <p:xfrm>
              <a:off x="6090929" y="2256554"/>
              <a:ext cx="5835348" cy="1483360"/>
            </p:xfrm>
            <a:graphic>
              <a:graphicData uri="http://schemas.openxmlformats.org/drawingml/2006/table">
                <a:tbl>
                  <a:tblPr firstRow="1" bandRow="1">
                    <a:tableStyleId>{5C22544A-7EE6-4342-B048-85BDC9FD1C3A}</a:tableStyleId>
                  </a:tblPr>
                  <a:tblGrid>
                    <a:gridCol w="458729">
                      <a:extLst>
                        <a:ext uri="{9D8B030D-6E8A-4147-A177-3AD203B41FA5}">
                          <a16:colId xmlns:a16="http://schemas.microsoft.com/office/drawing/2014/main" val="2588815888"/>
                        </a:ext>
                      </a:extLst>
                    </a:gridCol>
                    <a:gridCol w="3400425">
                      <a:extLst>
                        <a:ext uri="{9D8B030D-6E8A-4147-A177-3AD203B41FA5}">
                          <a16:colId xmlns:a16="http://schemas.microsoft.com/office/drawing/2014/main" val="1472006803"/>
                        </a:ext>
                      </a:extLst>
                    </a:gridCol>
                    <a:gridCol w="1976194">
                      <a:extLst>
                        <a:ext uri="{9D8B030D-6E8A-4147-A177-3AD203B41FA5}">
                          <a16:colId xmlns:a16="http://schemas.microsoft.com/office/drawing/2014/main" val="53540104"/>
                        </a:ext>
                      </a:extLst>
                    </a:gridCol>
                  </a:tblGrid>
                  <a:tr h="370840">
                    <a:tc>
                      <a:txBody>
                        <a:bodyPr/>
                        <a:lstStyle/>
                        <a:p>
                          <a:r>
                            <a:rPr kumimoji="1" lang="en-US" altLang="ja-JP" dirty="0"/>
                            <a:t>#</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Compared</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Select</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369973"/>
                      </a:ext>
                    </a:extLst>
                  </a:tr>
                  <a:tr h="370840">
                    <a:tc>
                      <a:txBody>
                        <a:bodyPr/>
                        <a:lstStyle/>
                        <a:p>
                          <a:r>
                            <a:rPr kumimoji="1" lang="en-US" altLang="ja-JP" dirty="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Lower </a:t>
                          </a:r>
                          <a14:m>
                            <m:oMath xmlns:m="http://schemas.openxmlformats.org/officeDocument/2006/math">
                              <m:r>
                                <a:rPr kumimoji="1" lang="en-US" altLang="ja-JP" sz="1800" i="1" smtClean="0">
                                  <a:latin typeface="Cambria Math" panose="02040503050406030204" pitchFamily="18" charset="0"/>
                                </a:rPr>
                                <m:t>𝑣</m:t>
                              </m:r>
                            </m:oMath>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8813021"/>
                      </a:ext>
                    </a:extLst>
                  </a:tr>
                  <a:tr h="370840">
                    <a:tc>
                      <a:txBody>
                        <a:bodyPr/>
                        <a:lstStyle/>
                        <a:p>
                          <a:r>
                            <a:rPr kumimoji="1" lang="en-US" altLang="ja-JP" dirty="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and 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9484021"/>
                      </a:ext>
                    </a:extLst>
                  </a:tr>
                  <a:tr h="370840">
                    <a:tc>
                      <a:txBody>
                        <a:bodyPr/>
                        <a:lstStyle/>
                        <a:p>
                          <a:r>
                            <a:rPr kumimoji="1" lang="en-US" altLang="ja-JP" dirty="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Lower </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6196414"/>
                      </a:ext>
                    </a:extLst>
                  </a:tr>
                </a:tbl>
              </a:graphicData>
            </a:graphic>
          </p:graphicFrame>
        </mc:Choice>
        <mc:Fallback xmlns="">
          <p:graphicFrame>
            <p:nvGraphicFramePr>
              <p:cNvPr id="11" name="表 11">
                <a:extLst>
                  <a:ext uri="{FF2B5EF4-FFF2-40B4-BE49-F238E27FC236}">
                    <a16:creationId xmlns:a16="http://schemas.microsoft.com/office/drawing/2014/main" id="{7EA059DD-7B26-47FE-CA54-EC4F030E0F3C}"/>
                  </a:ext>
                </a:extLst>
              </p:cNvPr>
              <p:cNvGraphicFramePr>
                <a:graphicFrameLocks noGrp="1"/>
              </p:cNvGraphicFramePr>
              <p:nvPr>
                <p:extLst>
                  <p:ext uri="{D42A27DB-BD31-4B8C-83A1-F6EECF244321}">
                    <p14:modId xmlns:p14="http://schemas.microsoft.com/office/powerpoint/2010/main" val="2679012032"/>
                  </p:ext>
                </p:extLst>
              </p:nvPr>
            </p:nvGraphicFramePr>
            <p:xfrm>
              <a:off x="6090929" y="2256554"/>
              <a:ext cx="5835348" cy="1483360"/>
            </p:xfrm>
            <a:graphic>
              <a:graphicData uri="http://schemas.openxmlformats.org/drawingml/2006/table">
                <a:tbl>
                  <a:tblPr firstRow="1" bandRow="1">
                    <a:tableStyleId>{5C22544A-7EE6-4342-B048-85BDC9FD1C3A}</a:tableStyleId>
                  </a:tblPr>
                  <a:tblGrid>
                    <a:gridCol w="458729">
                      <a:extLst>
                        <a:ext uri="{9D8B030D-6E8A-4147-A177-3AD203B41FA5}">
                          <a16:colId xmlns:a16="http://schemas.microsoft.com/office/drawing/2014/main" val="2588815888"/>
                        </a:ext>
                      </a:extLst>
                    </a:gridCol>
                    <a:gridCol w="3400425">
                      <a:extLst>
                        <a:ext uri="{9D8B030D-6E8A-4147-A177-3AD203B41FA5}">
                          <a16:colId xmlns:a16="http://schemas.microsoft.com/office/drawing/2014/main" val="1472006803"/>
                        </a:ext>
                      </a:extLst>
                    </a:gridCol>
                    <a:gridCol w="1976194">
                      <a:extLst>
                        <a:ext uri="{9D8B030D-6E8A-4147-A177-3AD203B41FA5}">
                          <a16:colId xmlns:a16="http://schemas.microsoft.com/office/drawing/2014/main" val="53540104"/>
                        </a:ext>
                      </a:extLst>
                    </a:gridCol>
                  </a:tblGrid>
                  <a:tr h="370840">
                    <a:tc>
                      <a:txBody>
                        <a:bodyPr/>
                        <a:lstStyle/>
                        <a:p>
                          <a:r>
                            <a:rPr kumimoji="1" lang="en-US" altLang="ja-JP" dirty="0"/>
                            <a:t>#</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Compared</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Select</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369973"/>
                      </a:ext>
                    </a:extLst>
                  </a:tr>
                  <a:tr h="370840">
                    <a:tc>
                      <a:txBody>
                        <a:bodyPr/>
                        <a:lstStyle/>
                        <a:p>
                          <a:r>
                            <a:rPr kumimoji="1" lang="en-US" altLang="ja-JP" dirty="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5988" t="-108197" r="-617" b="-224590"/>
                          </a:stretch>
                        </a:blipFill>
                      </a:tcPr>
                    </a:tc>
                    <a:extLst>
                      <a:ext uri="{0D108BD9-81ED-4DB2-BD59-A6C34878D82A}">
                        <a16:rowId xmlns:a16="http://schemas.microsoft.com/office/drawing/2014/main" val="1578813021"/>
                      </a:ext>
                    </a:extLst>
                  </a:tr>
                  <a:tr h="370840">
                    <a:tc>
                      <a:txBody>
                        <a:bodyPr/>
                        <a:lstStyle/>
                        <a:p>
                          <a:r>
                            <a:rPr kumimoji="1" lang="en-US" altLang="ja-JP" dirty="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and 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9484021"/>
                      </a:ext>
                    </a:extLst>
                  </a:tr>
                  <a:tr h="370840">
                    <a:tc>
                      <a:txBody>
                        <a:bodyPr/>
                        <a:lstStyle/>
                        <a:p>
                          <a:r>
                            <a:rPr kumimoji="1" lang="en-US" altLang="ja-JP" dirty="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5988" t="-308197" r="-617" b="-24590"/>
                          </a:stretch>
                        </a:blipFill>
                      </a:tcPr>
                    </a:tc>
                    <a:extLst>
                      <a:ext uri="{0D108BD9-81ED-4DB2-BD59-A6C34878D82A}">
                        <a16:rowId xmlns:a16="http://schemas.microsoft.com/office/drawing/2014/main" val="2876196414"/>
                      </a:ext>
                    </a:extLst>
                  </a:tr>
                </a:tbl>
              </a:graphicData>
            </a:graphic>
          </p:graphicFrame>
        </mc:Fallback>
      </mc:AlternateContent>
      <p:sp>
        <p:nvSpPr>
          <p:cNvPr id="4" name="テキスト ボックス 3">
            <a:extLst>
              <a:ext uri="{FF2B5EF4-FFF2-40B4-BE49-F238E27FC236}">
                <a16:creationId xmlns:a16="http://schemas.microsoft.com/office/drawing/2014/main" id="{B2A99D86-C135-5B1F-F5FC-66AC8D053055}"/>
              </a:ext>
            </a:extLst>
          </p:cNvPr>
          <p:cNvSpPr txBox="1"/>
          <p:nvPr/>
        </p:nvSpPr>
        <p:spPr>
          <a:xfrm>
            <a:off x="7062592" y="3931540"/>
            <a:ext cx="1230112" cy="369332"/>
          </a:xfrm>
          <a:prstGeom prst="rect">
            <a:avLst/>
          </a:prstGeom>
          <a:noFill/>
        </p:spPr>
        <p:txBody>
          <a:bodyPr wrap="square" rtlCol="0">
            <a:spAutoFit/>
          </a:bodyPr>
          <a:lstStyle/>
          <a:p>
            <a:r>
              <a:rPr kumimoji="1" lang="en-US" altLang="ja-JP" dirty="0"/>
              <a:t>1st Step</a:t>
            </a:r>
            <a:endParaRPr kumimoji="1"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111D902-4766-2EF0-B877-2BDB92CD7ED4}"/>
                  </a:ext>
                </a:extLst>
              </p:cNvPr>
              <p:cNvSpPr txBox="1"/>
              <p:nvPr/>
            </p:nvSpPr>
            <p:spPr>
              <a:xfrm>
                <a:off x="6024754" y="1876062"/>
                <a:ext cx="5963673" cy="369332"/>
              </a:xfrm>
              <a:prstGeom prst="rect">
                <a:avLst/>
              </a:prstGeom>
              <a:noFill/>
            </p:spPr>
            <p:txBody>
              <a:bodyPr wrap="square" rtlCol="0">
                <a:spAutoFit/>
              </a:bodyPr>
              <a:lstStyle/>
              <a:p>
                <a:r>
                  <a:rPr kumimoji="1" lang="en-US" altLang="ja-JP" dirty="0"/>
                  <a:t>If two solutions </a:t>
                </a:r>
                <a14:m>
                  <m:oMath xmlns:m="http://schemas.openxmlformats.org/officeDocument/2006/math">
                    <m:r>
                      <a:rPr kumimoji="1" lang="en-US" altLang="ja-JP" b="1" i="1" smtClean="0">
                        <a:latin typeface="Cambria Math" panose="02040503050406030204" pitchFamily="18" charset="0"/>
                      </a:rPr>
                      <m:t>𝒙</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𝒚</m:t>
                    </m:r>
                  </m:oMath>
                </a14:m>
                <a:r>
                  <a:rPr kumimoji="1" lang="ja-JP" altLang="en-US" dirty="0"/>
                  <a:t> </a:t>
                </a:r>
                <a:r>
                  <a:rPr kumimoji="1" lang="en-US" altLang="ja-JP" dirty="0"/>
                  <a:t>are compared, use the following rule:</a:t>
                </a:r>
                <a:endParaRPr kumimoji="1" lang="ja-JP" altLang="en-US" dirty="0"/>
              </a:p>
            </p:txBody>
          </p:sp>
        </mc:Choice>
        <mc:Fallback xmlns="">
          <p:sp>
            <p:nvSpPr>
              <p:cNvPr id="6" name="テキスト ボックス 5">
                <a:extLst>
                  <a:ext uri="{FF2B5EF4-FFF2-40B4-BE49-F238E27FC236}">
                    <a16:creationId xmlns:a16="http://schemas.microsoft.com/office/drawing/2014/main" id="{2111D902-4766-2EF0-B877-2BDB92CD7ED4}"/>
                  </a:ext>
                </a:extLst>
              </p:cNvPr>
              <p:cNvSpPr txBox="1">
                <a:spLocks noRot="1" noChangeAspect="1" noMove="1" noResize="1" noEditPoints="1" noAdjustHandles="1" noChangeArrowheads="1" noChangeShapeType="1" noTextEdit="1"/>
              </p:cNvSpPr>
              <p:nvPr/>
            </p:nvSpPr>
            <p:spPr>
              <a:xfrm>
                <a:off x="6024754" y="1876062"/>
                <a:ext cx="5963673" cy="369332"/>
              </a:xfrm>
              <a:prstGeom prst="rect">
                <a:avLst/>
              </a:prstGeom>
              <a:blipFill>
                <a:blip r:embed="rId6"/>
                <a:stretch>
                  <a:fillRect l="-817" t="-10000" r="-204" b="-26667"/>
                </a:stretch>
              </a:blipFill>
            </p:spPr>
            <p:txBody>
              <a:bodyPr/>
              <a:lstStyle/>
              <a:p>
                <a:r>
                  <a:rPr lang="ja-JP" altLang="en-US">
                    <a:noFill/>
                  </a:rPr>
                  <a:t> </a:t>
                </a:r>
              </a:p>
            </p:txBody>
          </p:sp>
        </mc:Fallback>
      </mc:AlternateContent>
      <p:sp>
        <p:nvSpPr>
          <p:cNvPr id="8" name="楕円 7">
            <a:extLst>
              <a:ext uri="{FF2B5EF4-FFF2-40B4-BE49-F238E27FC236}">
                <a16:creationId xmlns:a16="http://schemas.microsoft.com/office/drawing/2014/main" id="{2EFB32E1-D545-883E-8465-95837BEC00C9}"/>
              </a:ext>
            </a:extLst>
          </p:cNvPr>
          <p:cNvSpPr/>
          <p:nvPr/>
        </p:nvSpPr>
        <p:spPr>
          <a:xfrm>
            <a:off x="2565175" y="493164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楕円 8">
            <a:extLst>
              <a:ext uri="{FF2B5EF4-FFF2-40B4-BE49-F238E27FC236}">
                <a16:creationId xmlns:a16="http://schemas.microsoft.com/office/drawing/2014/main" id="{AC80BE28-3CCA-6A29-D86A-0CE361EE9AA1}"/>
              </a:ext>
            </a:extLst>
          </p:cNvPr>
          <p:cNvSpPr/>
          <p:nvPr/>
        </p:nvSpPr>
        <p:spPr>
          <a:xfrm>
            <a:off x="1710693" y="384325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97B8343E-AEEE-0A06-CE40-1C06615294F1}"/>
              </a:ext>
            </a:extLst>
          </p:cNvPr>
          <p:cNvSpPr/>
          <p:nvPr/>
        </p:nvSpPr>
        <p:spPr>
          <a:xfrm>
            <a:off x="2411075" y="437083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楕円 12">
            <a:extLst>
              <a:ext uri="{FF2B5EF4-FFF2-40B4-BE49-F238E27FC236}">
                <a16:creationId xmlns:a16="http://schemas.microsoft.com/office/drawing/2014/main" id="{E6F42544-1ACE-FF96-8BD4-66B240A4536E}"/>
              </a:ext>
            </a:extLst>
          </p:cNvPr>
          <p:cNvSpPr/>
          <p:nvPr/>
        </p:nvSpPr>
        <p:spPr>
          <a:xfrm>
            <a:off x="2036152" y="403473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楕円 13">
            <a:extLst>
              <a:ext uri="{FF2B5EF4-FFF2-40B4-BE49-F238E27FC236}">
                <a16:creationId xmlns:a16="http://schemas.microsoft.com/office/drawing/2014/main" id="{49A409DA-2013-17C7-8968-AFB5CFA8AAC3}"/>
              </a:ext>
            </a:extLst>
          </p:cNvPr>
          <p:cNvSpPr/>
          <p:nvPr/>
        </p:nvSpPr>
        <p:spPr>
          <a:xfrm>
            <a:off x="5214675" y="460241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F5609BAD-A6F3-157F-2453-E22A44F73AD2}"/>
              </a:ext>
            </a:extLst>
          </p:cNvPr>
          <p:cNvSpPr/>
          <p:nvPr/>
        </p:nvSpPr>
        <p:spPr>
          <a:xfrm>
            <a:off x="3693173" y="323609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689E0F4E-08B9-5DE8-7E6B-4178D1F4BAD4}"/>
              </a:ext>
            </a:extLst>
          </p:cNvPr>
          <p:cNvSpPr/>
          <p:nvPr/>
        </p:nvSpPr>
        <p:spPr>
          <a:xfrm>
            <a:off x="3595188" y="3941345"/>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楕円 16">
            <a:extLst>
              <a:ext uri="{FF2B5EF4-FFF2-40B4-BE49-F238E27FC236}">
                <a16:creationId xmlns:a16="http://schemas.microsoft.com/office/drawing/2014/main" id="{501BE0DA-0387-4070-FA41-516C0864F629}"/>
              </a:ext>
            </a:extLst>
          </p:cNvPr>
          <p:cNvSpPr/>
          <p:nvPr/>
        </p:nvSpPr>
        <p:spPr>
          <a:xfrm>
            <a:off x="4429322" y="460241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楕円 17">
            <a:extLst>
              <a:ext uri="{FF2B5EF4-FFF2-40B4-BE49-F238E27FC236}">
                <a16:creationId xmlns:a16="http://schemas.microsoft.com/office/drawing/2014/main" id="{3C33CA22-FD7D-9C0F-8443-F6EDF55563AE}"/>
              </a:ext>
            </a:extLst>
          </p:cNvPr>
          <p:cNvSpPr/>
          <p:nvPr/>
        </p:nvSpPr>
        <p:spPr>
          <a:xfrm>
            <a:off x="4910227" y="359224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65291791-114F-628A-4E65-F7ACD89F78CA}"/>
              </a:ext>
            </a:extLst>
          </p:cNvPr>
          <p:cNvSpPr txBox="1"/>
          <p:nvPr/>
        </p:nvSpPr>
        <p:spPr>
          <a:xfrm>
            <a:off x="9968702" y="3923907"/>
            <a:ext cx="1230112" cy="369332"/>
          </a:xfrm>
          <a:prstGeom prst="rect">
            <a:avLst/>
          </a:prstGeom>
          <a:noFill/>
        </p:spPr>
        <p:txBody>
          <a:bodyPr wrap="square" rtlCol="0">
            <a:spAutoFit/>
          </a:bodyPr>
          <a:lstStyle/>
          <a:p>
            <a:r>
              <a:rPr kumimoji="1" lang="en-US" altLang="ja-JP" dirty="0"/>
              <a:t>2nd Step</a:t>
            </a:r>
            <a:endParaRPr kumimoji="1" lang="ja-JP" altLang="en-US" dirty="0"/>
          </a:p>
        </p:txBody>
      </p:sp>
      <p:sp>
        <p:nvSpPr>
          <p:cNvPr id="22" name="二等辺三角形 21">
            <a:extLst>
              <a:ext uri="{FF2B5EF4-FFF2-40B4-BE49-F238E27FC236}">
                <a16:creationId xmlns:a16="http://schemas.microsoft.com/office/drawing/2014/main" id="{B05C3508-46E0-92B1-316D-8D94B93D04D5}"/>
              </a:ext>
            </a:extLst>
          </p:cNvPr>
          <p:cNvSpPr/>
          <p:nvPr/>
        </p:nvSpPr>
        <p:spPr>
          <a:xfrm rot="16200000">
            <a:off x="10034578" y="4932528"/>
            <a:ext cx="1098360" cy="22552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楕円 22">
            <a:extLst>
              <a:ext uri="{FF2B5EF4-FFF2-40B4-BE49-F238E27FC236}">
                <a16:creationId xmlns:a16="http://schemas.microsoft.com/office/drawing/2014/main" id="{68089799-D77D-7998-079F-CF4733EC504F}"/>
              </a:ext>
            </a:extLst>
          </p:cNvPr>
          <p:cNvSpPr/>
          <p:nvPr/>
        </p:nvSpPr>
        <p:spPr>
          <a:xfrm>
            <a:off x="7298238" y="4412898"/>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8BFCA093-EBA0-2E70-D52D-1FC8D793F4CE}"/>
              </a:ext>
            </a:extLst>
          </p:cNvPr>
          <p:cNvSpPr/>
          <p:nvPr/>
        </p:nvSpPr>
        <p:spPr>
          <a:xfrm>
            <a:off x="8174028" y="476540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982B6BD9-6AC8-A381-2228-E3EC9A659993}"/>
              </a:ext>
            </a:extLst>
          </p:cNvPr>
          <p:cNvSpPr/>
          <p:nvPr/>
        </p:nvSpPr>
        <p:spPr>
          <a:xfrm>
            <a:off x="7436310" y="4785047"/>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B5244862-BEBE-BDFA-33B0-BE646B457BDA}"/>
              </a:ext>
            </a:extLst>
          </p:cNvPr>
          <p:cNvSpPr/>
          <p:nvPr/>
        </p:nvSpPr>
        <p:spPr>
          <a:xfrm>
            <a:off x="7916737" y="448907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31B5E47-633D-7316-A377-66D2FF6F353B}"/>
              </a:ext>
            </a:extLst>
          </p:cNvPr>
          <p:cNvSpPr/>
          <p:nvPr/>
        </p:nvSpPr>
        <p:spPr>
          <a:xfrm>
            <a:off x="11100327" y="5905447"/>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楕円 30">
            <a:extLst>
              <a:ext uri="{FF2B5EF4-FFF2-40B4-BE49-F238E27FC236}">
                <a16:creationId xmlns:a16="http://schemas.microsoft.com/office/drawing/2014/main" id="{6061C70B-5D31-36C3-9071-E14DBA908EAE}"/>
              </a:ext>
            </a:extLst>
          </p:cNvPr>
          <p:cNvSpPr/>
          <p:nvPr/>
        </p:nvSpPr>
        <p:spPr>
          <a:xfrm>
            <a:off x="10874356" y="590019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楕円 31">
            <a:extLst>
              <a:ext uri="{FF2B5EF4-FFF2-40B4-BE49-F238E27FC236}">
                <a16:creationId xmlns:a16="http://schemas.microsoft.com/office/drawing/2014/main" id="{29A9E5DA-7CFF-0B34-3C2E-C992DA5422F0}"/>
              </a:ext>
            </a:extLst>
          </p:cNvPr>
          <p:cNvSpPr/>
          <p:nvPr/>
        </p:nvSpPr>
        <p:spPr>
          <a:xfrm>
            <a:off x="10552619" y="571521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楕円 32">
            <a:extLst>
              <a:ext uri="{FF2B5EF4-FFF2-40B4-BE49-F238E27FC236}">
                <a16:creationId xmlns:a16="http://schemas.microsoft.com/office/drawing/2014/main" id="{3A3D9B99-9437-5945-5261-EE1F9B012D11}"/>
              </a:ext>
            </a:extLst>
          </p:cNvPr>
          <p:cNvSpPr/>
          <p:nvPr/>
        </p:nvSpPr>
        <p:spPr>
          <a:xfrm>
            <a:off x="10841653" y="5751998"/>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CDEB53-6975-E547-B346-5B119628862D}"/>
                  </a:ext>
                </a:extLst>
              </p:cNvPr>
              <p:cNvSpPr txBox="1"/>
              <p:nvPr/>
            </p:nvSpPr>
            <p:spPr>
              <a:xfrm>
                <a:off x="412372" y="5715211"/>
                <a:ext cx="2563756" cy="307777"/>
              </a:xfrm>
              <a:prstGeom prst="rect">
                <a:avLst/>
              </a:prstGeom>
              <a:noFill/>
            </p:spPr>
            <p:txBody>
              <a:bodyPr wrap="square" rtlCol="0">
                <a:spAutoFit/>
              </a:bodyPr>
              <a:lstStyle/>
              <a:p>
                <a14:m>
                  <m:oMath xmlns:m="http://schemas.openxmlformats.org/officeDocument/2006/math">
                    <m:r>
                      <a:rPr lang="en-US" altLang="ja-JP" sz="1400" b="0" i="1" smtClean="0">
                        <a:latin typeface="Cambria Math" panose="02040503050406030204" pitchFamily="18" charset="0"/>
                      </a:rPr>
                      <m:t>𝑓</m:t>
                    </m:r>
                    <m:r>
                      <a:rPr lang="en-US" altLang="ja-JP" sz="1400" b="0" i="1" smtClean="0">
                        <a:latin typeface="Cambria Math" panose="02040503050406030204" pitchFamily="18" charset="0"/>
                      </a:rPr>
                      <m:t>: </m:t>
                    </m:r>
                  </m:oMath>
                </a14:m>
                <a:r>
                  <a:rPr kumimoji="1" lang="en-US" altLang="ja-JP" sz="1400" dirty="0"/>
                  <a:t>Objective Function Value</a:t>
                </a:r>
                <a:endParaRPr kumimoji="1" lang="ja-JP" altLang="en-US" sz="1400" dirty="0"/>
              </a:p>
            </p:txBody>
          </p:sp>
        </mc:Choice>
        <mc:Fallback xmlns="">
          <p:sp>
            <p:nvSpPr>
              <p:cNvPr id="34" name="テキスト ボックス 33">
                <a:extLst>
                  <a:ext uri="{FF2B5EF4-FFF2-40B4-BE49-F238E27FC236}">
                    <a16:creationId xmlns:a16="http://schemas.microsoft.com/office/drawing/2014/main" id="{9FCDEB53-6975-E547-B346-5B119628862D}"/>
                  </a:ext>
                </a:extLst>
              </p:cNvPr>
              <p:cNvSpPr txBox="1">
                <a:spLocks noRot="1" noChangeAspect="1" noMove="1" noResize="1" noEditPoints="1" noAdjustHandles="1" noChangeArrowheads="1" noChangeShapeType="1" noTextEdit="1"/>
              </p:cNvSpPr>
              <p:nvPr/>
            </p:nvSpPr>
            <p:spPr>
              <a:xfrm>
                <a:off x="412372" y="5715211"/>
                <a:ext cx="2563756" cy="307777"/>
              </a:xfrm>
              <a:prstGeom prst="rect">
                <a:avLst/>
              </a:prstGeom>
              <a:blipFill>
                <a:blip r:embed="rId7"/>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CDCED4DA-855C-20E7-2E11-B67D1AF65DA8}"/>
                  </a:ext>
                </a:extLst>
              </p:cNvPr>
              <p:cNvSpPr txBox="1"/>
              <p:nvPr/>
            </p:nvSpPr>
            <p:spPr>
              <a:xfrm>
                <a:off x="412372" y="5971194"/>
                <a:ext cx="2563756" cy="307777"/>
              </a:xfrm>
              <a:prstGeom prst="rect">
                <a:avLst/>
              </a:prstGeom>
              <a:noFill/>
            </p:spPr>
            <p:txBody>
              <a:bodyPr wrap="square" rtlCol="0">
                <a:spAutoFit/>
              </a:bodyPr>
              <a:lstStyle/>
              <a:p>
                <a14:m>
                  <m:oMath xmlns:m="http://schemas.openxmlformats.org/officeDocument/2006/math">
                    <m:r>
                      <a:rPr lang="en-US" altLang="ja-JP" sz="1400" b="0" i="1" smtClean="0">
                        <a:latin typeface="Cambria Math" panose="02040503050406030204" pitchFamily="18" charset="0"/>
                      </a:rPr>
                      <m:t>𝑣</m:t>
                    </m:r>
                    <m:r>
                      <a:rPr lang="en-US" altLang="ja-JP" sz="1400" b="0" i="1" smtClean="0">
                        <a:latin typeface="Cambria Math" panose="02040503050406030204" pitchFamily="18" charset="0"/>
                      </a:rPr>
                      <m:t>: </m:t>
                    </m:r>
                  </m:oMath>
                </a14:m>
                <a:r>
                  <a:rPr kumimoji="1" lang="en-US" altLang="ja-JP" sz="1400" dirty="0"/>
                  <a:t>Constraint Violation</a:t>
                </a:r>
                <a:endParaRPr kumimoji="1" lang="ja-JP" altLang="en-US" sz="1400" dirty="0"/>
              </a:p>
            </p:txBody>
          </p:sp>
        </mc:Choice>
        <mc:Fallback xmlns="">
          <p:sp>
            <p:nvSpPr>
              <p:cNvPr id="35" name="テキスト ボックス 34">
                <a:extLst>
                  <a:ext uri="{FF2B5EF4-FFF2-40B4-BE49-F238E27FC236}">
                    <a16:creationId xmlns:a16="http://schemas.microsoft.com/office/drawing/2014/main" id="{CDCED4DA-855C-20E7-2E11-B67D1AF65DA8}"/>
                  </a:ext>
                </a:extLst>
              </p:cNvPr>
              <p:cNvSpPr txBox="1">
                <a:spLocks noRot="1" noChangeAspect="1" noMove="1" noResize="1" noEditPoints="1" noAdjustHandles="1" noChangeArrowheads="1" noChangeShapeType="1" noTextEdit="1"/>
              </p:cNvSpPr>
              <p:nvPr/>
            </p:nvSpPr>
            <p:spPr>
              <a:xfrm>
                <a:off x="412372" y="5971194"/>
                <a:ext cx="2563756" cy="307777"/>
              </a:xfrm>
              <a:prstGeom prst="rect">
                <a:avLst/>
              </a:prstGeom>
              <a:blipFill>
                <a:blip r:embed="rId8"/>
                <a:stretch>
                  <a:fillRect t="-4000"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8723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四角形: 角を丸くする 31">
            <a:extLst>
              <a:ext uri="{FF2B5EF4-FFF2-40B4-BE49-F238E27FC236}">
                <a16:creationId xmlns:a16="http://schemas.microsoft.com/office/drawing/2014/main" id="{8F4CE000-44DC-4685-8A60-117C3AEF16D0}"/>
              </a:ext>
            </a:extLst>
          </p:cNvPr>
          <p:cNvSpPr/>
          <p:nvPr/>
        </p:nvSpPr>
        <p:spPr>
          <a:xfrm>
            <a:off x="8384338" y="3210341"/>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四角形: 角を丸くする 3">
            <a:extLst>
              <a:ext uri="{FF2B5EF4-FFF2-40B4-BE49-F238E27FC236}">
                <a16:creationId xmlns:a16="http://schemas.microsoft.com/office/drawing/2014/main" id="{B7E7E0E4-753E-4956-8B6D-772267AD2664}"/>
              </a:ext>
            </a:extLst>
          </p:cNvPr>
          <p:cNvSpPr/>
          <p:nvPr/>
        </p:nvSpPr>
        <p:spPr>
          <a:xfrm>
            <a:off x="1558373" y="3210341"/>
            <a:ext cx="1491376"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Objective of RO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834903"/>
            <a:ext cx="11341887" cy="600165"/>
          </a:xfrm>
        </p:spPr>
        <p:txBody>
          <a:bodyPr/>
          <a:lstStyle/>
          <a:p>
            <a:r>
              <a:rPr lang="en-US" altLang="ja-JP" dirty="0"/>
              <a:t>Chemical dosing costs are minimized considering RO membrane condition within the range of maintaining water quality and flow rate. </a:t>
            </a:r>
          </a:p>
          <a:p>
            <a:pPr lvl="1"/>
            <a:r>
              <a:rPr lang="en-US" altLang="ja-JP" sz="1800" dirty="0"/>
              <a:t>Maintaining high recovery rate, good water quality (high salt rejection), and extending RO membrane life.</a:t>
            </a:r>
          </a:p>
          <a:p>
            <a:pPr lvl="1"/>
            <a:r>
              <a:rPr lang="en-US" altLang="ja-JP" sz="1800" dirty="0"/>
              <a:t>Considering water quality, permeate flow rate, and RO clogging status.</a:t>
            </a:r>
          </a:p>
        </p:txBody>
      </p:sp>
      <p:sp>
        <p:nvSpPr>
          <p:cNvPr id="9" name="正方形/長方形 8">
            <a:extLst>
              <a:ext uri="{FF2B5EF4-FFF2-40B4-BE49-F238E27FC236}">
                <a16:creationId xmlns:a16="http://schemas.microsoft.com/office/drawing/2014/main" id="{35501BBA-935B-49C2-8357-E8D9E6BE1E26}"/>
              </a:ext>
            </a:extLst>
          </p:cNvPr>
          <p:cNvSpPr/>
          <p:nvPr/>
        </p:nvSpPr>
        <p:spPr>
          <a:xfrm>
            <a:off x="5662210" y="4300465"/>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479A6497-EC0C-423A-98FD-03B427A6869B}"/>
              </a:ext>
            </a:extLst>
          </p:cNvPr>
          <p:cNvCxnSpPr>
            <a:cxnSpLocks/>
            <a:stCxn id="18" idx="3"/>
            <a:endCxn id="9" idx="1"/>
          </p:cNvCxnSpPr>
          <p:nvPr/>
        </p:nvCxnSpPr>
        <p:spPr>
          <a:xfrm>
            <a:off x="2794926" y="4472145"/>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017D92A-D0B8-4B63-A615-F4994882625E}"/>
              </a:ext>
            </a:extLst>
          </p:cNvPr>
          <p:cNvCxnSpPr>
            <a:cxnSpLocks/>
            <a:stCxn id="9" idx="3"/>
            <a:endCxn id="24" idx="1"/>
          </p:cNvCxnSpPr>
          <p:nvPr/>
        </p:nvCxnSpPr>
        <p:spPr>
          <a:xfrm>
            <a:off x="6815737" y="4472145"/>
            <a:ext cx="1839579" cy="497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61652E1-0217-49EF-AF0C-FAEE30BB1D72}"/>
              </a:ext>
            </a:extLst>
          </p:cNvPr>
          <p:cNvSpPr txBox="1"/>
          <p:nvPr/>
        </p:nvSpPr>
        <p:spPr>
          <a:xfrm>
            <a:off x="657417" y="3395431"/>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18" name="正方形/長方形 17">
            <a:extLst>
              <a:ext uri="{FF2B5EF4-FFF2-40B4-BE49-F238E27FC236}">
                <a16:creationId xmlns:a16="http://schemas.microsoft.com/office/drawing/2014/main" id="{8DE87013-A320-45AE-9FE0-3179B97794E6}"/>
              </a:ext>
            </a:extLst>
          </p:cNvPr>
          <p:cNvSpPr/>
          <p:nvPr/>
        </p:nvSpPr>
        <p:spPr>
          <a:xfrm>
            <a:off x="1798493" y="4264412"/>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endParaRPr kumimoji="1" lang="ja-JP" altLang="en-US" dirty="0">
              <a:solidFill>
                <a:schemeClr val="tx1"/>
              </a:solidFill>
            </a:endParaRPr>
          </a:p>
        </p:txBody>
      </p:sp>
      <p:cxnSp>
        <p:nvCxnSpPr>
          <p:cNvPr id="19" name="直線矢印コネクタ 18">
            <a:extLst>
              <a:ext uri="{FF2B5EF4-FFF2-40B4-BE49-F238E27FC236}">
                <a16:creationId xmlns:a16="http://schemas.microsoft.com/office/drawing/2014/main" id="{D7645954-7F5D-476F-AA64-93484D5F6BC6}"/>
              </a:ext>
            </a:extLst>
          </p:cNvPr>
          <p:cNvCxnSpPr>
            <a:cxnSpLocks/>
            <a:endCxn id="18" idx="1"/>
          </p:cNvCxnSpPr>
          <p:nvPr/>
        </p:nvCxnSpPr>
        <p:spPr>
          <a:xfrm>
            <a:off x="361950" y="4472145"/>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2CCD820A-7BD1-4FC2-A11C-C082D0F22AAA}"/>
              </a:ext>
            </a:extLst>
          </p:cNvPr>
          <p:cNvSpPr txBox="1"/>
          <p:nvPr/>
        </p:nvSpPr>
        <p:spPr>
          <a:xfrm>
            <a:off x="3297383" y="3250694"/>
            <a:ext cx="1785648" cy="646331"/>
          </a:xfrm>
          <a:prstGeom prst="rect">
            <a:avLst/>
          </a:prstGeom>
          <a:noFill/>
        </p:spPr>
        <p:txBody>
          <a:bodyPr wrap="square" rtlCol="0">
            <a:spAutoFit/>
          </a:bodyPr>
          <a:lstStyle/>
          <a:p>
            <a:pPr algn="ctr"/>
            <a:r>
              <a:rPr kumimoji="1" lang="en-US" altLang="ja-JP" dirty="0"/>
              <a:t>Sulfuric Acid</a:t>
            </a:r>
            <a:r>
              <a:rPr kumimoji="1" lang="ja-JP" altLang="en-US" dirty="0"/>
              <a:t>／</a:t>
            </a:r>
            <a:r>
              <a:rPr kumimoji="1" lang="en-US" altLang="ja-JP" dirty="0"/>
              <a:t>Anti-</a:t>
            </a:r>
            <a:r>
              <a:rPr kumimoji="1" lang="en-US" altLang="ja-JP" dirty="0" err="1"/>
              <a:t>Scalant</a:t>
            </a:r>
            <a:endParaRPr kumimoji="1" lang="en-US" altLang="ja-JP" dirty="0"/>
          </a:p>
        </p:txBody>
      </p:sp>
      <p:sp>
        <p:nvSpPr>
          <p:cNvPr id="21" name="テキスト ボックス 20">
            <a:extLst>
              <a:ext uri="{FF2B5EF4-FFF2-40B4-BE49-F238E27FC236}">
                <a16:creationId xmlns:a16="http://schemas.microsoft.com/office/drawing/2014/main" id="{6AC3D667-4061-4171-8B13-55C471739259}"/>
              </a:ext>
            </a:extLst>
          </p:cNvPr>
          <p:cNvSpPr txBox="1"/>
          <p:nvPr/>
        </p:nvSpPr>
        <p:spPr>
          <a:xfrm>
            <a:off x="10717709" y="4191280"/>
            <a:ext cx="874425" cy="584775"/>
          </a:xfrm>
          <a:prstGeom prst="rect">
            <a:avLst/>
          </a:prstGeom>
          <a:noFill/>
        </p:spPr>
        <p:txBody>
          <a:bodyPr wrap="square" rtlCol="0">
            <a:spAutoFit/>
          </a:bodyPr>
          <a:lstStyle/>
          <a:p>
            <a:pPr algn="ctr"/>
            <a:r>
              <a:rPr kumimoji="1" lang="en-US" altLang="ja-JP" sz="1600" dirty="0"/>
              <a:t>Potable</a:t>
            </a:r>
            <a:r>
              <a:rPr kumimoji="1" lang="ja-JP" altLang="en-US" sz="1600" dirty="0"/>
              <a:t> </a:t>
            </a:r>
            <a:r>
              <a:rPr kumimoji="1" lang="en-US" altLang="ja-JP" sz="1600" dirty="0"/>
              <a:t>Water</a:t>
            </a:r>
            <a:endParaRPr kumimoji="1" lang="ja-JP" altLang="en-US" sz="1600" dirty="0"/>
          </a:p>
        </p:txBody>
      </p:sp>
      <p:sp>
        <p:nvSpPr>
          <p:cNvPr id="24" name="正方形/長方形 23">
            <a:extLst>
              <a:ext uri="{FF2B5EF4-FFF2-40B4-BE49-F238E27FC236}">
                <a16:creationId xmlns:a16="http://schemas.microsoft.com/office/drawing/2014/main" id="{3C5ECCF7-2E94-4C69-B3A8-73384F647A0E}"/>
              </a:ext>
            </a:extLst>
          </p:cNvPr>
          <p:cNvSpPr/>
          <p:nvPr/>
        </p:nvSpPr>
        <p:spPr>
          <a:xfrm>
            <a:off x="8655316" y="4300465"/>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 / AOP</a:t>
            </a:r>
            <a:endParaRPr kumimoji="1" lang="ja-JP" altLang="en-US" dirty="0">
              <a:solidFill>
                <a:schemeClr val="tx1"/>
              </a:solidFill>
            </a:endParaRPr>
          </a:p>
        </p:txBody>
      </p:sp>
      <p:cxnSp>
        <p:nvCxnSpPr>
          <p:cNvPr id="25" name="直線矢印コネクタ 24">
            <a:extLst>
              <a:ext uri="{FF2B5EF4-FFF2-40B4-BE49-F238E27FC236}">
                <a16:creationId xmlns:a16="http://schemas.microsoft.com/office/drawing/2014/main" id="{5C442719-D89B-41C1-9444-FA5A7A6CCEBB}"/>
              </a:ext>
            </a:extLst>
          </p:cNvPr>
          <p:cNvCxnSpPr>
            <a:cxnSpLocks/>
            <a:stCxn id="24" idx="3"/>
            <a:endCxn id="21" idx="1"/>
          </p:cNvCxnSpPr>
          <p:nvPr/>
        </p:nvCxnSpPr>
        <p:spPr>
          <a:xfrm>
            <a:off x="9905686" y="4477115"/>
            <a:ext cx="812023" cy="655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矢印: 下 35">
            <a:extLst>
              <a:ext uri="{FF2B5EF4-FFF2-40B4-BE49-F238E27FC236}">
                <a16:creationId xmlns:a16="http://schemas.microsoft.com/office/drawing/2014/main" id="{7EBFEFE4-FE8F-4014-A573-693D6D619060}"/>
              </a:ext>
            </a:extLst>
          </p:cNvPr>
          <p:cNvSpPr/>
          <p:nvPr/>
        </p:nvSpPr>
        <p:spPr>
          <a:xfrm>
            <a:off x="9138807" y="3841203"/>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FDA21DED-5A9E-451C-A1B5-44751791EB84}"/>
              </a:ext>
            </a:extLst>
          </p:cNvPr>
          <p:cNvSpPr txBox="1"/>
          <p:nvPr/>
        </p:nvSpPr>
        <p:spPr>
          <a:xfrm>
            <a:off x="8285490" y="3231872"/>
            <a:ext cx="2030087" cy="584775"/>
          </a:xfrm>
          <a:prstGeom prst="rect">
            <a:avLst/>
          </a:prstGeom>
          <a:noFill/>
        </p:spPr>
        <p:txBody>
          <a:bodyPr wrap="square" rtlCol="0">
            <a:spAutoFit/>
          </a:bodyPr>
          <a:lstStyle/>
          <a:p>
            <a:pPr algn="ctr"/>
            <a:r>
              <a:rPr kumimoji="1" lang="en-US" altLang="ja-JP" sz="1600" dirty="0"/>
              <a:t>UV</a:t>
            </a:r>
            <a:r>
              <a:rPr kumimoji="1" lang="ja-JP" altLang="en-US" sz="1600" dirty="0"/>
              <a:t> </a:t>
            </a:r>
            <a:r>
              <a:rPr kumimoji="1" lang="en-US" altLang="ja-JP" sz="1600" dirty="0"/>
              <a:t>Radiation with </a:t>
            </a:r>
            <a:r>
              <a:rPr kumimoji="1" lang="en-SG" altLang="ja-JP" sz="1600" dirty="0"/>
              <a:t>H</a:t>
            </a:r>
            <a:r>
              <a:rPr kumimoji="1" lang="en-SG" altLang="ja-JP" sz="1600" baseline="-25000" dirty="0"/>
              <a:t>2</a:t>
            </a:r>
            <a:r>
              <a:rPr kumimoji="1" lang="en-SG" altLang="ja-JP" sz="1600" dirty="0"/>
              <a:t>O</a:t>
            </a:r>
            <a:r>
              <a:rPr kumimoji="1" lang="en-SG" altLang="ja-JP" sz="1600" baseline="-25000" dirty="0"/>
              <a:t>2</a:t>
            </a:r>
            <a:r>
              <a:rPr kumimoji="1" lang="en-SG" altLang="ja-JP" sz="1600" dirty="0"/>
              <a:t> or </a:t>
            </a:r>
            <a:r>
              <a:rPr kumimoji="1" lang="en-SG" altLang="ja-JP" sz="1600" dirty="0" err="1"/>
              <a:t>NaClO</a:t>
            </a:r>
            <a:endParaRPr kumimoji="1" lang="ja-JP" altLang="en-US" sz="1600" dirty="0"/>
          </a:p>
        </p:txBody>
      </p:sp>
      <p:sp>
        <p:nvSpPr>
          <p:cNvPr id="40" name="二等辺三角形 39">
            <a:extLst>
              <a:ext uri="{FF2B5EF4-FFF2-40B4-BE49-F238E27FC236}">
                <a16:creationId xmlns:a16="http://schemas.microsoft.com/office/drawing/2014/main" id="{427CE4BE-49FA-4749-97CC-48CD9D054E05}"/>
              </a:ext>
            </a:extLst>
          </p:cNvPr>
          <p:cNvSpPr/>
          <p:nvPr/>
        </p:nvSpPr>
        <p:spPr>
          <a:xfrm flipV="1">
            <a:off x="7379290" y="4789789"/>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163D0E94-4915-4668-A0AC-F4864F90EC5D}"/>
              </a:ext>
            </a:extLst>
          </p:cNvPr>
          <p:cNvSpPr txBox="1"/>
          <p:nvPr/>
        </p:nvSpPr>
        <p:spPr>
          <a:xfrm>
            <a:off x="6894421" y="5147483"/>
            <a:ext cx="1451913" cy="338554"/>
          </a:xfrm>
          <a:prstGeom prst="rect">
            <a:avLst/>
          </a:prstGeom>
          <a:noFill/>
        </p:spPr>
        <p:txBody>
          <a:bodyPr wrap="square" rtlCol="0">
            <a:spAutoFit/>
          </a:bodyPr>
          <a:lstStyle/>
          <a:p>
            <a:pPr algn="ctr"/>
            <a:r>
              <a:rPr kumimoji="1" lang="en-US" altLang="ja-JP" sz="1600" dirty="0"/>
              <a:t>Water quality</a:t>
            </a:r>
            <a:endParaRPr kumimoji="1" lang="ja-JP" altLang="en-US" sz="1600" dirty="0"/>
          </a:p>
        </p:txBody>
      </p:sp>
      <p:sp>
        <p:nvSpPr>
          <p:cNvPr id="43" name="二等辺三角形 42">
            <a:extLst>
              <a:ext uri="{FF2B5EF4-FFF2-40B4-BE49-F238E27FC236}">
                <a16:creationId xmlns:a16="http://schemas.microsoft.com/office/drawing/2014/main" id="{F53136A2-94AE-43D4-B33E-EF57401E592D}"/>
              </a:ext>
            </a:extLst>
          </p:cNvPr>
          <p:cNvSpPr/>
          <p:nvPr/>
        </p:nvSpPr>
        <p:spPr>
          <a:xfrm flipV="1">
            <a:off x="5685747" y="4789789"/>
            <a:ext cx="410253" cy="218046"/>
          </a:xfrm>
          <a:prstGeom prst="triangle">
            <a:avLst/>
          </a:prstGeom>
          <a:pattFill prst="pct20">
            <a:fgClr>
              <a:schemeClr val="accent3"/>
            </a:fgClr>
            <a:bgClr>
              <a:schemeClr val="bg1"/>
            </a:bgClr>
          </a:patt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A84E23DB-8C77-4FCD-9435-34A95C7786B5}"/>
              </a:ext>
            </a:extLst>
          </p:cNvPr>
          <p:cNvSpPr txBox="1"/>
          <p:nvPr/>
        </p:nvSpPr>
        <p:spPr>
          <a:xfrm>
            <a:off x="4363160" y="5106538"/>
            <a:ext cx="1942645" cy="338554"/>
          </a:xfrm>
          <a:prstGeom prst="rect">
            <a:avLst/>
          </a:prstGeom>
          <a:noFill/>
        </p:spPr>
        <p:txBody>
          <a:bodyPr wrap="square" rtlCol="0">
            <a:spAutoFit/>
          </a:bodyPr>
          <a:lstStyle/>
          <a:p>
            <a:pPr algn="ctr"/>
            <a:r>
              <a:rPr kumimoji="1" lang="en-US" altLang="ja-JP" sz="1600" dirty="0"/>
              <a:t>Degree of Clogging</a:t>
            </a:r>
            <a:endParaRPr kumimoji="1" lang="ja-JP" altLang="en-US" sz="1600" dirty="0"/>
          </a:p>
        </p:txBody>
      </p:sp>
      <p:sp>
        <p:nvSpPr>
          <p:cNvPr id="46" name="テキスト ボックス 45">
            <a:extLst>
              <a:ext uri="{FF2B5EF4-FFF2-40B4-BE49-F238E27FC236}">
                <a16:creationId xmlns:a16="http://schemas.microsoft.com/office/drawing/2014/main" id="{D0B4D0E2-0B2C-463C-B6F4-7D2EF00A7B0F}"/>
              </a:ext>
            </a:extLst>
          </p:cNvPr>
          <p:cNvSpPr txBox="1"/>
          <p:nvPr/>
        </p:nvSpPr>
        <p:spPr>
          <a:xfrm>
            <a:off x="5027691" y="3138268"/>
            <a:ext cx="2378884" cy="369332"/>
          </a:xfrm>
          <a:prstGeom prst="rect">
            <a:avLst/>
          </a:prstGeom>
          <a:noFill/>
        </p:spPr>
        <p:txBody>
          <a:bodyPr wrap="square" rtlCol="0">
            <a:spAutoFit/>
          </a:bodyPr>
          <a:lstStyle/>
          <a:p>
            <a:pPr algn="ctr"/>
            <a:r>
              <a:rPr kumimoji="1" lang="en-US" altLang="ja-JP" dirty="0"/>
              <a:t>Membrane cleaning</a:t>
            </a:r>
            <a:endParaRPr kumimoji="1" lang="ja-JP" altLang="en-US" dirty="0"/>
          </a:p>
        </p:txBody>
      </p:sp>
      <p:sp>
        <p:nvSpPr>
          <p:cNvPr id="48" name="二等辺三角形 47">
            <a:extLst>
              <a:ext uri="{FF2B5EF4-FFF2-40B4-BE49-F238E27FC236}">
                <a16:creationId xmlns:a16="http://schemas.microsoft.com/office/drawing/2014/main" id="{AE03510A-7FFE-4F25-8AD4-1C823ECD850E}"/>
              </a:ext>
            </a:extLst>
          </p:cNvPr>
          <p:cNvSpPr/>
          <p:nvPr/>
        </p:nvSpPr>
        <p:spPr>
          <a:xfrm flipV="1">
            <a:off x="6362855" y="4789789"/>
            <a:ext cx="410253" cy="218046"/>
          </a:xfrm>
          <a:prstGeom prst="triangle">
            <a:avLst/>
          </a:prstGeom>
          <a:pattFill prst="wdUpDiag">
            <a:fgClr>
              <a:schemeClr val="accent4"/>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6C160C7B-3673-4820-BE0C-726FDE774561}"/>
              </a:ext>
            </a:extLst>
          </p:cNvPr>
          <p:cNvSpPr txBox="1"/>
          <p:nvPr/>
        </p:nvSpPr>
        <p:spPr>
          <a:xfrm>
            <a:off x="5685747" y="5442681"/>
            <a:ext cx="1716610" cy="338554"/>
          </a:xfrm>
          <a:prstGeom prst="rect">
            <a:avLst/>
          </a:prstGeom>
          <a:noFill/>
        </p:spPr>
        <p:txBody>
          <a:bodyPr wrap="square" rtlCol="0">
            <a:spAutoFit/>
          </a:bodyPr>
          <a:lstStyle/>
          <a:p>
            <a:pPr algn="ctr"/>
            <a:r>
              <a:rPr kumimoji="1" lang="en-US" altLang="ja-JP" sz="1600" dirty="0"/>
              <a:t>Membrane life</a:t>
            </a:r>
            <a:endParaRPr kumimoji="1" lang="ja-JP" altLang="en-US" sz="1600" dirty="0"/>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57" name="テキスト ボックス 56">
            <a:extLst>
              <a:ext uri="{FF2B5EF4-FFF2-40B4-BE49-F238E27FC236}">
                <a16:creationId xmlns:a16="http://schemas.microsoft.com/office/drawing/2014/main" id="{BD6F05CC-5CCB-4A60-B40F-F841D23CD4BA}"/>
              </a:ext>
            </a:extLst>
          </p:cNvPr>
          <p:cNvSpPr txBox="1"/>
          <p:nvPr/>
        </p:nvSpPr>
        <p:spPr>
          <a:xfrm>
            <a:off x="8496328" y="4989922"/>
            <a:ext cx="1641677" cy="338554"/>
          </a:xfrm>
          <a:prstGeom prst="rect">
            <a:avLst/>
          </a:prstGeom>
          <a:noFill/>
        </p:spPr>
        <p:txBody>
          <a:bodyPr wrap="square" rtlCol="0">
            <a:spAutoFit/>
          </a:bodyPr>
          <a:lstStyle/>
          <a:p>
            <a:pPr algn="ctr"/>
            <a:r>
              <a:rPr kumimoji="1" lang="en-US" altLang="ja-JP" sz="1600" b="1" dirty="0">
                <a:solidFill>
                  <a:schemeClr val="bg1">
                    <a:lumMod val="50000"/>
                  </a:schemeClr>
                </a:solidFill>
              </a:rPr>
              <a:t>Given Region</a:t>
            </a:r>
            <a:endParaRPr kumimoji="1" lang="ja-JP" altLang="en-US" sz="1600" b="1" dirty="0">
              <a:solidFill>
                <a:schemeClr val="bg1">
                  <a:lumMod val="50000"/>
                </a:schemeClr>
              </a:solidFill>
            </a:endParaRPr>
          </a:p>
        </p:txBody>
      </p:sp>
      <p:sp>
        <p:nvSpPr>
          <p:cNvPr id="58" name="テキスト ボックス 57">
            <a:extLst>
              <a:ext uri="{FF2B5EF4-FFF2-40B4-BE49-F238E27FC236}">
                <a16:creationId xmlns:a16="http://schemas.microsoft.com/office/drawing/2014/main" id="{E1159627-850F-4ACE-B093-BBE7BAC686A9}"/>
              </a:ext>
            </a:extLst>
          </p:cNvPr>
          <p:cNvSpPr txBox="1"/>
          <p:nvPr/>
        </p:nvSpPr>
        <p:spPr>
          <a:xfrm>
            <a:off x="1475870" y="5040645"/>
            <a:ext cx="1641677" cy="338554"/>
          </a:xfrm>
          <a:prstGeom prst="rect">
            <a:avLst/>
          </a:prstGeom>
          <a:noFill/>
        </p:spPr>
        <p:txBody>
          <a:bodyPr wrap="square" rtlCol="0">
            <a:spAutoFit/>
          </a:bodyPr>
          <a:lstStyle/>
          <a:p>
            <a:pPr algn="ctr"/>
            <a:r>
              <a:rPr kumimoji="1" lang="en-US" altLang="ja-JP" sz="1600" b="1" dirty="0">
                <a:solidFill>
                  <a:schemeClr val="bg1">
                    <a:lumMod val="50000"/>
                  </a:schemeClr>
                </a:solidFill>
              </a:rPr>
              <a:t>Given Region</a:t>
            </a:r>
            <a:endParaRPr kumimoji="1" lang="ja-JP" altLang="en-US" sz="1600" b="1" dirty="0">
              <a:solidFill>
                <a:schemeClr val="bg1">
                  <a:lumMod val="50000"/>
                </a:schemeClr>
              </a:solidFill>
            </a:endParaRPr>
          </a:p>
        </p:txBody>
      </p:sp>
      <p:sp>
        <p:nvSpPr>
          <p:cNvPr id="8" name="吹き出し: 角を丸めた四角形 7">
            <a:extLst>
              <a:ext uri="{FF2B5EF4-FFF2-40B4-BE49-F238E27FC236}">
                <a16:creationId xmlns:a16="http://schemas.microsoft.com/office/drawing/2014/main" id="{CBD13782-D1D8-9AD1-5782-5D9E7BCA9430}"/>
              </a:ext>
            </a:extLst>
          </p:cNvPr>
          <p:cNvSpPr/>
          <p:nvPr/>
        </p:nvSpPr>
        <p:spPr>
          <a:xfrm>
            <a:off x="6445869" y="2614367"/>
            <a:ext cx="5629172" cy="365125"/>
          </a:xfrm>
          <a:prstGeom prst="wedgeRoundRectCallout">
            <a:avLst>
              <a:gd name="adj1" fmla="val 14239"/>
              <a:gd name="adj2" fmla="val 8864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Subject to be optimization target if interchangeable with RO.</a:t>
            </a:r>
            <a:endParaRPr kumimoji="1" lang="ja-JP" altLang="en-US" sz="1600" dirty="0">
              <a:solidFill>
                <a:schemeClr val="tx1"/>
              </a:solidFill>
            </a:endParaRPr>
          </a:p>
        </p:txBody>
      </p:sp>
      <p:sp>
        <p:nvSpPr>
          <p:cNvPr id="26" name="テキスト ボックス 25">
            <a:extLst>
              <a:ext uri="{FF2B5EF4-FFF2-40B4-BE49-F238E27FC236}">
                <a16:creationId xmlns:a16="http://schemas.microsoft.com/office/drawing/2014/main" id="{3F914D46-367F-72B7-EDF3-5F40EC1D7DBF}"/>
              </a:ext>
            </a:extLst>
          </p:cNvPr>
          <p:cNvSpPr txBox="1"/>
          <p:nvPr/>
        </p:nvSpPr>
        <p:spPr>
          <a:xfrm>
            <a:off x="177509" y="2915337"/>
            <a:ext cx="2002524" cy="338554"/>
          </a:xfrm>
          <a:prstGeom prst="rect">
            <a:avLst/>
          </a:prstGeom>
          <a:noFill/>
        </p:spPr>
        <p:txBody>
          <a:bodyPr wrap="square" rtlCol="0">
            <a:spAutoFit/>
          </a:bodyPr>
          <a:lstStyle/>
          <a:p>
            <a:pPr algn="ctr"/>
            <a:r>
              <a:rPr kumimoji="1" lang="en-SG" altLang="ja-JP" sz="1600" b="1" dirty="0">
                <a:solidFill>
                  <a:schemeClr val="accent1"/>
                </a:solidFill>
              </a:rPr>
              <a:t>Chemical costs</a:t>
            </a:r>
            <a:endParaRPr kumimoji="1" lang="ja-JP" altLang="en-US" sz="1600" b="1" dirty="0">
              <a:solidFill>
                <a:schemeClr val="accent1"/>
              </a:solidFill>
            </a:endParaRPr>
          </a:p>
        </p:txBody>
      </p:sp>
      <p:sp>
        <p:nvSpPr>
          <p:cNvPr id="27" name="テキスト ボックス 26">
            <a:extLst>
              <a:ext uri="{FF2B5EF4-FFF2-40B4-BE49-F238E27FC236}">
                <a16:creationId xmlns:a16="http://schemas.microsoft.com/office/drawing/2014/main" id="{D1FA82FE-8DE7-03BA-7840-E04FBC2B790F}"/>
              </a:ext>
            </a:extLst>
          </p:cNvPr>
          <p:cNvSpPr txBox="1"/>
          <p:nvPr/>
        </p:nvSpPr>
        <p:spPr>
          <a:xfrm>
            <a:off x="3130113" y="2935499"/>
            <a:ext cx="2002524" cy="338554"/>
          </a:xfrm>
          <a:prstGeom prst="rect">
            <a:avLst/>
          </a:prstGeom>
          <a:noFill/>
        </p:spPr>
        <p:txBody>
          <a:bodyPr wrap="square" rtlCol="0">
            <a:spAutoFit/>
          </a:bodyPr>
          <a:lstStyle/>
          <a:p>
            <a:pPr algn="ctr"/>
            <a:r>
              <a:rPr kumimoji="1" lang="en-SG" altLang="ja-JP" sz="1600" b="1" dirty="0">
                <a:solidFill>
                  <a:schemeClr val="accent1"/>
                </a:solidFill>
              </a:rPr>
              <a:t>Chemical costs</a:t>
            </a:r>
            <a:endParaRPr kumimoji="1" lang="ja-JP" altLang="en-US" sz="1600" b="1" dirty="0">
              <a:solidFill>
                <a:schemeClr val="accent1"/>
              </a:solidFill>
            </a:endParaRPr>
          </a:p>
        </p:txBody>
      </p:sp>
      <p:sp>
        <p:nvSpPr>
          <p:cNvPr id="30" name="矢印: 下 29">
            <a:extLst>
              <a:ext uri="{FF2B5EF4-FFF2-40B4-BE49-F238E27FC236}">
                <a16:creationId xmlns:a16="http://schemas.microsoft.com/office/drawing/2014/main" id="{4806976F-8E01-BA20-D3C0-B6412D84E8F9}"/>
              </a:ext>
            </a:extLst>
          </p:cNvPr>
          <p:cNvSpPr/>
          <p:nvPr/>
        </p:nvSpPr>
        <p:spPr>
          <a:xfrm>
            <a:off x="1045012" y="3952437"/>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矢印: 下 30">
            <a:extLst>
              <a:ext uri="{FF2B5EF4-FFF2-40B4-BE49-F238E27FC236}">
                <a16:creationId xmlns:a16="http://schemas.microsoft.com/office/drawing/2014/main" id="{9F2F10FF-90DF-DC9D-6888-9D61FF5F0340}"/>
              </a:ext>
            </a:extLst>
          </p:cNvPr>
          <p:cNvSpPr/>
          <p:nvPr/>
        </p:nvSpPr>
        <p:spPr>
          <a:xfrm>
            <a:off x="4052239" y="3952438"/>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29F39987-87FA-1BA9-B4C1-FAF11DD7B7CC}"/>
              </a:ext>
            </a:extLst>
          </p:cNvPr>
          <p:cNvSpPr txBox="1"/>
          <p:nvPr/>
        </p:nvSpPr>
        <p:spPr>
          <a:xfrm>
            <a:off x="10079095" y="4860316"/>
            <a:ext cx="2110829" cy="830997"/>
          </a:xfrm>
          <a:prstGeom prst="rect">
            <a:avLst/>
          </a:prstGeom>
          <a:noFill/>
        </p:spPr>
        <p:txBody>
          <a:bodyPr wrap="square" rtlCol="0">
            <a:spAutoFit/>
          </a:bodyPr>
          <a:lstStyle/>
          <a:p>
            <a:pPr algn="ctr"/>
            <a:r>
              <a:rPr kumimoji="1" lang="en-US" altLang="ja-JP" sz="1600" b="1" dirty="0">
                <a:solidFill>
                  <a:schemeClr val="accent1"/>
                </a:solidFill>
              </a:rPr>
              <a:t>Water quality and flow rate to be maintained</a:t>
            </a:r>
            <a:endParaRPr kumimoji="1" lang="ja-JP" altLang="en-US" sz="1600" b="1" dirty="0">
              <a:solidFill>
                <a:schemeClr val="accent1"/>
              </a:solidFill>
            </a:endParaRPr>
          </a:p>
        </p:txBody>
      </p:sp>
      <p:sp>
        <p:nvSpPr>
          <p:cNvPr id="34" name="吹き出し: 角を丸めた四角形 33">
            <a:extLst>
              <a:ext uri="{FF2B5EF4-FFF2-40B4-BE49-F238E27FC236}">
                <a16:creationId xmlns:a16="http://schemas.microsoft.com/office/drawing/2014/main" id="{BE5D901F-80B7-6108-081F-8731936CFE66}"/>
              </a:ext>
            </a:extLst>
          </p:cNvPr>
          <p:cNvSpPr/>
          <p:nvPr/>
        </p:nvSpPr>
        <p:spPr>
          <a:xfrm>
            <a:off x="1700126" y="5576329"/>
            <a:ext cx="3126963" cy="1083307"/>
          </a:xfrm>
          <a:prstGeom prst="wedgeRoundRectCallout">
            <a:avLst>
              <a:gd name="adj1" fmla="val 35823"/>
              <a:gd name="adj2" fmla="val -6454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dirty="0">
                <a:solidFill>
                  <a:schemeClr val="tx1"/>
                </a:solidFill>
              </a:rPr>
              <a:t>Clogging due to fouling
Scaling by crystallization
Bio-fouling by deposit</a:t>
            </a:r>
            <a:endParaRPr kumimoji="1" lang="ja-JP" altLang="en-US" sz="1600" dirty="0">
              <a:solidFill>
                <a:schemeClr val="tx1"/>
              </a:solidFill>
            </a:endParaRPr>
          </a:p>
        </p:txBody>
      </p:sp>
      <p:sp>
        <p:nvSpPr>
          <p:cNvPr id="2" name="二等辺三角形 1">
            <a:extLst>
              <a:ext uri="{FF2B5EF4-FFF2-40B4-BE49-F238E27FC236}">
                <a16:creationId xmlns:a16="http://schemas.microsoft.com/office/drawing/2014/main" id="{C63F27C8-64D2-5537-03C0-87018BBD07BB}"/>
              </a:ext>
            </a:extLst>
          </p:cNvPr>
          <p:cNvSpPr/>
          <p:nvPr/>
        </p:nvSpPr>
        <p:spPr>
          <a:xfrm flipV="1">
            <a:off x="6030532" y="3788002"/>
            <a:ext cx="410253" cy="218046"/>
          </a:xfrm>
          <a:prstGeom prst="triangle">
            <a:avLst/>
          </a:prstGeom>
          <a:pattFill prst="wdUpDiag">
            <a:fgClr>
              <a:schemeClr val="accent4"/>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33986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折れ線グラフ&#10;&#10;自動的に生成された説明">
            <a:extLst>
              <a:ext uri="{FF2B5EF4-FFF2-40B4-BE49-F238E27FC236}">
                <a16:creationId xmlns:a16="http://schemas.microsoft.com/office/drawing/2014/main" id="{4A8CED94-D903-CF8E-B297-B31BC8648A9C}"/>
              </a:ext>
            </a:extLst>
          </p:cNvPr>
          <p:cNvPicPr>
            <a:picLocks noChangeAspect="1"/>
          </p:cNvPicPr>
          <p:nvPr/>
        </p:nvPicPr>
        <p:blipFill>
          <a:blip r:embed="rId3"/>
          <a:stretch>
            <a:fillRect/>
          </a:stretch>
        </p:blipFill>
        <p:spPr>
          <a:xfrm>
            <a:off x="1314750" y="1850306"/>
            <a:ext cx="4273250" cy="2650864"/>
          </a:xfrm>
          <a:prstGeom prst="rect">
            <a:avLst/>
          </a:prstGeom>
        </p:spPr>
      </p:pic>
      <p:pic>
        <p:nvPicPr>
          <p:cNvPr id="8" name="図 7" descr="グラフ&#10;&#10;自動的に生成された説明">
            <a:extLst>
              <a:ext uri="{FF2B5EF4-FFF2-40B4-BE49-F238E27FC236}">
                <a16:creationId xmlns:a16="http://schemas.microsoft.com/office/drawing/2014/main" id="{4F700681-943F-89AE-818E-BA4884347627}"/>
              </a:ext>
            </a:extLst>
          </p:cNvPr>
          <p:cNvPicPr>
            <a:picLocks noChangeAspect="1"/>
          </p:cNvPicPr>
          <p:nvPr/>
        </p:nvPicPr>
        <p:blipFill>
          <a:blip r:embed="rId4"/>
          <a:stretch>
            <a:fillRect/>
          </a:stretch>
        </p:blipFill>
        <p:spPr>
          <a:xfrm>
            <a:off x="6751202" y="1850306"/>
            <a:ext cx="4342248" cy="2693666"/>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Permeate Water Quality</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 prediction performance for global trends is good.</a:t>
            </a:r>
          </a:p>
        </p:txBody>
      </p:sp>
      <p:sp>
        <p:nvSpPr>
          <p:cNvPr id="39" name="テキスト ボックス 38">
            <a:extLst>
              <a:ext uri="{FF2B5EF4-FFF2-40B4-BE49-F238E27FC236}">
                <a16:creationId xmlns:a16="http://schemas.microsoft.com/office/drawing/2014/main" id="{8AEA9EF8-AEC8-F5AA-8972-C9BE1F390AB2}"/>
              </a:ext>
            </a:extLst>
          </p:cNvPr>
          <p:cNvSpPr txBox="1"/>
          <p:nvPr/>
        </p:nvSpPr>
        <p:spPr>
          <a:xfrm>
            <a:off x="7136808"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40" name="テキスト ボックス 39">
            <a:extLst>
              <a:ext uri="{FF2B5EF4-FFF2-40B4-BE49-F238E27FC236}">
                <a16:creationId xmlns:a16="http://schemas.microsoft.com/office/drawing/2014/main" id="{A22FF2A9-818E-D21A-2539-DA1D0DE4B06B}"/>
              </a:ext>
            </a:extLst>
          </p:cNvPr>
          <p:cNvSpPr txBox="1"/>
          <p:nvPr/>
        </p:nvSpPr>
        <p:spPr>
          <a:xfrm>
            <a:off x="1789048"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[mg/L]</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5857391"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Prediction</a:t>
            </a:r>
            <a:r>
              <a:rPr lang="ja-JP" altLang="en-US" sz="1600" b="1" dirty="0">
                <a:solidFill>
                  <a:schemeClr val="bg1"/>
                </a:solidFill>
              </a:rPr>
              <a:t> </a:t>
            </a:r>
            <a:r>
              <a:rPr lang="en-US" altLang="ja-JP" sz="1600" b="1" dirty="0">
                <a:solidFill>
                  <a:schemeClr val="bg1"/>
                </a:solidFill>
              </a:rPr>
              <a:t>Result</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B567027E-DE34-FF1D-66BB-A109E3AE6342}"/>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Prediction</a:t>
            </a:r>
            <a:endParaRPr kumimoji="1" lang="ja-JP" altLang="en-US" b="1" dirty="0">
              <a:solidFill>
                <a:srgbClr val="FFC000"/>
              </a:solidFill>
            </a:endParaRPr>
          </a:p>
        </p:txBody>
      </p:sp>
      <p:pic>
        <p:nvPicPr>
          <p:cNvPr id="16" name="図 15" descr="グラフ, 折れ線グラフ&#10;&#10;自動的に生成された説明">
            <a:extLst>
              <a:ext uri="{FF2B5EF4-FFF2-40B4-BE49-F238E27FC236}">
                <a16:creationId xmlns:a16="http://schemas.microsoft.com/office/drawing/2014/main" id="{CBF8B545-58CE-BDD7-144C-8851ED41F648}"/>
              </a:ext>
            </a:extLst>
          </p:cNvPr>
          <p:cNvPicPr>
            <a:picLocks noChangeAspect="1"/>
          </p:cNvPicPr>
          <p:nvPr/>
        </p:nvPicPr>
        <p:blipFill>
          <a:blip r:embed="rId5"/>
          <a:stretch>
            <a:fillRect/>
          </a:stretch>
        </p:blipFill>
        <p:spPr>
          <a:xfrm>
            <a:off x="6751201" y="3594883"/>
            <a:ext cx="4342249" cy="2730466"/>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5CB1FA3B-5826-3A0A-0948-A67CDBE172BD}"/>
              </a:ext>
            </a:extLst>
          </p:cNvPr>
          <p:cNvPicPr>
            <a:picLocks noChangeAspect="1"/>
          </p:cNvPicPr>
          <p:nvPr/>
        </p:nvPicPr>
        <p:blipFill>
          <a:blip r:embed="rId6"/>
          <a:stretch>
            <a:fillRect/>
          </a:stretch>
        </p:blipFill>
        <p:spPr>
          <a:xfrm>
            <a:off x="1314750" y="3562602"/>
            <a:ext cx="4266900" cy="2724647"/>
          </a:xfrm>
          <a:prstGeom prst="rect">
            <a:avLst/>
          </a:prstGeom>
        </p:spPr>
      </p:pic>
      <p:sp>
        <p:nvSpPr>
          <p:cNvPr id="19" name="テキスト ボックス 18">
            <a:extLst>
              <a:ext uri="{FF2B5EF4-FFF2-40B4-BE49-F238E27FC236}">
                <a16:creationId xmlns:a16="http://schemas.microsoft.com/office/drawing/2014/main" id="{DD1B8695-7316-87BA-B2F3-72161E83FB4A}"/>
              </a:ext>
            </a:extLst>
          </p:cNvPr>
          <p:cNvSpPr txBox="1"/>
          <p:nvPr/>
        </p:nvSpPr>
        <p:spPr>
          <a:xfrm>
            <a:off x="2229205" y="2205982"/>
            <a:ext cx="2695575" cy="584775"/>
          </a:xfrm>
          <a:prstGeom prst="rect">
            <a:avLst/>
          </a:prstGeom>
          <a:noFill/>
        </p:spPr>
        <p:txBody>
          <a:bodyPr wrap="square" rtlCol="0">
            <a:spAutoFit/>
          </a:bodyPr>
          <a:lstStyle/>
          <a:p>
            <a:r>
              <a:rPr kumimoji="1" lang="en-US" altLang="ja-JP" sz="1600" b="1" dirty="0">
                <a:solidFill>
                  <a:schemeClr val="accent1"/>
                </a:solidFill>
              </a:rPr>
              <a:t>Actual Ave.: 0.067 [mg/L]</a:t>
            </a:r>
            <a:r>
              <a:rPr kumimoji="1" lang="en-US" altLang="ja-JP" sz="1600" b="1" dirty="0"/>
              <a:t>, </a:t>
            </a:r>
          </a:p>
          <a:p>
            <a:r>
              <a:rPr kumimoji="1" lang="en-US" altLang="ja-JP" sz="1600" b="1" dirty="0">
                <a:solidFill>
                  <a:schemeClr val="accent2"/>
                </a:solidFill>
              </a:rPr>
              <a:t>Predict Ave.: 0.064 [mg/L]</a:t>
            </a:r>
            <a:endParaRPr kumimoji="1" lang="ja-JP" altLang="en-US" sz="1600" b="1" dirty="0">
              <a:solidFill>
                <a:schemeClr val="accent2"/>
              </a:solidFill>
            </a:endParaRPr>
          </a:p>
        </p:txBody>
      </p:sp>
      <p:sp>
        <p:nvSpPr>
          <p:cNvPr id="21" name="テキスト ボックス 20">
            <a:extLst>
              <a:ext uri="{FF2B5EF4-FFF2-40B4-BE49-F238E27FC236}">
                <a16:creationId xmlns:a16="http://schemas.microsoft.com/office/drawing/2014/main" id="{474DE2A0-8670-DD86-0EFB-42F2FDE554CC}"/>
              </a:ext>
            </a:extLst>
          </p:cNvPr>
          <p:cNvSpPr txBox="1"/>
          <p:nvPr/>
        </p:nvSpPr>
        <p:spPr>
          <a:xfrm>
            <a:off x="7689421" y="2205982"/>
            <a:ext cx="2784604" cy="584775"/>
          </a:xfrm>
          <a:prstGeom prst="rect">
            <a:avLst/>
          </a:prstGeom>
          <a:noFill/>
        </p:spPr>
        <p:txBody>
          <a:bodyPr wrap="square" rtlCol="0">
            <a:spAutoFit/>
          </a:bodyPr>
          <a:lstStyle/>
          <a:p>
            <a:r>
              <a:rPr kumimoji="1" lang="en-US" altLang="ja-JP" sz="1600" b="1" dirty="0">
                <a:solidFill>
                  <a:schemeClr val="accent1"/>
                </a:solidFill>
              </a:rPr>
              <a:t>Actual Ave.: 20.76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Predict Ave.: 20.87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2" name="テキスト ボックス 21">
            <a:extLst>
              <a:ext uri="{FF2B5EF4-FFF2-40B4-BE49-F238E27FC236}">
                <a16:creationId xmlns:a16="http://schemas.microsoft.com/office/drawing/2014/main" id="{2DA7089D-767C-C86F-D3BC-411FB09F2A68}"/>
              </a:ext>
            </a:extLst>
          </p:cNvPr>
          <p:cNvSpPr txBox="1"/>
          <p:nvPr/>
        </p:nvSpPr>
        <p:spPr>
          <a:xfrm>
            <a:off x="2589353" y="4799573"/>
            <a:ext cx="1994329" cy="584775"/>
          </a:xfrm>
          <a:prstGeom prst="rect">
            <a:avLst/>
          </a:prstGeom>
          <a:noFill/>
        </p:spPr>
        <p:txBody>
          <a:bodyPr wrap="square" rtlCol="0">
            <a:spAutoFit/>
          </a:bodyPr>
          <a:lstStyle/>
          <a:p>
            <a:r>
              <a:rPr kumimoji="1" lang="en-US" altLang="ja-JP" sz="1600" b="1" dirty="0">
                <a:solidFill>
                  <a:schemeClr val="accent1"/>
                </a:solidFill>
              </a:rPr>
              <a:t>Actual Ave.: 2.01</a:t>
            </a:r>
            <a:r>
              <a:rPr kumimoji="1" lang="en-US" altLang="ja-JP" sz="1600" b="1" dirty="0"/>
              <a:t>, </a:t>
            </a:r>
          </a:p>
          <a:p>
            <a:r>
              <a:rPr kumimoji="1" lang="en-US" altLang="ja-JP" sz="1600" b="1" dirty="0">
                <a:solidFill>
                  <a:schemeClr val="accent2"/>
                </a:solidFill>
              </a:rPr>
              <a:t>Predict Ave.: 2.03</a:t>
            </a:r>
            <a:endParaRPr kumimoji="1" lang="ja-JP" altLang="en-US" sz="1600" b="1" dirty="0">
              <a:solidFill>
                <a:schemeClr val="accent2"/>
              </a:solidFill>
            </a:endParaRPr>
          </a:p>
        </p:txBody>
      </p:sp>
      <p:sp>
        <p:nvSpPr>
          <p:cNvPr id="23" name="テキスト ボックス 22">
            <a:extLst>
              <a:ext uri="{FF2B5EF4-FFF2-40B4-BE49-F238E27FC236}">
                <a16:creationId xmlns:a16="http://schemas.microsoft.com/office/drawing/2014/main" id="{A63EB128-BBAF-D5EC-279F-FD6E0066B29A}"/>
              </a:ext>
            </a:extLst>
          </p:cNvPr>
          <p:cNvSpPr txBox="1"/>
          <p:nvPr/>
        </p:nvSpPr>
        <p:spPr>
          <a:xfrm>
            <a:off x="8143876" y="4045703"/>
            <a:ext cx="1994329" cy="584775"/>
          </a:xfrm>
          <a:prstGeom prst="rect">
            <a:avLst/>
          </a:prstGeom>
          <a:noFill/>
        </p:spPr>
        <p:txBody>
          <a:bodyPr wrap="square" rtlCol="0">
            <a:spAutoFit/>
          </a:bodyPr>
          <a:lstStyle/>
          <a:p>
            <a:r>
              <a:rPr kumimoji="1" lang="en-US" altLang="ja-JP" sz="1600" b="1" dirty="0">
                <a:solidFill>
                  <a:schemeClr val="accent1"/>
                </a:solidFill>
              </a:rPr>
              <a:t>Actual Ave.: 1.83</a:t>
            </a:r>
            <a:r>
              <a:rPr kumimoji="1" lang="en-US" altLang="ja-JP" sz="1600" b="1" dirty="0"/>
              <a:t>, </a:t>
            </a:r>
          </a:p>
          <a:p>
            <a:r>
              <a:rPr kumimoji="1" lang="en-US" altLang="ja-JP" sz="1600" b="1" dirty="0">
                <a:solidFill>
                  <a:schemeClr val="accent2"/>
                </a:solidFill>
              </a:rPr>
              <a:t>Predict Ave.: 1.83</a:t>
            </a:r>
            <a:endParaRPr kumimoji="1" lang="ja-JP" altLang="en-US" sz="1600" b="1" dirty="0">
              <a:solidFill>
                <a:schemeClr val="accent2"/>
              </a:solidFill>
            </a:endParaRPr>
          </a:p>
        </p:txBody>
      </p:sp>
      <p:sp>
        <p:nvSpPr>
          <p:cNvPr id="6" name="テキスト ボックス 5">
            <a:extLst>
              <a:ext uri="{FF2B5EF4-FFF2-40B4-BE49-F238E27FC236}">
                <a16:creationId xmlns:a16="http://schemas.microsoft.com/office/drawing/2014/main" id="{C2E32A9E-E48D-023D-8A1B-8CB772195C5F}"/>
              </a:ext>
            </a:extLst>
          </p:cNvPr>
          <p:cNvSpPr txBox="1"/>
          <p:nvPr/>
        </p:nvSpPr>
        <p:spPr>
          <a:xfrm>
            <a:off x="5934075" y="24065"/>
            <a:ext cx="5597995" cy="738664"/>
          </a:xfrm>
          <a:prstGeom prst="rect">
            <a:avLst/>
          </a:prstGeom>
          <a:noFill/>
        </p:spPr>
        <p:txBody>
          <a:bodyPr wrap="square" rtlCol="0">
            <a:spAutoFit/>
          </a:bodyPr>
          <a:lstStyle/>
          <a:p>
            <a:r>
              <a:rPr kumimoji="1" lang="en-US" altLang="ja-JP" sz="1400" b="1" dirty="0">
                <a:solidFill>
                  <a:schemeClr val="bg1"/>
                </a:solidFill>
              </a:rPr>
              <a:t>Training Period: from March 7th to 14th, 2022 (1week)</a:t>
            </a:r>
          </a:p>
          <a:p>
            <a:r>
              <a:rPr kumimoji="1" lang="en-US" altLang="ja-JP" sz="1400" b="1" dirty="0">
                <a:solidFill>
                  <a:schemeClr val="bg1"/>
                </a:solidFill>
              </a:rPr>
              <a:t>Optimization Period : from March 14th to 21th, 2022 (1week)</a:t>
            </a:r>
          </a:p>
          <a:p>
            <a:r>
              <a:rPr kumimoji="1" lang="en-US" altLang="ja-JP" sz="1400" b="1" dirty="0">
                <a:solidFill>
                  <a:schemeClr val="bg1"/>
                </a:solidFill>
              </a:rPr>
              <a:t>Data Interval: 1hour</a:t>
            </a:r>
            <a:endParaRPr kumimoji="1" lang="ja-JP" altLang="en-US" sz="1400" b="1" dirty="0">
              <a:solidFill>
                <a:schemeClr val="bg1"/>
              </a:solidFill>
            </a:endParaRPr>
          </a:p>
        </p:txBody>
      </p:sp>
      <p:sp>
        <p:nvSpPr>
          <p:cNvPr id="7" name="テキスト ボックス 6">
            <a:extLst>
              <a:ext uri="{FF2B5EF4-FFF2-40B4-BE49-F238E27FC236}">
                <a16:creationId xmlns:a16="http://schemas.microsoft.com/office/drawing/2014/main" id="{CD2CD988-075D-CB47-B9DB-F77E0F58C867}"/>
              </a:ext>
            </a:extLst>
          </p:cNvPr>
          <p:cNvSpPr txBox="1"/>
          <p:nvPr/>
        </p:nvSpPr>
        <p:spPr>
          <a:xfrm>
            <a:off x="286035" y="6353924"/>
            <a:ext cx="8855005" cy="369332"/>
          </a:xfrm>
          <a:prstGeom prst="rect">
            <a:avLst/>
          </a:prstGeom>
          <a:solidFill>
            <a:schemeClr val="bg1"/>
          </a:solidFill>
        </p:spPr>
        <p:txBody>
          <a:bodyPr wrap="square" rtlCol="0">
            <a:spAutoFit/>
          </a:bodyPr>
          <a:lstStyle/>
          <a:p>
            <a:r>
              <a:rPr kumimoji="1" lang="en-US" altLang="ja-JP" b="1" dirty="0">
                <a:solidFill>
                  <a:schemeClr val="accent1"/>
                </a:solidFill>
              </a:rPr>
              <a:t>*The results are NOT optimized when input data is fixed to actual data.</a:t>
            </a:r>
            <a:endParaRPr kumimoji="1" lang="ja-JP" altLang="en-US" b="1" dirty="0">
              <a:solidFill>
                <a:srgbClr val="FFC000"/>
              </a:solidFill>
            </a:endParaRPr>
          </a:p>
        </p:txBody>
      </p:sp>
    </p:spTree>
    <p:extLst>
      <p:ext uri="{BB962C8B-B14F-4D97-AF65-F5344CB8AC3E}">
        <p14:creationId xmlns:p14="http://schemas.microsoft.com/office/powerpoint/2010/main" val="1690867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折れ線グラフ&#10;&#10;自動的に生成された説明">
            <a:extLst>
              <a:ext uri="{FF2B5EF4-FFF2-40B4-BE49-F238E27FC236}">
                <a16:creationId xmlns:a16="http://schemas.microsoft.com/office/drawing/2014/main" id="{A73BDBDE-BA61-3584-5532-170E5149F61F}"/>
              </a:ext>
            </a:extLst>
          </p:cNvPr>
          <p:cNvPicPr>
            <a:picLocks noChangeAspect="1"/>
          </p:cNvPicPr>
          <p:nvPr/>
        </p:nvPicPr>
        <p:blipFill>
          <a:blip r:embed="rId3"/>
          <a:stretch>
            <a:fillRect/>
          </a:stretch>
        </p:blipFill>
        <p:spPr>
          <a:xfrm>
            <a:off x="2333983" y="1512175"/>
            <a:ext cx="7079600" cy="4687680"/>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034"/>
            <a:ext cx="11400125" cy="518094"/>
          </a:xfrm>
        </p:spPr>
        <p:txBody>
          <a:bodyPr/>
          <a:lstStyle/>
          <a:p>
            <a:r>
              <a:rPr lang="en-US" altLang="ja-JP" dirty="0"/>
              <a:t>Search Solution Transition</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mc:AlternateContent xmlns:mc="http://schemas.openxmlformats.org/markup-compatibility/2006" xmlns:a14="http://schemas.microsoft.com/office/drawing/2010/main">
        <mc:Choice Requires="a14">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245"/>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After getting a feasible solution, the solution is improving </a:t>
                </a:r>
                <a14:m>
                  <m:oMath xmlns:m="http://schemas.openxmlformats.org/officeDocument/2006/math">
                    <m:r>
                      <a:rPr kumimoji="1" lang="en-US" altLang="ja-JP" sz="2800" b="0" i="1" smtClean="0">
                        <a:solidFill>
                          <a:schemeClr val="tx1"/>
                        </a:solidFill>
                        <a:latin typeface="Cambria Math" panose="02040503050406030204" pitchFamily="18" charset="0"/>
                      </a:rPr>
                      <m:t>𝑓</m:t>
                    </m:r>
                  </m:oMath>
                </a14:m>
                <a:r>
                  <a:rPr lang="en-US" altLang="ja-JP" sz="2800" dirty="0"/>
                  <a:t>.</a:t>
                </a:r>
              </a:p>
            </p:txBody>
          </p:sp>
        </mc:Choice>
        <mc:Fallback xmlns="">
          <p:sp>
            <p:nvSpPr>
              <p:cNvPr id="5" name="テキスト プレースホルダー 2">
                <a:extLst>
                  <a:ext uri="{FF2B5EF4-FFF2-40B4-BE49-F238E27FC236}">
                    <a16:creationId xmlns:a16="http://schemas.microsoft.com/office/drawing/2014/main" id="{17FF10F9-9DF7-EF41-43A9-02C8844C77F8}"/>
                  </a:ext>
                </a:extLst>
              </p:cNvPr>
              <p:cNvSpPr txBox="1">
                <a:spLocks noRot="1" noChangeAspect="1" noMove="1" noResize="1" noEditPoints="1" noAdjustHandles="1" noChangeArrowheads="1" noChangeShapeType="1" noTextEdit="1"/>
              </p:cNvSpPr>
              <p:nvPr/>
            </p:nvSpPr>
            <p:spPr>
              <a:xfrm>
                <a:off x="517054" y="1020245"/>
                <a:ext cx="11490727" cy="545248"/>
              </a:xfrm>
              <a:prstGeom prst="rect">
                <a:avLst/>
              </a:prstGeom>
              <a:blipFill>
                <a:blip r:embed="rId4"/>
                <a:stretch>
                  <a:fillRect l="-955" t="-18889" b="-17778"/>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9FD4039F-9A1A-F40E-E273-A7C08FFB6CCB}"/>
              </a:ext>
            </a:extLst>
          </p:cNvPr>
          <p:cNvSpPr txBox="1"/>
          <p:nvPr/>
        </p:nvSpPr>
        <p:spPr>
          <a:xfrm>
            <a:off x="571984" y="-20412"/>
            <a:ext cx="59050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D4E96396-24EE-6D5A-F8CF-C17593BDEA25}"/>
              </a:ext>
            </a:extLst>
          </p:cNvPr>
          <p:cNvSpPr txBox="1"/>
          <p:nvPr/>
        </p:nvSpPr>
        <p:spPr>
          <a:xfrm>
            <a:off x="7278755" y="5948270"/>
            <a:ext cx="4820655" cy="369332"/>
          </a:xfrm>
          <a:prstGeom prst="rect">
            <a:avLst/>
          </a:prstGeom>
          <a:noFill/>
        </p:spPr>
        <p:txBody>
          <a:bodyPr wrap="square" rtlCol="0">
            <a:spAutoFit/>
          </a:bodyPr>
          <a:lstStyle/>
          <a:p>
            <a:r>
              <a:rPr kumimoji="1" lang="en-US" altLang="ja-JP" b="1" dirty="0">
                <a:solidFill>
                  <a:schemeClr val="accent1"/>
                </a:solidFill>
              </a:rPr>
              <a:t>*Total calculation time is about 10 minutes.</a:t>
            </a:r>
            <a:endParaRPr kumimoji="1" lang="ja-JP" altLang="en-US" b="1" dirty="0">
              <a:solidFill>
                <a:srgbClr val="FFC000"/>
              </a:solidFill>
            </a:endParaRPr>
          </a:p>
        </p:txBody>
      </p:sp>
      <p:sp>
        <p:nvSpPr>
          <p:cNvPr id="7" name="テキスト ボックス 6">
            <a:extLst>
              <a:ext uri="{FF2B5EF4-FFF2-40B4-BE49-F238E27FC236}">
                <a16:creationId xmlns:a16="http://schemas.microsoft.com/office/drawing/2014/main" id="{7D8CC4FA-E986-8E91-25AB-C1A2EC1ED19E}"/>
              </a:ext>
            </a:extLst>
          </p:cNvPr>
          <p:cNvSpPr txBox="1"/>
          <p:nvPr/>
        </p:nvSpPr>
        <p:spPr>
          <a:xfrm>
            <a:off x="3684776" y="5744554"/>
            <a:ext cx="1835353" cy="369332"/>
          </a:xfrm>
          <a:prstGeom prst="rect">
            <a:avLst/>
          </a:prstGeom>
          <a:noFill/>
        </p:spPr>
        <p:txBody>
          <a:bodyPr wrap="square" rtlCol="0">
            <a:spAutoFit/>
          </a:bodyPr>
          <a:lstStyle/>
          <a:p>
            <a:r>
              <a:rPr kumimoji="1" lang="en-US" altLang="ja-JP" b="1" dirty="0"/>
              <a:t>(Generations)</a:t>
            </a:r>
            <a:endParaRPr kumimoji="1" lang="ja-JP" altLang="en-US" b="1"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D8525C9-3A43-B57F-C77E-533178C1DAF8}"/>
                  </a:ext>
                </a:extLst>
              </p:cNvPr>
              <p:cNvSpPr txBox="1"/>
              <p:nvPr/>
            </p:nvSpPr>
            <p:spPr>
              <a:xfrm rot="16200000">
                <a:off x="808728" y="3387082"/>
                <a:ext cx="3490276" cy="369332"/>
              </a:xfrm>
              <a:prstGeom prst="rect">
                <a:avLst/>
              </a:prstGeom>
              <a:solidFill>
                <a:schemeClr val="bg1"/>
              </a:solidFill>
            </p:spPr>
            <p:txBody>
              <a:bodyPr wrap="square" rtlCol="0">
                <a:spAutoFit/>
              </a:bodyPr>
              <a:lstStyle/>
              <a:p>
                <a:r>
                  <a:rPr kumimoji="1" lang="en-US" altLang="ja-JP" b="1" dirty="0">
                    <a:solidFill>
                      <a:schemeClr val="accent1"/>
                    </a:solidFill>
                  </a:rPr>
                  <a:t>Objective Function Value </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8" name="テキスト ボックス 7">
                <a:extLst>
                  <a:ext uri="{FF2B5EF4-FFF2-40B4-BE49-F238E27FC236}">
                    <a16:creationId xmlns:a16="http://schemas.microsoft.com/office/drawing/2014/main" id="{7D8525C9-3A43-B57F-C77E-533178C1DAF8}"/>
                  </a:ext>
                </a:extLst>
              </p:cNvPr>
              <p:cNvSpPr txBox="1">
                <a:spLocks noRot="1" noChangeAspect="1" noMove="1" noResize="1" noEditPoints="1" noAdjustHandles="1" noChangeArrowheads="1" noChangeShapeType="1" noTextEdit="1"/>
              </p:cNvSpPr>
              <p:nvPr/>
            </p:nvSpPr>
            <p:spPr>
              <a:xfrm rot="16200000">
                <a:off x="808728" y="3387082"/>
                <a:ext cx="3490276" cy="369332"/>
              </a:xfrm>
              <a:prstGeom prst="rect">
                <a:avLst/>
              </a:prstGeom>
              <a:blipFill>
                <a:blip r:embed="rId5"/>
                <a:stretch>
                  <a:fillRect l="-10000" r="-26667" b="-15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8C23F68-9164-3F42-8708-9521A2AF46B4}"/>
                  </a:ext>
                </a:extLst>
              </p:cNvPr>
              <p:cNvSpPr txBox="1"/>
              <p:nvPr/>
            </p:nvSpPr>
            <p:spPr>
              <a:xfrm rot="16200000">
                <a:off x="7589797" y="3396938"/>
                <a:ext cx="3120602" cy="369332"/>
              </a:xfrm>
              <a:prstGeom prst="rect">
                <a:avLst/>
              </a:prstGeom>
              <a:solidFill>
                <a:schemeClr val="bg1"/>
              </a:solidFill>
            </p:spPr>
            <p:txBody>
              <a:bodyPr wrap="square" rtlCol="0">
                <a:spAutoFit/>
              </a:bodyPr>
              <a:lstStyle/>
              <a:p>
                <a:r>
                  <a:rPr kumimoji="1" lang="en-US" altLang="ja-JP" b="1" dirty="0">
                    <a:solidFill>
                      <a:srgbClr val="FFC000"/>
                    </a:solidFill>
                  </a:rPr>
                  <a:t>Constraint Violation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12" name="テキスト ボックス 11">
                <a:extLst>
                  <a:ext uri="{FF2B5EF4-FFF2-40B4-BE49-F238E27FC236}">
                    <a16:creationId xmlns:a16="http://schemas.microsoft.com/office/drawing/2014/main" id="{A8C23F68-9164-3F42-8708-9521A2AF46B4}"/>
                  </a:ext>
                </a:extLst>
              </p:cNvPr>
              <p:cNvSpPr txBox="1">
                <a:spLocks noRot="1" noChangeAspect="1" noMove="1" noResize="1" noEditPoints="1" noAdjustHandles="1" noChangeArrowheads="1" noChangeShapeType="1" noTextEdit="1"/>
              </p:cNvSpPr>
              <p:nvPr/>
            </p:nvSpPr>
            <p:spPr>
              <a:xfrm rot="16200000">
                <a:off x="7589797" y="3396938"/>
                <a:ext cx="3120602" cy="369332"/>
              </a:xfrm>
              <a:prstGeom prst="rect">
                <a:avLst/>
              </a:prstGeom>
              <a:blipFill>
                <a:blip r:embed="rId6"/>
                <a:stretch>
                  <a:fillRect l="-10000" r="-26667" b="-1761"/>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A7851A23-B8E6-796A-4151-97639FB890CB}"/>
              </a:ext>
            </a:extLst>
          </p:cNvPr>
          <p:cNvSpPr txBox="1"/>
          <p:nvPr/>
        </p:nvSpPr>
        <p:spPr>
          <a:xfrm>
            <a:off x="4002579" y="4652032"/>
            <a:ext cx="2550621" cy="369332"/>
          </a:xfrm>
          <a:prstGeom prst="rect">
            <a:avLst/>
          </a:prstGeom>
          <a:noFill/>
        </p:spPr>
        <p:txBody>
          <a:bodyPr wrap="square" rtlCol="0">
            <a:spAutoFit/>
          </a:bodyPr>
          <a:lstStyle/>
          <a:p>
            <a:r>
              <a:rPr kumimoji="1" lang="en-US" altLang="ja-JP" b="1" dirty="0"/>
              <a:t>Get feasible solution</a:t>
            </a:r>
            <a:endParaRPr kumimoji="1" lang="ja-JP" altLang="en-US" b="1" dirty="0"/>
          </a:p>
        </p:txBody>
      </p:sp>
      <p:cxnSp>
        <p:nvCxnSpPr>
          <p:cNvPr id="15" name="直線コネクタ 14">
            <a:extLst>
              <a:ext uri="{FF2B5EF4-FFF2-40B4-BE49-F238E27FC236}">
                <a16:creationId xmlns:a16="http://schemas.microsoft.com/office/drawing/2014/main" id="{BA8ACECB-9AEC-4969-0A85-DEEB9C53CBE5}"/>
              </a:ext>
            </a:extLst>
          </p:cNvPr>
          <p:cNvCxnSpPr>
            <a:cxnSpLocks/>
          </p:cNvCxnSpPr>
          <p:nvPr/>
        </p:nvCxnSpPr>
        <p:spPr>
          <a:xfrm flipH="1">
            <a:off x="3923760" y="5013094"/>
            <a:ext cx="514890" cy="33273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1EAF805-B3B1-956E-5E79-ED79A138A717}"/>
              </a:ext>
            </a:extLst>
          </p:cNvPr>
          <p:cNvSpPr txBox="1"/>
          <p:nvPr/>
        </p:nvSpPr>
        <p:spPr>
          <a:xfrm>
            <a:off x="4555462" y="1651971"/>
            <a:ext cx="2840105" cy="369332"/>
          </a:xfrm>
          <a:prstGeom prst="rect">
            <a:avLst/>
          </a:prstGeom>
          <a:noFill/>
        </p:spPr>
        <p:txBody>
          <a:bodyPr wrap="square" rtlCol="0">
            <a:spAutoFit/>
          </a:bodyPr>
          <a:lstStyle/>
          <a:p>
            <a:r>
              <a:rPr kumimoji="1" lang="en-US" altLang="ja-JP" b="1" dirty="0"/>
              <a:t>Best Solution Transition</a:t>
            </a:r>
            <a:endParaRPr kumimoji="1" lang="ja-JP" altLang="en-US" b="1" dirty="0"/>
          </a:p>
        </p:txBody>
      </p:sp>
      <p:sp>
        <p:nvSpPr>
          <p:cNvPr id="20" name="テキスト ボックス 19">
            <a:extLst>
              <a:ext uri="{FF2B5EF4-FFF2-40B4-BE49-F238E27FC236}">
                <a16:creationId xmlns:a16="http://schemas.microsoft.com/office/drawing/2014/main" id="{33F0B9F4-1456-FA1B-46B9-AC2A967CDE38}"/>
              </a:ext>
            </a:extLst>
          </p:cNvPr>
          <p:cNvSpPr txBox="1"/>
          <p:nvPr/>
        </p:nvSpPr>
        <p:spPr>
          <a:xfrm>
            <a:off x="9717945" y="1642246"/>
            <a:ext cx="2289836" cy="338554"/>
          </a:xfrm>
          <a:prstGeom prst="rect">
            <a:avLst/>
          </a:prstGeom>
          <a:noFill/>
        </p:spPr>
        <p:txBody>
          <a:bodyPr wrap="square" rtlCol="0">
            <a:spAutoFit/>
          </a:bodyPr>
          <a:lstStyle/>
          <a:p>
            <a:r>
              <a:rPr kumimoji="1" lang="en-US" altLang="ja-JP" sz="1600" b="1" dirty="0"/>
              <a:t>Population size: 100 </a:t>
            </a:r>
            <a:endParaRPr kumimoji="1" lang="ja-JP" altLang="en-US" sz="1600" b="1" dirty="0"/>
          </a:p>
        </p:txBody>
      </p:sp>
    </p:spTree>
    <p:extLst>
      <p:ext uri="{BB962C8B-B14F-4D97-AF65-F5344CB8AC3E}">
        <p14:creationId xmlns:p14="http://schemas.microsoft.com/office/powerpoint/2010/main" val="3779125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ィカル ユーザー インターフェイス, グラフ&#10;&#10;自動的に生成された説明">
            <a:extLst>
              <a:ext uri="{FF2B5EF4-FFF2-40B4-BE49-F238E27FC236}">
                <a16:creationId xmlns:a16="http://schemas.microsoft.com/office/drawing/2014/main" id="{AF759642-98AE-0D64-A842-1E03C2E18415}"/>
              </a:ext>
            </a:extLst>
          </p:cNvPr>
          <p:cNvPicPr>
            <a:picLocks noChangeAspect="1"/>
          </p:cNvPicPr>
          <p:nvPr/>
        </p:nvPicPr>
        <p:blipFill>
          <a:blip r:embed="rId3"/>
          <a:stretch>
            <a:fillRect/>
          </a:stretch>
        </p:blipFill>
        <p:spPr>
          <a:xfrm>
            <a:off x="893439" y="2633962"/>
            <a:ext cx="5394971" cy="33924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Chemical and Exogeneous Variables</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12" name="テキスト ボックス 11">
            <a:extLst>
              <a:ext uri="{FF2B5EF4-FFF2-40B4-BE49-F238E27FC236}">
                <a16:creationId xmlns:a16="http://schemas.microsoft.com/office/drawing/2014/main" id="{5435DE4B-0CB5-DC24-2DCC-BE1D77BC9402}"/>
              </a:ext>
            </a:extLst>
          </p:cNvPr>
          <p:cNvSpPr txBox="1"/>
          <p:nvPr/>
        </p:nvSpPr>
        <p:spPr>
          <a:xfrm>
            <a:off x="1543050" y="2324710"/>
            <a:ext cx="4381501" cy="338554"/>
          </a:xfrm>
          <a:prstGeom prst="rect">
            <a:avLst/>
          </a:prstGeom>
          <a:noFill/>
        </p:spPr>
        <p:txBody>
          <a:bodyPr wrap="square" rtlCol="0">
            <a:spAutoFit/>
          </a:bodyPr>
          <a:lstStyle/>
          <a:p>
            <a:pPr algn="ctr"/>
            <a:r>
              <a:rPr kumimoji="1" lang="en-US" altLang="ja-JP" sz="1600" b="1" dirty="0">
                <a:solidFill>
                  <a:schemeClr val="accent1"/>
                </a:solidFill>
              </a:rPr>
              <a:t>UF Total Chlorine [mg/L] </a:t>
            </a:r>
            <a:r>
              <a:rPr kumimoji="1" lang="en-US" altLang="ja-JP" sz="1200" b="1" dirty="0">
                <a:solidFill>
                  <a:schemeClr val="accent1"/>
                </a:solidFill>
              </a:rPr>
              <a:t>(Chemical Dosing Cost)</a:t>
            </a:r>
            <a:endParaRPr kumimoji="1" lang="ja-JP" altLang="en-US" sz="1600" b="1" dirty="0">
              <a:solidFill>
                <a:srgbClr val="FFC000"/>
              </a:solidFill>
            </a:endParaRPr>
          </a:p>
        </p:txBody>
      </p:sp>
      <p:sp>
        <p:nvSpPr>
          <p:cNvPr id="10" name="テキスト ボックス 9">
            <a:extLst>
              <a:ext uri="{FF2B5EF4-FFF2-40B4-BE49-F238E27FC236}">
                <a16:creationId xmlns:a16="http://schemas.microsoft.com/office/drawing/2014/main" id="{15BF4635-9DD3-7FAA-6C54-3F7101788E59}"/>
              </a:ext>
            </a:extLst>
          </p:cNvPr>
          <p:cNvSpPr txBox="1"/>
          <p:nvPr/>
        </p:nvSpPr>
        <p:spPr>
          <a:xfrm>
            <a:off x="9253305" y="2229567"/>
            <a:ext cx="2994314" cy="338554"/>
          </a:xfrm>
          <a:prstGeom prst="rect">
            <a:avLst/>
          </a:prstGeom>
          <a:noFill/>
        </p:spPr>
        <p:txBody>
          <a:bodyPr wrap="square" rtlCol="0">
            <a:spAutoFit/>
          </a:bodyPr>
          <a:lstStyle/>
          <a:p>
            <a:pPr algn="ctr"/>
            <a:r>
              <a:rPr kumimoji="1" lang="en-US" altLang="ja-JP" sz="1600" b="1" dirty="0">
                <a:solidFill>
                  <a:schemeClr val="accent1"/>
                </a:solidFill>
              </a:rPr>
              <a:t>S1 Feed Pressure</a:t>
            </a:r>
            <a:r>
              <a:rPr kumimoji="1" lang="ja-JP" altLang="en-US" sz="1600" b="1" dirty="0">
                <a:solidFill>
                  <a:schemeClr val="accent1"/>
                </a:solidFill>
              </a:rPr>
              <a:t> </a:t>
            </a:r>
            <a:r>
              <a:rPr kumimoji="1" lang="en-US" altLang="ja-JP" sz="1600" b="1" dirty="0">
                <a:solidFill>
                  <a:schemeClr val="accent1"/>
                </a:solidFill>
              </a:rPr>
              <a:t>[psi] </a:t>
            </a:r>
            <a:r>
              <a:rPr kumimoji="1" lang="en-US" altLang="ja-JP" sz="1200" b="1" dirty="0">
                <a:solidFill>
                  <a:schemeClr val="accent1"/>
                </a:solidFill>
              </a:rPr>
              <a:t>(Fixed)</a:t>
            </a:r>
            <a:endParaRPr kumimoji="1" lang="ja-JP" altLang="en-US" sz="1600" b="1" dirty="0">
              <a:solidFill>
                <a:srgbClr val="FFC000"/>
              </a:solidFill>
            </a:endParaRPr>
          </a:p>
        </p:txBody>
      </p:sp>
      <p:sp>
        <p:nvSpPr>
          <p:cNvPr id="13" name="テキスト ボックス 12">
            <a:extLst>
              <a:ext uri="{FF2B5EF4-FFF2-40B4-BE49-F238E27FC236}">
                <a16:creationId xmlns:a16="http://schemas.microsoft.com/office/drawing/2014/main" id="{073A5DAD-4115-D142-7687-3725198C4BFD}"/>
              </a:ext>
            </a:extLst>
          </p:cNvPr>
          <p:cNvSpPr txBox="1"/>
          <p:nvPr/>
        </p:nvSpPr>
        <p:spPr>
          <a:xfrm>
            <a:off x="9335046" y="4204328"/>
            <a:ext cx="2830832" cy="338554"/>
          </a:xfrm>
          <a:prstGeom prst="rect">
            <a:avLst/>
          </a:prstGeom>
          <a:noFill/>
        </p:spPr>
        <p:txBody>
          <a:bodyPr wrap="square" rtlCol="0">
            <a:spAutoFit/>
          </a:bodyPr>
          <a:lstStyle/>
          <a:p>
            <a:pPr algn="ctr"/>
            <a:r>
              <a:rPr kumimoji="1" lang="en-US" altLang="ja-JP" sz="1600" b="1" dirty="0">
                <a:solidFill>
                  <a:schemeClr val="accent1"/>
                </a:solidFill>
              </a:rPr>
              <a:t>S1 Feed Flow [</a:t>
            </a:r>
            <a:r>
              <a:rPr kumimoji="1" lang="en-US" altLang="ja-JP" sz="1600" b="1" dirty="0" err="1">
                <a:solidFill>
                  <a:schemeClr val="accent1"/>
                </a:solidFill>
              </a:rPr>
              <a:t>gpm</a:t>
            </a:r>
            <a:r>
              <a:rPr kumimoji="1" lang="en-US" altLang="ja-JP" sz="1600" b="1" dirty="0">
                <a:solidFill>
                  <a:schemeClr val="accent1"/>
                </a:solidFill>
              </a:rPr>
              <a:t>] </a:t>
            </a:r>
            <a:r>
              <a:rPr kumimoji="1" lang="en-US" altLang="ja-JP" sz="1200" b="1" dirty="0">
                <a:solidFill>
                  <a:schemeClr val="accent1"/>
                </a:solidFill>
              </a:rPr>
              <a:t>(Fixed)</a:t>
            </a:r>
            <a:endParaRPr kumimoji="1" lang="ja-JP" altLang="en-US" sz="1600" b="1" dirty="0">
              <a:solidFill>
                <a:srgbClr val="FFC000"/>
              </a:solidFill>
            </a:endParaRPr>
          </a:p>
        </p:txBody>
      </p:sp>
      <p:sp>
        <p:nvSpPr>
          <p:cNvPr id="15" name="テキスト ボックス 14">
            <a:extLst>
              <a:ext uri="{FF2B5EF4-FFF2-40B4-BE49-F238E27FC236}">
                <a16:creationId xmlns:a16="http://schemas.microsoft.com/office/drawing/2014/main" id="{D8300875-BA85-C3DA-41D8-11B954F66234}"/>
              </a:ext>
            </a:extLst>
          </p:cNvPr>
          <p:cNvSpPr txBox="1"/>
          <p:nvPr/>
        </p:nvSpPr>
        <p:spPr>
          <a:xfrm>
            <a:off x="6725226" y="4221679"/>
            <a:ext cx="2743714" cy="338554"/>
          </a:xfrm>
          <a:prstGeom prst="rect">
            <a:avLst/>
          </a:prstGeom>
          <a:noFill/>
        </p:spPr>
        <p:txBody>
          <a:bodyPr wrap="square" rtlCol="0">
            <a:spAutoFit/>
          </a:bodyPr>
          <a:lstStyle/>
          <a:p>
            <a:pPr algn="ctr"/>
            <a:r>
              <a:rPr kumimoji="1" lang="en-US" altLang="ja-JP" sz="1600" b="1" dirty="0">
                <a:solidFill>
                  <a:schemeClr val="accent1"/>
                </a:solidFill>
              </a:rPr>
              <a:t>S1 Feed EC [</a:t>
            </a:r>
            <a:r>
              <a:rPr kumimoji="1" lang="en-US" altLang="ja-JP" sz="1600" b="1" dirty="0" err="1">
                <a:solidFill>
                  <a:schemeClr val="accent1"/>
                </a:solidFill>
              </a:rPr>
              <a:t>uS</a:t>
            </a:r>
            <a:r>
              <a:rPr kumimoji="1" lang="en-US" altLang="ja-JP" sz="1600" b="1" dirty="0">
                <a:solidFill>
                  <a:schemeClr val="accent1"/>
                </a:solidFill>
              </a:rPr>
              <a:t>/cm] </a:t>
            </a:r>
            <a:r>
              <a:rPr kumimoji="1" lang="en-US" altLang="ja-JP" sz="1200" b="1" dirty="0">
                <a:solidFill>
                  <a:schemeClr val="accent1"/>
                </a:solidFill>
              </a:rPr>
              <a:t>(Fixed)</a:t>
            </a:r>
            <a:endParaRPr kumimoji="1" lang="ja-JP" altLang="en-US" sz="1600" b="1" dirty="0">
              <a:solidFill>
                <a:srgbClr val="FFC000"/>
              </a:solidFill>
            </a:endParaRPr>
          </a:p>
        </p:txBody>
      </p:sp>
      <p:sp>
        <p:nvSpPr>
          <p:cNvPr id="19" name="テキスト ボックス 18">
            <a:extLst>
              <a:ext uri="{FF2B5EF4-FFF2-40B4-BE49-F238E27FC236}">
                <a16:creationId xmlns:a16="http://schemas.microsoft.com/office/drawing/2014/main" id="{D41992DB-DBD0-2D6E-B378-E63030E27EF6}"/>
              </a:ext>
            </a:extLst>
          </p:cNvPr>
          <p:cNvSpPr txBox="1"/>
          <p:nvPr/>
        </p:nvSpPr>
        <p:spPr>
          <a:xfrm>
            <a:off x="6853448" y="2229567"/>
            <a:ext cx="2487270" cy="338554"/>
          </a:xfrm>
          <a:prstGeom prst="rect">
            <a:avLst/>
          </a:prstGeom>
          <a:noFill/>
        </p:spPr>
        <p:txBody>
          <a:bodyPr wrap="square" rtlCol="0">
            <a:spAutoFit/>
          </a:bodyPr>
          <a:lstStyle/>
          <a:p>
            <a:pPr algn="ctr"/>
            <a:r>
              <a:rPr kumimoji="1" lang="en-US" altLang="ja-JP" sz="1600" b="1" dirty="0">
                <a:solidFill>
                  <a:schemeClr val="accent1"/>
                </a:solidFill>
              </a:rPr>
              <a:t>Feed TOC [mg/L] </a:t>
            </a:r>
            <a:r>
              <a:rPr kumimoji="1" lang="en-US" altLang="ja-JP" sz="1200" b="1" dirty="0">
                <a:solidFill>
                  <a:schemeClr val="accent1"/>
                </a:solidFill>
              </a:rPr>
              <a:t>(Fixed)</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4" y="-20412"/>
            <a:ext cx="5828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p:sp>
        <p:nvSpPr>
          <p:cNvPr id="23" name="テキスト プレースホルダー 2">
            <a:extLst>
              <a:ext uri="{FF2B5EF4-FFF2-40B4-BE49-F238E27FC236}">
                <a16:creationId xmlns:a16="http://schemas.microsoft.com/office/drawing/2014/main" id="{077196FF-5DE3-50AB-C3EF-CC550550A823}"/>
              </a:ext>
            </a:extLst>
          </p:cNvPr>
          <p:cNvSpPr txBox="1">
            <a:spLocks/>
          </p:cNvSpPr>
          <p:nvPr/>
        </p:nvSpPr>
        <p:spPr>
          <a:xfrm>
            <a:off x="517054" y="96342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 schedule shows reducing chemical costs comparing to actual data.</a:t>
            </a:r>
          </a:p>
        </p:txBody>
      </p:sp>
      <p:sp>
        <p:nvSpPr>
          <p:cNvPr id="33" name="テキスト ボックス 32">
            <a:extLst>
              <a:ext uri="{FF2B5EF4-FFF2-40B4-BE49-F238E27FC236}">
                <a16:creationId xmlns:a16="http://schemas.microsoft.com/office/drawing/2014/main" id="{A5DDBF28-0DB4-8ADB-0616-C12623CD6003}"/>
              </a:ext>
            </a:extLst>
          </p:cNvPr>
          <p:cNvSpPr txBox="1"/>
          <p:nvPr/>
        </p:nvSpPr>
        <p:spPr>
          <a:xfrm>
            <a:off x="0" y="1827268"/>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8" name="テキスト ボックス 7">
            <a:extLst>
              <a:ext uri="{FF2B5EF4-FFF2-40B4-BE49-F238E27FC236}">
                <a16:creationId xmlns:a16="http://schemas.microsoft.com/office/drawing/2014/main" id="{FB0D59F0-8392-609D-DE15-05FB343119FF}"/>
              </a:ext>
            </a:extLst>
          </p:cNvPr>
          <p:cNvSpPr txBox="1"/>
          <p:nvPr/>
        </p:nvSpPr>
        <p:spPr>
          <a:xfrm>
            <a:off x="3327290" y="3041124"/>
            <a:ext cx="2917388" cy="584775"/>
          </a:xfrm>
          <a:prstGeom prst="rect">
            <a:avLst/>
          </a:prstGeom>
          <a:noFill/>
        </p:spPr>
        <p:txBody>
          <a:bodyPr wrap="square" rtlCol="0">
            <a:spAutoFit/>
          </a:bodyPr>
          <a:lstStyle/>
          <a:p>
            <a:r>
              <a:rPr kumimoji="1" lang="en-US" altLang="ja-JP" sz="1600" b="1" dirty="0">
                <a:solidFill>
                  <a:schemeClr val="accent1"/>
                </a:solidFill>
              </a:rPr>
              <a:t>Actual Ave.: 0.40 [mg/L]</a:t>
            </a:r>
            <a:r>
              <a:rPr kumimoji="1" lang="en-US" altLang="ja-JP" sz="1600" b="1" dirty="0"/>
              <a:t>, </a:t>
            </a:r>
          </a:p>
          <a:p>
            <a:r>
              <a:rPr kumimoji="1" lang="en-US" altLang="ja-JP" sz="1600" b="1" dirty="0">
                <a:solidFill>
                  <a:schemeClr val="accent2"/>
                </a:solidFill>
              </a:rPr>
              <a:t>Optimized Ave.: 0.38 [mg/L]</a:t>
            </a:r>
            <a:endParaRPr kumimoji="1" lang="ja-JP" altLang="en-US" sz="1600" b="1" dirty="0">
              <a:solidFill>
                <a:schemeClr val="accent2"/>
              </a:solidFill>
            </a:endParaRPr>
          </a:p>
        </p:txBody>
      </p:sp>
      <p:pic>
        <p:nvPicPr>
          <p:cNvPr id="16" name="図 15" descr="グラフ&#10;&#10;自動的に生成された説明">
            <a:extLst>
              <a:ext uri="{FF2B5EF4-FFF2-40B4-BE49-F238E27FC236}">
                <a16:creationId xmlns:a16="http://schemas.microsoft.com/office/drawing/2014/main" id="{D8B5B04B-0D06-D639-5A13-40E99E4DD479}"/>
              </a:ext>
            </a:extLst>
          </p:cNvPr>
          <p:cNvPicPr>
            <a:picLocks noChangeAspect="1"/>
          </p:cNvPicPr>
          <p:nvPr/>
        </p:nvPicPr>
        <p:blipFill>
          <a:blip r:embed="rId4"/>
          <a:stretch>
            <a:fillRect/>
          </a:stretch>
        </p:blipFill>
        <p:spPr>
          <a:xfrm>
            <a:off x="6895563" y="2567110"/>
            <a:ext cx="2403041" cy="1588451"/>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19395071-DE75-2EBE-9279-C21E5B30F719}"/>
              </a:ext>
            </a:extLst>
          </p:cNvPr>
          <p:cNvPicPr>
            <a:picLocks noChangeAspect="1"/>
          </p:cNvPicPr>
          <p:nvPr/>
        </p:nvPicPr>
        <p:blipFill>
          <a:blip r:embed="rId5"/>
          <a:stretch>
            <a:fillRect/>
          </a:stretch>
        </p:blipFill>
        <p:spPr>
          <a:xfrm>
            <a:off x="9561166" y="2587302"/>
            <a:ext cx="2378593" cy="1568259"/>
          </a:xfrm>
          <a:prstGeom prst="rect">
            <a:avLst/>
          </a:prstGeom>
        </p:spPr>
      </p:pic>
      <p:pic>
        <p:nvPicPr>
          <p:cNvPr id="22" name="図 21" descr="グラフ&#10;&#10;自動的に生成された説明">
            <a:extLst>
              <a:ext uri="{FF2B5EF4-FFF2-40B4-BE49-F238E27FC236}">
                <a16:creationId xmlns:a16="http://schemas.microsoft.com/office/drawing/2014/main" id="{A0D46F80-6B72-7D62-C449-B14F471B5F82}"/>
              </a:ext>
            </a:extLst>
          </p:cNvPr>
          <p:cNvPicPr>
            <a:picLocks noChangeAspect="1"/>
          </p:cNvPicPr>
          <p:nvPr/>
        </p:nvPicPr>
        <p:blipFill>
          <a:blip r:embed="rId6"/>
          <a:stretch>
            <a:fillRect/>
          </a:stretch>
        </p:blipFill>
        <p:spPr>
          <a:xfrm>
            <a:off x="9583923" y="4645795"/>
            <a:ext cx="2333076" cy="1521571"/>
          </a:xfrm>
          <a:prstGeom prst="rect">
            <a:avLst/>
          </a:prstGeom>
        </p:spPr>
      </p:pic>
      <p:pic>
        <p:nvPicPr>
          <p:cNvPr id="26" name="図 25" descr="グラフ, 折れ線グラフ&#10;&#10;自動的に生成された説明">
            <a:extLst>
              <a:ext uri="{FF2B5EF4-FFF2-40B4-BE49-F238E27FC236}">
                <a16:creationId xmlns:a16="http://schemas.microsoft.com/office/drawing/2014/main" id="{D77E8454-24A8-9D3F-8E1F-4B76E6E2425C}"/>
              </a:ext>
            </a:extLst>
          </p:cNvPr>
          <p:cNvPicPr>
            <a:picLocks noChangeAspect="1"/>
          </p:cNvPicPr>
          <p:nvPr/>
        </p:nvPicPr>
        <p:blipFill>
          <a:blip r:embed="rId7"/>
          <a:stretch>
            <a:fillRect/>
          </a:stretch>
        </p:blipFill>
        <p:spPr>
          <a:xfrm>
            <a:off x="6894885" y="4626351"/>
            <a:ext cx="2404395" cy="1585270"/>
          </a:xfrm>
          <a:prstGeom prst="rect">
            <a:avLst/>
          </a:prstGeom>
        </p:spPr>
      </p:pic>
    </p:spTree>
    <p:extLst>
      <p:ext uri="{BB962C8B-B14F-4D97-AF65-F5344CB8AC3E}">
        <p14:creationId xmlns:p14="http://schemas.microsoft.com/office/powerpoint/2010/main" val="2276057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グラフ, 折れ線グラフ&#10;&#10;自動的に生成された説明">
            <a:extLst>
              <a:ext uri="{FF2B5EF4-FFF2-40B4-BE49-F238E27FC236}">
                <a16:creationId xmlns:a16="http://schemas.microsoft.com/office/drawing/2014/main" id="{6D110CC8-A45C-A573-60EB-EF4C62ABAF5C}"/>
              </a:ext>
            </a:extLst>
          </p:cNvPr>
          <p:cNvPicPr>
            <a:picLocks noChangeAspect="1"/>
          </p:cNvPicPr>
          <p:nvPr/>
        </p:nvPicPr>
        <p:blipFill>
          <a:blip r:embed="rId3"/>
          <a:stretch>
            <a:fillRect/>
          </a:stretch>
        </p:blipFill>
        <p:spPr>
          <a:xfrm>
            <a:off x="1281599" y="1866403"/>
            <a:ext cx="4007547" cy="2520000"/>
          </a:xfrm>
          <a:prstGeom prst="rect">
            <a:avLst/>
          </a:prstGeom>
        </p:spPr>
      </p:pic>
      <p:pic>
        <p:nvPicPr>
          <p:cNvPr id="10" name="図 9" descr="グラフィカル ユーザー インターフェイス, グラフ, 折れ線グラフ&#10;&#10;自動的に生成された説明">
            <a:extLst>
              <a:ext uri="{FF2B5EF4-FFF2-40B4-BE49-F238E27FC236}">
                <a16:creationId xmlns:a16="http://schemas.microsoft.com/office/drawing/2014/main" id="{CF447D69-2615-3167-8FF8-767794475450}"/>
              </a:ext>
            </a:extLst>
          </p:cNvPr>
          <p:cNvPicPr>
            <a:picLocks noChangeAspect="1"/>
          </p:cNvPicPr>
          <p:nvPr/>
        </p:nvPicPr>
        <p:blipFill>
          <a:blip r:embed="rId4"/>
          <a:stretch>
            <a:fillRect/>
          </a:stretch>
        </p:blipFill>
        <p:spPr>
          <a:xfrm>
            <a:off x="1343082" y="3652565"/>
            <a:ext cx="3946415" cy="2520000"/>
          </a:xfrm>
          <a:prstGeom prst="rect">
            <a:avLst/>
          </a:prstGeom>
        </p:spPr>
      </p:pic>
      <p:pic>
        <p:nvPicPr>
          <p:cNvPr id="15" name="図 14" descr="グラフ&#10;&#10;自動的に生成された説明">
            <a:extLst>
              <a:ext uri="{FF2B5EF4-FFF2-40B4-BE49-F238E27FC236}">
                <a16:creationId xmlns:a16="http://schemas.microsoft.com/office/drawing/2014/main" id="{30092931-44A7-9AB7-DDBC-E1D5DAC452E3}"/>
              </a:ext>
            </a:extLst>
          </p:cNvPr>
          <p:cNvPicPr>
            <a:picLocks noChangeAspect="1"/>
          </p:cNvPicPr>
          <p:nvPr/>
        </p:nvPicPr>
        <p:blipFill>
          <a:blip r:embed="rId5"/>
          <a:stretch>
            <a:fillRect/>
          </a:stretch>
        </p:blipFill>
        <p:spPr>
          <a:xfrm>
            <a:off x="6735595" y="1848260"/>
            <a:ext cx="4007547" cy="2520000"/>
          </a:xfrm>
          <a:prstGeom prst="rect">
            <a:avLst/>
          </a:prstGeom>
        </p:spPr>
      </p:pic>
      <p:pic>
        <p:nvPicPr>
          <p:cNvPr id="12" name="図 11" descr="グラフ, 折れ線グラフ&#10;&#10;自動的に生成された説明">
            <a:extLst>
              <a:ext uri="{FF2B5EF4-FFF2-40B4-BE49-F238E27FC236}">
                <a16:creationId xmlns:a16="http://schemas.microsoft.com/office/drawing/2014/main" id="{B800D985-8C76-FEF5-9170-1415BCD1EBF5}"/>
              </a:ext>
            </a:extLst>
          </p:cNvPr>
          <p:cNvPicPr>
            <a:picLocks noChangeAspect="1"/>
          </p:cNvPicPr>
          <p:nvPr/>
        </p:nvPicPr>
        <p:blipFill>
          <a:blip r:embed="rId6"/>
          <a:stretch>
            <a:fillRect/>
          </a:stretch>
        </p:blipFill>
        <p:spPr>
          <a:xfrm>
            <a:off x="6735595" y="3652565"/>
            <a:ext cx="4007547" cy="2520000"/>
          </a:xfrm>
          <a:prstGeom prst="rect">
            <a:avLst/>
          </a:prstGeom>
        </p:spPr>
      </p:pic>
      <p:sp>
        <p:nvSpPr>
          <p:cNvPr id="21" name="テキスト ボックス 20">
            <a:extLst>
              <a:ext uri="{FF2B5EF4-FFF2-40B4-BE49-F238E27FC236}">
                <a16:creationId xmlns:a16="http://schemas.microsoft.com/office/drawing/2014/main" id="{2A24EF18-C420-6D68-D352-B602EA3EFB1E}"/>
              </a:ext>
            </a:extLst>
          </p:cNvPr>
          <p:cNvSpPr txBox="1"/>
          <p:nvPr/>
        </p:nvSpPr>
        <p:spPr>
          <a:xfrm>
            <a:off x="2027545" y="2205982"/>
            <a:ext cx="3000133" cy="584775"/>
          </a:xfrm>
          <a:prstGeom prst="rect">
            <a:avLst/>
          </a:prstGeom>
          <a:noFill/>
        </p:spPr>
        <p:txBody>
          <a:bodyPr wrap="square" rtlCol="0">
            <a:spAutoFit/>
          </a:bodyPr>
          <a:lstStyle/>
          <a:p>
            <a:r>
              <a:rPr kumimoji="1" lang="en-US" altLang="ja-JP" sz="1600" b="1" dirty="0">
                <a:solidFill>
                  <a:schemeClr val="accent1"/>
                </a:solidFill>
              </a:rPr>
              <a:t>Actual Ave.: 0.067 [mg/L]</a:t>
            </a:r>
            <a:r>
              <a:rPr kumimoji="1" lang="en-US" altLang="ja-JP" sz="1600" b="1" dirty="0"/>
              <a:t>, </a:t>
            </a:r>
          </a:p>
          <a:p>
            <a:r>
              <a:rPr kumimoji="1" lang="en-US" altLang="ja-JP" sz="1600" b="1" dirty="0">
                <a:solidFill>
                  <a:schemeClr val="accent2"/>
                </a:solidFill>
              </a:rPr>
              <a:t>Optimized Ave.: 0.063 [mg/L]</a:t>
            </a:r>
            <a:endParaRPr kumimoji="1" lang="ja-JP" altLang="en-US" sz="1600" b="1" dirty="0">
              <a:solidFill>
                <a:schemeClr val="accent2"/>
              </a:solidFill>
            </a:endParaRPr>
          </a:p>
        </p:txBody>
      </p:sp>
      <p:sp>
        <p:nvSpPr>
          <p:cNvPr id="22" name="テキスト ボックス 21">
            <a:extLst>
              <a:ext uri="{FF2B5EF4-FFF2-40B4-BE49-F238E27FC236}">
                <a16:creationId xmlns:a16="http://schemas.microsoft.com/office/drawing/2014/main" id="{717BF5CB-C24C-D92F-6E2E-D94E7013516B}"/>
              </a:ext>
            </a:extLst>
          </p:cNvPr>
          <p:cNvSpPr txBox="1"/>
          <p:nvPr/>
        </p:nvSpPr>
        <p:spPr>
          <a:xfrm>
            <a:off x="7480142" y="2205982"/>
            <a:ext cx="3159554" cy="584775"/>
          </a:xfrm>
          <a:prstGeom prst="rect">
            <a:avLst/>
          </a:prstGeom>
          <a:noFill/>
        </p:spPr>
        <p:txBody>
          <a:bodyPr wrap="square" rtlCol="0">
            <a:spAutoFit/>
          </a:bodyPr>
          <a:lstStyle/>
          <a:p>
            <a:r>
              <a:rPr kumimoji="1" lang="en-US" altLang="ja-JP" sz="1600" b="1" dirty="0">
                <a:solidFill>
                  <a:schemeClr val="accent1"/>
                </a:solidFill>
              </a:rPr>
              <a:t>Actual Ave.: 20.76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Optimized Ave.: 20.87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3" name="テキスト ボックス 22">
            <a:extLst>
              <a:ext uri="{FF2B5EF4-FFF2-40B4-BE49-F238E27FC236}">
                <a16:creationId xmlns:a16="http://schemas.microsoft.com/office/drawing/2014/main" id="{B5A85D69-2BFC-8BC2-22CB-023278678C5D}"/>
              </a:ext>
            </a:extLst>
          </p:cNvPr>
          <p:cNvSpPr txBox="1"/>
          <p:nvPr/>
        </p:nvSpPr>
        <p:spPr>
          <a:xfrm>
            <a:off x="2425793" y="4809098"/>
            <a:ext cx="2173147" cy="584775"/>
          </a:xfrm>
          <a:prstGeom prst="rect">
            <a:avLst/>
          </a:prstGeom>
          <a:noFill/>
        </p:spPr>
        <p:txBody>
          <a:bodyPr wrap="square" rtlCol="0">
            <a:spAutoFit/>
          </a:bodyPr>
          <a:lstStyle/>
          <a:p>
            <a:r>
              <a:rPr kumimoji="1" lang="en-US" altLang="ja-JP" sz="1600" b="1" dirty="0">
                <a:solidFill>
                  <a:schemeClr val="accent1"/>
                </a:solidFill>
              </a:rPr>
              <a:t>Actual Ave.: 2.01</a:t>
            </a:r>
            <a:r>
              <a:rPr kumimoji="1" lang="en-US" altLang="ja-JP" sz="1600" b="1" dirty="0"/>
              <a:t>, </a:t>
            </a:r>
          </a:p>
          <a:p>
            <a:r>
              <a:rPr kumimoji="1" lang="en-US" altLang="ja-JP" sz="1600" b="1" dirty="0">
                <a:solidFill>
                  <a:schemeClr val="accent2"/>
                </a:solidFill>
              </a:rPr>
              <a:t>Optimized Ave.: 2.03</a:t>
            </a:r>
            <a:endParaRPr kumimoji="1" lang="ja-JP" altLang="en-US" sz="1600" b="1" dirty="0">
              <a:solidFill>
                <a:schemeClr val="accent2"/>
              </a:solidFill>
            </a:endParaRPr>
          </a:p>
        </p:txBody>
      </p:sp>
      <p:sp>
        <p:nvSpPr>
          <p:cNvPr id="24" name="テキスト ボックス 23">
            <a:extLst>
              <a:ext uri="{FF2B5EF4-FFF2-40B4-BE49-F238E27FC236}">
                <a16:creationId xmlns:a16="http://schemas.microsoft.com/office/drawing/2014/main" id="{098A65D3-8311-7A43-F3BC-2AE168239E74}"/>
              </a:ext>
            </a:extLst>
          </p:cNvPr>
          <p:cNvSpPr txBox="1"/>
          <p:nvPr/>
        </p:nvSpPr>
        <p:spPr>
          <a:xfrm>
            <a:off x="7934597" y="4045703"/>
            <a:ext cx="2339674" cy="584775"/>
          </a:xfrm>
          <a:prstGeom prst="rect">
            <a:avLst/>
          </a:prstGeom>
          <a:noFill/>
        </p:spPr>
        <p:txBody>
          <a:bodyPr wrap="square" rtlCol="0">
            <a:spAutoFit/>
          </a:bodyPr>
          <a:lstStyle/>
          <a:p>
            <a:r>
              <a:rPr kumimoji="1" lang="en-US" altLang="ja-JP" sz="1600" b="1" dirty="0">
                <a:solidFill>
                  <a:schemeClr val="accent1"/>
                </a:solidFill>
              </a:rPr>
              <a:t>Actual Ave.: 1.83</a:t>
            </a:r>
            <a:r>
              <a:rPr kumimoji="1" lang="en-US" altLang="ja-JP" sz="1600" b="1" dirty="0"/>
              <a:t>, </a:t>
            </a:r>
          </a:p>
          <a:p>
            <a:r>
              <a:rPr kumimoji="1" lang="en-US" altLang="ja-JP" sz="1600" b="1" dirty="0">
                <a:solidFill>
                  <a:schemeClr val="accent2"/>
                </a:solidFill>
              </a:rPr>
              <a:t>Optimized Ave.: 1.83</a:t>
            </a:r>
            <a:endParaRPr kumimoji="1" lang="ja-JP" altLang="en-US" sz="1600" b="1" dirty="0">
              <a:solidFill>
                <a:schemeClr val="accent2"/>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Water Quality Variable</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There is a slight change but meeting the WQ standards of LRV.</a:t>
            </a:r>
          </a:p>
        </p:txBody>
      </p:sp>
      <p:sp>
        <p:nvSpPr>
          <p:cNvPr id="14" name="テキスト ボックス 13">
            <a:extLst>
              <a:ext uri="{FF2B5EF4-FFF2-40B4-BE49-F238E27FC236}">
                <a16:creationId xmlns:a16="http://schemas.microsoft.com/office/drawing/2014/main" id="{038C3D59-B923-DA33-13C0-D3D7EAA3D461}"/>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7" name="テキスト ボックス 16">
            <a:extLst>
              <a:ext uri="{FF2B5EF4-FFF2-40B4-BE49-F238E27FC236}">
                <a16:creationId xmlns:a16="http://schemas.microsoft.com/office/drawing/2014/main" id="{B7FD0D64-FAE0-F802-708E-0F519DC3AD5D}"/>
              </a:ext>
            </a:extLst>
          </p:cNvPr>
          <p:cNvSpPr txBox="1"/>
          <p:nvPr/>
        </p:nvSpPr>
        <p:spPr>
          <a:xfrm>
            <a:off x="7232058"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18" name="テキスト ボックス 17">
            <a:extLst>
              <a:ext uri="{FF2B5EF4-FFF2-40B4-BE49-F238E27FC236}">
                <a16:creationId xmlns:a16="http://schemas.microsoft.com/office/drawing/2014/main" id="{00CBE8DC-457F-342E-F831-C6F07D2779DA}"/>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[mg/L]</a:t>
            </a:r>
            <a:endParaRPr kumimoji="1" lang="ja-JP" altLang="en-US" sz="1600" b="1" dirty="0">
              <a:solidFill>
                <a:srgbClr val="FFC000"/>
              </a:solidFill>
            </a:endParaRPr>
          </a:p>
        </p:txBody>
      </p:sp>
      <p:sp>
        <p:nvSpPr>
          <p:cNvPr id="6" name="テキスト ボックス 5">
            <a:extLst>
              <a:ext uri="{FF2B5EF4-FFF2-40B4-BE49-F238E27FC236}">
                <a16:creationId xmlns:a16="http://schemas.microsoft.com/office/drawing/2014/main" id="{A4637CBB-F5D8-0589-3B10-3371EBA3E342}"/>
              </a:ext>
            </a:extLst>
          </p:cNvPr>
          <p:cNvSpPr txBox="1"/>
          <p:nvPr/>
        </p:nvSpPr>
        <p:spPr>
          <a:xfrm>
            <a:off x="571984" y="-20412"/>
            <a:ext cx="5828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p:spTree>
    <p:extLst>
      <p:ext uri="{BB962C8B-B14F-4D97-AF65-F5344CB8AC3E}">
        <p14:creationId xmlns:p14="http://schemas.microsoft.com/office/powerpoint/2010/main" val="3901980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Optimization Effect Calculation</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There is a little improvement in the period and condition.</a:t>
            </a:r>
          </a:p>
          <a:p>
            <a:pPr lvl="1">
              <a:defRPr/>
            </a:pPr>
            <a:r>
              <a:rPr lang="en-US" altLang="ja-JP" sz="2400" dirty="0"/>
              <a:t>This model does NOT yet RO membrane fouling model.</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5438291"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Effect</a:t>
            </a:r>
            <a:endParaRPr kumimoji="1" lang="ja-JP" altLang="en-US" sz="1600" b="1" dirty="0">
              <a:solidFill>
                <a:schemeClr val="bg1"/>
              </a:solidFill>
            </a:endParaRPr>
          </a:p>
        </p:txBody>
      </p:sp>
      <p:graphicFrame>
        <p:nvGraphicFramePr>
          <p:cNvPr id="8" name="表 20">
            <a:extLst>
              <a:ext uri="{FF2B5EF4-FFF2-40B4-BE49-F238E27FC236}">
                <a16:creationId xmlns:a16="http://schemas.microsoft.com/office/drawing/2014/main" id="{4D7545C1-07BB-18D9-6121-81F0C7B92652}"/>
              </a:ext>
            </a:extLst>
          </p:cNvPr>
          <p:cNvGraphicFramePr>
            <a:graphicFrameLocks noGrp="1"/>
          </p:cNvGraphicFramePr>
          <p:nvPr>
            <p:extLst>
              <p:ext uri="{D42A27DB-BD31-4B8C-83A1-F6EECF244321}">
                <p14:modId xmlns:p14="http://schemas.microsoft.com/office/powerpoint/2010/main" val="2415978932"/>
              </p:ext>
            </p:extLst>
          </p:nvPr>
        </p:nvGraphicFramePr>
        <p:xfrm>
          <a:off x="315624" y="2535720"/>
          <a:ext cx="11601556" cy="2377440"/>
        </p:xfrm>
        <a:graphic>
          <a:graphicData uri="http://schemas.openxmlformats.org/drawingml/2006/table">
            <a:tbl>
              <a:tblPr firstRow="1" bandRow="1">
                <a:tableStyleId>{5C22544A-7EE6-4342-B048-85BDC9FD1C3A}</a:tableStyleId>
              </a:tblPr>
              <a:tblGrid>
                <a:gridCol w="2643327">
                  <a:extLst>
                    <a:ext uri="{9D8B030D-6E8A-4147-A177-3AD203B41FA5}">
                      <a16:colId xmlns:a16="http://schemas.microsoft.com/office/drawing/2014/main" val="2679161598"/>
                    </a:ext>
                  </a:extLst>
                </a:gridCol>
                <a:gridCol w="1692569">
                  <a:extLst>
                    <a:ext uri="{9D8B030D-6E8A-4147-A177-3AD203B41FA5}">
                      <a16:colId xmlns:a16="http://schemas.microsoft.com/office/drawing/2014/main" val="404849043"/>
                    </a:ext>
                  </a:extLst>
                </a:gridCol>
                <a:gridCol w="1999234">
                  <a:extLst>
                    <a:ext uri="{9D8B030D-6E8A-4147-A177-3AD203B41FA5}">
                      <a16:colId xmlns:a16="http://schemas.microsoft.com/office/drawing/2014/main" val="3570210715"/>
                    </a:ext>
                  </a:extLst>
                </a:gridCol>
                <a:gridCol w="1884280">
                  <a:extLst>
                    <a:ext uri="{9D8B030D-6E8A-4147-A177-3AD203B41FA5}">
                      <a16:colId xmlns:a16="http://schemas.microsoft.com/office/drawing/2014/main" val="2263649889"/>
                    </a:ext>
                  </a:extLst>
                </a:gridCol>
                <a:gridCol w="1691073">
                  <a:extLst>
                    <a:ext uri="{9D8B030D-6E8A-4147-A177-3AD203B41FA5}">
                      <a16:colId xmlns:a16="http://schemas.microsoft.com/office/drawing/2014/main" val="1764668753"/>
                    </a:ext>
                  </a:extLst>
                </a:gridCol>
                <a:gridCol w="1691073">
                  <a:extLst>
                    <a:ext uri="{9D8B030D-6E8A-4147-A177-3AD203B41FA5}">
                      <a16:colId xmlns:a16="http://schemas.microsoft.com/office/drawing/2014/main" val="4218352417"/>
                    </a:ext>
                  </a:extLst>
                </a:gridCol>
              </a:tblGrid>
              <a:tr h="370840">
                <a:tc>
                  <a:txBody>
                    <a:bodyPr/>
                    <a:lstStyle/>
                    <a:p>
                      <a:pPr algn="ctr"/>
                      <a:r>
                        <a:rPr kumimoji="1" lang="en-US" altLang="ja-JP" sz="2000" dirty="0"/>
                        <a:t>Variable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Actual</a:t>
                      </a:r>
                      <a:r>
                        <a:rPr kumimoji="1" lang="en-US" altLang="ja-JP" sz="1600" dirty="0"/>
                        <a:t> Ave.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Optimized </a:t>
                      </a:r>
                      <a:r>
                        <a:rPr kumimoji="1" lang="en-US" altLang="ja-JP" sz="1600" dirty="0"/>
                        <a:t>Ave.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Diff </a:t>
                      </a:r>
                      <a:r>
                        <a:rPr kumimoji="1" lang="en-US" altLang="ja-JP" sz="1600" dirty="0"/>
                        <a:t>(</a:t>
                      </a:r>
                      <a:r>
                        <a:rPr kumimoji="1" lang="en-US" altLang="ja-JP" sz="1600" dirty="0" err="1"/>
                        <a:t>Opt</a:t>
                      </a:r>
                      <a:r>
                        <a:rPr kumimoji="1" lang="en-US" altLang="ja-JP" sz="1600" dirty="0"/>
                        <a:t> – Act)</a:t>
                      </a:r>
                      <a:endParaRPr kumimoji="1" lang="ja-JP" altLang="en-US" sz="16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Model Error</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 Diff – Err.</a:t>
                      </a:r>
                      <a:endParaRPr kumimoji="1" lang="ja-JP" alt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784076"/>
                  </a:ext>
                </a:extLst>
              </a:tr>
              <a:tr h="370840">
                <a:tc>
                  <a:txBody>
                    <a:bodyPr/>
                    <a:lstStyle/>
                    <a:p>
                      <a:pPr algn="l"/>
                      <a:r>
                        <a:rPr kumimoji="1" lang="en-US" altLang="ja-JP" sz="2000" dirty="0"/>
                        <a:t>Total Chlorine [mg/L]</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0.38</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078551"/>
                  </a:ext>
                </a:extLst>
              </a:tr>
              <a:tr h="370840">
                <a:tc>
                  <a:txBody>
                    <a:bodyPr/>
                    <a:lstStyle/>
                    <a:p>
                      <a:pPr algn="l"/>
                      <a:r>
                        <a:rPr kumimoji="1" lang="en-US" altLang="ja-JP" sz="2000" dirty="0"/>
                        <a:t>Conductivity [</a:t>
                      </a:r>
                      <a:r>
                        <a:rPr kumimoji="1" lang="en-US" altLang="ja-JP" sz="2000" dirty="0" err="1"/>
                        <a:t>uS</a:t>
                      </a:r>
                      <a:r>
                        <a:rPr kumimoji="1" lang="en-US" altLang="ja-JP" sz="2000" dirty="0"/>
                        <a:t>/cm]</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20.76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20.87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+ 0.11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709670"/>
                  </a:ext>
                </a:extLst>
              </a:tr>
              <a:tr h="370840">
                <a:tc>
                  <a:txBody>
                    <a:bodyPr/>
                    <a:lstStyle/>
                    <a:p>
                      <a:pPr algn="l"/>
                      <a:r>
                        <a:rPr kumimoji="1" lang="en-US" altLang="ja-JP" sz="2000" dirty="0"/>
                        <a:t>TOC [mg/L]</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0.067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0.063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9215927"/>
                  </a:ext>
                </a:extLst>
              </a:tr>
              <a:tr h="370840">
                <a:tc>
                  <a:txBody>
                    <a:bodyPr/>
                    <a:lstStyle/>
                    <a:p>
                      <a:pPr algn="l"/>
                      <a:r>
                        <a:rPr kumimoji="1" lang="en-US" altLang="ja-JP" sz="2000" dirty="0"/>
                        <a:t>LRV Conductivity</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1.83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1.82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3742831"/>
                  </a:ext>
                </a:extLst>
              </a:tr>
              <a:tr h="370840">
                <a:tc>
                  <a:txBody>
                    <a:bodyPr/>
                    <a:lstStyle/>
                    <a:p>
                      <a:pPr algn="l"/>
                      <a:r>
                        <a:rPr kumimoji="1" lang="en-US" altLang="ja-JP" sz="2000" dirty="0"/>
                        <a:t>LRV TOC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2.01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2.03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7155844"/>
                  </a:ext>
                </a:extLst>
              </a:tr>
            </a:tbl>
          </a:graphicData>
        </a:graphic>
      </p:graphicFrame>
    </p:spTree>
    <p:extLst>
      <p:ext uri="{BB962C8B-B14F-4D97-AF65-F5344CB8AC3E}">
        <p14:creationId xmlns:p14="http://schemas.microsoft.com/office/powerpoint/2010/main" val="3280526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Future Tasks</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To introduce Random Forest into optimization.</a:t>
            </a:r>
          </a:p>
          <a:p>
            <a:pPr lvl="1">
              <a:defRPr/>
            </a:pPr>
            <a:r>
              <a:rPr lang="en-US" altLang="ja-JP" sz="2400" dirty="0"/>
              <a:t>Metaheuristic algorithm calls RF 500,000 times</a:t>
            </a:r>
          </a:p>
          <a:p>
            <a:pPr lvl="1">
              <a:defRPr/>
            </a:pPr>
            <a:r>
              <a:rPr lang="en-US" altLang="ja-JP" sz="2400" dirty="0"/>
              <a:t>It needs the way to reduce the calculation time.</a:t>
            </a:r>
          </a:p>
          <a:p>
            <a:pPr>
              <a:defRPr/>
            </a:pPr>
            <a:r>
              <a:rPr lang="en-US" altLang="ja-JP" sz="2800" dirty="0"/>
              <a:t>To introduce RO membrane Fouling model and determine chemical cost considering RO Fouling.</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5438291"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Effect</a:t>
            </a:r>
            <a:endParaRPr kumimoji="1" lang="ja-JP" altLang="en-US" sz="1600" b="1" dirty="0">
              <a:solidFill>
                <a:schemeClr val="bg1"/>
              </a:solidFill>
            </a:endParaRPr>
          </a:p>
        </p:txBody>
      </p:sp>
    </p:spTree>
    <p:extLst>
      <p:ext uri="{BB962C8B-B14F-4D97-AF65-F5344CB8AC3E}">
        <p14:creationId xmlns:p14="http://schemas.microsoft.com/office/powerpoint/2010/main" val="887184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36</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solidFill>
                  <a:schemeClr val="bg1">
                    <a:lumMod val="75000"/>
                  </a:schemeClr>
                </a:solidFill>
              </a:rPr>
              <a:t>RO Operation Optimization</a:t>
            </a:r>
          </a:p>
          <a:p>
            <a:r>
              <a:rPr kumimoji="1" lang="en-US" altLang="ja-JP" dirty="0">
                <a:solidFill>
                  <a:schemeClr val="bg1">
                    <a:lumMod val="75000"/>
                  </a:schemeClr>
                </a:solidFill>
              </a:rPr>
              <a:t>RO Permeate Water Quality Prediction / Q&amp;A</a:t>
            </a:r>
          </a:p>
          <a:p>
            <a:r>
              <a:rPr lang="en-US" altLang="ja-JP" dirty="0">
                <a:solidFill>
                  <a:schemeClr val="bg1">
                    <a:lumMod val="75000"/>
                  </a:schemeClr>
                </a:solidFill>
              </a:rPr>
              <a:t>RO Optimization Simulation / Q&amp;A</a:t>
            </a:r>
          </a:p>
          <a:p>
            <a:r>
              <a:rPr kumimoji="1" lang="en-US" altLang="ja-JP" dirty="0"/>
              <a:t>RO Membrane Scaling Modeling</a:t>
            </a:r>
            <a:r>
              <a:rPr lang="en-US" altLang="ja-JP" dirty="0"/>
              <a:t> / Q&amp;A</a:t>
            </a:r>
          </a:p>
        </p:txBody>
      </p:sp>
      <p:sp>
        <p:nvSpPr>
          <p:cNvPr id="5" name="テキスト ボックス 4">
            <a:extLst>
              <a:ext uri="{FF2B5EF4-FFF2-40B4-BE49-F238E27FC236}">
                <a16:creationId xmlns:a16="http://schemas.microsoft.com/office/drawing/2014/main" id="{A79E1F29-C227-AF7B-76A0-6989162359A2}"/>
              </a:ext>
            </a:extLst>
          </p:cNvPr>
          <p:cNvSpPr txBox="1"/>
          <p:nvPr/>
        </p:nvSpPr>
        <p:spPr>
          <a:xfrm>
            <a:off x="7524057" y="1780299"/>
            <a:ext cx="1578983" cy="400110"/>
          </a:xfrm>
          <a:prstGeom prst="rect">
            <a:avLst/>
          </a:prstGeom>
          <a:noFill/>
        </p:spPr>
        <p:txBody>
          <a:bodyPr wrap="square" rtlCol="0">
            <a:spAutoFit/>
          </a:bodyPr>
          <a:lstStyle/>
          <a:p>
            <a:r>
              <a:rPr kumimoji="1" lang="en-US" altLang="ja-JP" sz="2000" dirty="0"/>
              <a:t>9:05 – 9:10</a:t>
            </a:r>
            <a:endParaRPr kumimoji="1" lang="ja-JP" altLang="en-US" sz="2000" dirty="0"/>
          </a:p>
        </p:txBody>
      </p:sp>
      <p:sp>
        <p:nvSpPr>
          <p:cNvPr id="6" name="テキスト ボックス 5">
            <a:extLst>
              <a:ext uri="{FF2B5EF4-FFF2-40B4-BE49-F238E27FC236}">
                <a16:creationId xmlns:a16="http://schemas.microsoft.com/office/drawing/2014/main" id="{0334EE7A-C634-EB5C-F7ED-D5DA95A2D47A}"/>
              </a:ext>
            </a:extLst>
          </p:cNvPr>
          <p:cNvSpPr txBox="1"/>
          <p:nvPr/>
        </p:nvSpPr>
        <p:spPr>
          <a:xfrm>
            <a:off x="8613801" y="2297808"/>
            <a:ext cx="1578982" cy="400110"/>
          </a:xfrm>
          <a:prstGeom prst="rect">
            <a:avLst/>
          </a:prstGeom>
          <a:noFill/>
        </p:spPr>
        <p:txBody>
          <a:bodyPr wrap="square" rtlCol="0">
            <a:spAutoFit/>
          </a:bodyPr>
          <a:lstStyle/>
          <a:p>
            <a:r>
              <a:rPr kumimoji="1" lang="en-US" altLang="ja-JP" sz="2000" dirty="0"/>
              <a:t>9:10 – 9:35</a:t>
            </a:r>
            <a:endParaRPr kumimoji="1" lang="ja-JP" altLang="en-US" sz="2000" dirty="0"/>
          </a:p>
        </p:txBody>
      </p:sp>
      <p:sp>
        <p:nvSpPr>
          <p:cNvPr id="7" name="テキスト ボックス 6">
            <a:extLst>
              <a:ext uri="{FF2B5EF4-FFF2-40B4-BE49-F238E27FC236}">
                <a16:creationId xmlns:a16="http://schemas.microsoft.com/office/drawing/2014/main" id="{E823988E-37E7-0E33-BA09-883031E4168F}"/>
              </a:ext>
            </a:extLst>
          </p:cNvPr>
          <p:cNvSpPr txBox="1"/>
          <p:nvPr/>
        </p:nvSpPr>
        <p:spPr>
          <a:xfrm>
            <a:off x="7524057" y="2806375"/>
            <a:ext cx="1742772" cy="400110"/>
          </a:xfrm>
          <a:prstGeom prst="rect">
            <a:avLst/>
          </a:prstGeom>
          <a:noFill/>
        </p:spPr>
        <p:txBody>
          <a:bodyPr wrap="square" rtlCol="0">
            <a:spAutoFit/>
          </a:bodyPr>
          <a:lstStyle/>
          <a:p>
            <a:r>
              <a:rPr kumimoji="1" lang="en-US" altLang="ja-JP" sz="2000" dirty="0"/>
              <a:t>9:35 – 10:00</a:t>
            </a:r>
            <a:endParaRPr kumimoji="1" lang="ja-JP" altLang="en-US" sz="2000" dirty="0"/>
          </a:p>
        </p:txBody>
      </p:sp>
      <p:sp>
        <p:nvSpPr>
          <p:cNvPr id="8" name="テキスト ボックス 7">
            <a:extLst>
              <a:ext uri="{FF2B5EF4-FFF2-40B4-BE49-F238E27FC236}">
                <a16:creationId xmlns:a16="http://schemas.microsoft.com/office/drawing/2014/main" id="{D8F7ECF5-7F7B-9A36-DD91-9B465BFB787C}"/>
              </a:ext>
            </a:extLst>
          </p:cNvPr>
          <p:cNvSpPr txBox="1"/>
          <p:nvPr/>
        </p:nvSpPr>
        <p:spPr>
          <a:xfrm>
            <a:off x="7524056" y="3323884"/>
            <a:ext cx="1742773" cy="400110"/>
          </a:xfrm>
          <a:prstGeom prst="rect">
            <a:avLst/>
          </a:prstGeom>
          <a:noFill/>
        </p:spPr>
        <p:txBody>
          <a:bodyPr wrap="square" rtlCol="0">
            <a:spAutoFit/>
          </a:bodyPr>
          <a:lstStyle/>
          <a:p>
            <a:r>
              <a:rPr kumimoji="1" lang="en-US" altLang="ja-JP" sz="2000" dirty="0"/>
              <a:t>10:00 – 10:30</a:t>
            </a:r>
            <a:endParaRPr kumimoji="1" lang="ja-JP" altLang="en-US" sz="2000" dirty="0"/>
          </a:p>
        </p:txBody>
      </p:sp>
    </p:spTree>
    <p:extLst>
      <p:ext uri="{BB962C8B-B14F-4D97-AF65-F5344CB8AC3E}">
        <p14:creationId xmlns:p14="http://schemas.microsoft.com/office/powerpoint/2010/main" val="420732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9D786CD-41D4-EA61-2E33-8EE6038037F4}"/>
              </a:ext>
            </a:extLst>
          </p:cNvPr>
          <p:cNvSpPr/>
          <p:nvPr/>
        </p:nvSpPr>
        <p:spPr>
          <a:xfrm>
            <a:off x="47065" y="5782235"/>
            <a:ext cx="11960716" cy="1075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a:xfrm>
            <a:off x="517055" y="1078090"/>
            <a:ext cx="11341887" cy="4985957"/>
          </a:xfrm>
        </p:spPr>
        <p:txBody>
          <a:bodyPr/>
          <a:lstStyle/>
          <a:p>
            <a:r>
              <a:rPr lang="en-US" altLang="ja-JP" dirty="0"/>
              <a:t>Overview of Scaling Estimation &amp; Control</a:t>
            </a:r>
          </a:p>
          <a:p>
            <a:pPr lvl="1"/>
            <a:endParaRPr kumimoji="1" lang="ja-JP" altLang="en-US" dirty="0"/>
          </a:p>
        </p:txBody>
      </p:sp>
      <p:sp>
        <p:nvSpPr>
          <p:cNvPr id="5" name="正方形/長方形 4">
            <a:extLst>
              <a:ext uri="{FF2B5EF4-FFF2-40B4-BE49-F238E27FC236}">
                <a16:creationId xmlns:a16="http://schemas.microsoft.com/office/drawing/2014/main" id="{6BE5947E-3564-FD8D-C23D-64F8178CFE08}"/>
              </a:ext>
            </a:extLst>
          </p:cNvPr>
          <p:cNvSpPr/>
          <p:nvPr/>
        </p:nvSpPr>
        <p:spPr>
          <a:xfrm>
            <a:off x="586717" y="2069943"/>
            <a:ext cx="2931459" cy="281239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4EE6467D-0E71-8802-810D-0FEC7ADCD9C0}"/>
              </a:ext>
            </a:extLst>
          </p:cNvPr>
          <p:cNvSpPr/>
          <p:nvPr/>
        </p:nvSpPr>
        <p:spPr>
          <a:xfrm>
            <a:off x="4470675" y="2069943"/>
            <a:ext cx="2931459" cy="2812391"/>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B0046B23-17BE-73D0-A7DC-62EC166A2633}"/>
              </a:ext>
            </a:extLst>
          </p:cNvPr>
          <p:cNvSpPr/>
          <p:nvPr/>
        </p:nvSpPr>
        <p:spPr>
          <a:xfrm>
            <a:off x="8677364" y="2069943"/>
            <a:ext cx="2931459" cy="2812391"/>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33A54ADA-AD4E-C89B-BBE6-DE821BB139C3}"/>
              </a:ext>
            </a:extLst>
          </p:cNvPr>
          <p:cNvSpPr/>
          <p:nvPr/>
        </p:nvSpPr>
        <p:spPr>
          <a:xfrm>
            <a:off x="586715" y="1672019"/>
            <a:ext cx="2680920" cy="3934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Concentration Polarization</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5805A597-5C92-73F6-7EA0-D77BFBFFF0E2}"/>
              </a:ext>
            </a:extLst>
          </p:cNvPr>
          <p:cNvSpPr/>
          <p:nvPr/>
        </p:nvSpPr>
        <p:spPr>
          <a:xfrm>
            <a:off x="4470675" y="1752701"/>
            <a:ext cx="1978959" cy="312814"/>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Saturation Index</a:t>
            </a:r>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EF68E824-6C34-822C-9FF7-5E74F98B7580}"/>
              </a:ext>
            </a:extLst>
          </p:cNvPr>
          <p:cNvSpPr/>
          <p:nvPr/>
        </p:nvSpPr>
        <p:spPr>
          <a:xfrm>
            <a:off x="8677364" y="1765672"/>
            <a:ext cx="2095500" cy="286871"/>
          </a:xfrm>
          <a:prstGeom prst="rect">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Chemical Dosage</a:t>
            </a:r>
            <a:endParaRPr kumimoji="1" lang="ja-JP" altLang="en-US" dirty="0">
              <a:solidFill>
                <a:schemeClr val="tx1"/>
              </a:solidFill>
            </a:endParaRPr>
          </a:p>
        </p:txBody>
      </p:sp>
      <p:sp>
        <p:nvSpPr>
          <p:cNvPr id="14" name="矢印: 右 13">
            <a:extLst>
              <a:ext uri="{FF2B5EF4-FFF2-40B4-BE49-F238E27FC236}">
                <a16:creationId xmlns:a16="http://schemas.microsoft.com/office/drawing/2014/main" id="{7D7CFAF9-1D5E-5DF3-68A3-9ABC249F0C7D}"/>
              </a:ext>
            </a:extLst>
          </p:cNvPr>
          <p:cNvSpPr/>
          <p:nvPr/>
        </p:nvSpPr>
        <p:spPr>
          <a:xfrm>
            <a:off x="3867449" y="3225315"/>
            <a:ext cx="356347" cy="382638"/>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右 15">
            <a:extLst>
              <a:ext uri="{FF2B5EF4-FFF2-40B4-BE49-F238E27FC236}">
                <a16:creationId xmlns:a16="http://schemas.microsoft.com/office/drawing/2014/main" id="{CC32DC3B-32BC-5CF2-2925-9DD35A3857B2}"/>
              </a:ext>
            </a:extLst>
          </p:cNvPr>
          <p:cNvSpPr/>
          <p:nvPr/>
        </p:nvSpPr>
        <p:spPr>
          <a:xfrm>
            <a:off x="7907849" y="3212741"/>
            <a:ext cx="356347" cy="382638"/>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3C908F41-FC94-34D4-938A-6418BC590585}"/>
              </a:ext>
            </a:extLst>
          </p:cNvPr>
          <p:cNvSpPr txBox="1"/>
          <p:nvPr/>
        </p:nvSpPr>
        <p:spPr>
          <a:xfrm>
            <a:off x="463924" y="5021062"/>
            <a:ext cx="2079339" cy="307777"/>
          </a:xfrm>
          <a:prstGeom prst="rect">
            <a:avLst/>
          </a:prstGeom>
          <a:noFill/>
        </p:spPr>
        <p:txBody>
          <a:bodyPr wrap="square">
            <a:spAutoFit/>
          </a:bodyPr>
          <a:lstStyle/>
          <a:p>
            <a:r>
              <a:rPr lang="en-US" altLang="ja-JP" sz="1400" dirty="0"/>
              <a:t>[1]</a:t>
            </a:r>
            <a:r>
              <a:rPr lang="en-US" altLang="ja-JP" sz="1400" b="0" i="0" dirty="0">
                <a:solidFill>
                  <a:srgbClr val="333333"/>
                </a:solidFill>
                <a:effectLst/>
                <a:latin typeface="ヒラギノ角ゴ Pro W3"/>
              </a:rPr>
              <a:t> https://onl.bz/f1JewkV</a:t>
            </a:r>
            <a:endParaRPr lang="ja-JP" altLang="en-US" sz="1400" dirty="0"/>
          </a:p>
        </p:txBody>
      </p:sp>
      <p:pic>
        <p:nvPicPr>
          <p:cNvPr id="22" name="図 21">
            <a:extLst>
              <a:ext uri="{FF2B5EF4-FFF2-40B4-BE49-F238E27FC236}">
                <a16:creationId xmlns:a16="http://schemas.microsoft.com/office/drawing/2014/main" id="{45784BEC-CBBA-F83D-010D-18373073AA11}"/>
              </a:ext>
            </a:extLst>
          </p:cNvPr>
          <p:cNvPicPr>
            <a:picLocks noChangeAspect="1"/>
          </p:cNvPicPr>
          <p:nvPr/>
        </p:nvPicPr>
        <p:blipFill>
          <a:blip r:embed="rId3"/>
          <a:stretch>
            <a:fillRect/>
          </a:stretch>
        </p:blipFill>
        <p:spPr>
          <a:xfrm>
            <a:off x="614030" y="2223793"/>
            <a:ext cx="2876831" cy="2562456"/>
          </a:xfrm>
          <a:prstGeom prst="rect">
            <a:avLst/>
          </a:prstGeom>
        </p:spPr>
      </p:pic>
      <p:sp>
        <p:nvSpPr>
          <p:cNvPr id="24" name="テキスト ボックス 23">
            <a:extLst>
              <a:ext uri="{FF2B5EF4-FFF2-40B4-BE49-F238E27FC236}">
                <a16:creationId xmlns:a16="http://schemas.microsoft.com/office/drawing/2014/main" id="{75F8E52B-06BE-BF34-8047-45FC4E0CE39F}"/>
              </a:ext>
            </a:extLst>
          </p:cNvPr>
          <p:cNvSpPr txBox="1"/>
          <p:nvPr/>
        </p:nvSpPr>
        <p:spPr>
          <a:xfrm>
            <a:off x="2723029" y="2223793"/>
            <a:ext cx="767832" cy="369332"/>
          </a:xfrm>
          <a:prstGeom prst="rect">
            <a:avLst/>
          </a:prstGeom>
          <a:noFill/>
        </p:spPr>
        <p:txBody>
          <a:bodyPr wrap="square">
            <a:spAutoFit/>
          </a:bodyPr>
          <a:lstStyle/>
          <a:p>
            <a:r>
              <a:rPr lang="en-US" altLang="ja-JP" sz="1800" dirty="0"/>
              <a:t>[1],[2]</a:t>
            </a:r>
            <a:endParaRPr lang="ja-JP" altLang="en-US" dirty="0"/>
          </a:p>
        </p:txBody>
      </p:sp>
      <p:sp>
        <p:nvSpPr>
          <p:cNvPr id="28" name="テキスト ボックス 27">
            <a:extLst>
              <a:ext uri="{FF2B5EF4-FFF2-40B4-BE49-F238E27FC236}">
                <a16:creationId xmlns:a16="http://schemas.microsoft.com/office/drawing/2014/main" id="{9C0BAFBC-5C94-A098-2E72-C64B4A704D93}"/>
              </a:ext>
            </a:extLst>
          </p:cNvPr>
          <p:cNvSpPr txBox="1"/>
          <p:nvPr/>
        </p:nvSpPr>
        <p:spPr>
          <a:xfrm>
            <a:off x="8593206" y="5103812"/>
            <a:ext cx="3414575" cy="430887"/>
          </a:xfrm>
          <a:prstGeom prst="rect">
            <a:avLst/>
          </a:prstGeom>
          <a:noFill/>
        </p:spPr>
        <p:txBody>
          <a:bodyPr wrap="square">
            <a:spAutoFit/>
          </a:bodyPr>
          <a:lstStyle/>
          <a:p>
            <a:r>
              <a:rPr lang="en-US" altLang="ja-JP" sz="1100" dirty="0"/>
              <a:t>[4]Effect of residence time on the degree of CaCO3</a:t>
            </a:r>
          </a:p>
          <a:p>
            <a:r>
              <a:rPr lang="en-US" altLang="ja-JP" sz="1100" dirty="0"/>
              <a:t> precipitation in the presence of an anti-scalant</a:t>
            </a:r>
            <a:endParaRPr lang="ja-JP" altLang="en-US" sz="1100" dirty="0"/>
          </a:p>
        </p:txBody>
      </p:sp>
      <p:pic>
        <p:nvPicPr>
          <p:cNvPr id="30" name="図 29">
            <a:extLst>
              <a:ext uri="{FF2B5EF4-FFF2-40B4-BE49-F238E27FC236}">
                <a16:creationId xmlns:a16="http://schemas.microsoft.com/office/drawing/2014/main" id="{702D6C3E-BEA9-E6E1-2C5C-D5D37A8404B4}"/>
              </a:ext>
            </a:extLst>
          </p:cNvPr>
          <p:cNvPicPr>
            <a:picLocks noChangeAspect="1"/>
          </p:cNvPicPr>
          <p:nvPr/>
        </p:nvPicPr>
        <p:blipFill>
          <a:blip r:embed="rId4"/>
          <a:stretch>
            <a:fillRect/>
          </a:stretch>
        </p:blipFill>
        <p:spPr>
          <a:xfrm>
            <a:off x="3106945" y="4900798"/>
            <a:ext cx="1278049" cy="1945183"/>
          </a:xfrm>
          <a:prstGeom prst="rect">
            <a:avLst/>
          </a:prstGeom>
        </p:spPr>
      </p:pic>
      <p:sp>
        <p:nvSpPr>
          <p:cNvPr id="31" name="テキスト ボックス 30">
            <a:extLst>
              <a:ext uri="{FF2B5EF4-FFF2-40B4-BE49-F238E27FC236}">
                <a16:creationId xmlns:a16="http://schemas.microsoft.com/office/drawing/2014/main" id="{D2B98D87-C23D-29C0-C866-CD014CC361B3}"/>
              </a:ext>
            </a:extLst>
          </p:cNvPr>
          <p:cNvSpPr txBox="1"/>
          <p:nvPr/>
        </p:nvSpPr>
        <p:spPr>
          <a:xfrm>
            <a:off x="463924" y="5319256"/>
            <a:ext cx="2751074" cy="461665"/>
          </a:xfrm>
          <a:prstGeom prst="rect">
            <a:avLst/>
          </a:prstGeom>
          <a:noFill/>
        </p:spPr>
        <p:txBody>
          <a:bodyPr wrap="none" rtlCol="0">
            <a:spAutoFit/>
          </a:bodyPr>
          <a:lstStyle/>
          <a:p>
            <a:r>
              <a:rPr kumimoji="1" lang="en-US" altLang="ja-JP" sz="1200" dirty="0"/>
              <a:t>[2] membrane separations technology</a:t>
            </a:r>
          </a:p>
          <a:p>
            <a:r>
              <a:rPr kumimoji="1" lang="ja-JP" altLang="en-US" sz="1200" dirty="0"/>
              <a:t>　　</a:t>
            </a:r>
            <a:r>
              <a:rPr kumimoji="1" lang="en-US" altLang="ja-JP" sz="1200" dirty="0"/>
              <a:t>principles and applications</a:t>
            </a:r>
            <a:endParaRPr kumimoji="1" lang="ja-JP" altLang="en-US" sz="1600" dirty="0"/>
          </a:p>
        </p:txBody>
      </p:sp>
      <p:pic>
        <p:nvPicPr>
          <p:cNvPr id="33" name="図 32">
            <a:extLst>
              <a:ext uri="{FF2B5EF4-FFF2-40B4-BE49-F238E27FC236}">
                <a16:creationId xmlns:a16="http://schemas.microsoft.com/office/drawing/2014/main" id="{E382BBA1-44EA-C83E-5326-265D7F773CF9}"/>
              </a:ext>
            </a:extLst>
          </p:cNvPr>
          <p:cNvPicPr>
            <a:picLocks noChangeAspect="1"/>
          </p:cNvPicPr>
          <p:nvPr/>
        </p:nvPicPr>
        <p:blipFill rotWithShape="1">
          <a:blip r:embed="rId5"/>
          <a:srcRect r="49019" b="-28528"/>
          <a:stretch/>
        </p:blipFill>
        <p:spPr>
          <a:xfrm>
            <a:off x="8896114" y="2199577"/>
            <a:ext cx="2493957" cy="1025015"/>
          </a:xfrm>
          <a:prstGeom prst="rect">
            <a:avLst/>
          </a:prstGeom>
        </p:spPr>
      </p:pic>
      <p:pic>
        <p:nvPicPr>
          <p:cNvPr id="35" name="図 34">
            <a:extLst>
              <a:ext uri="{FF2B5EF4-FFF2-40B4-BE49-F238E27FC236}">
                <a16:creationId xmlns:a16="http://schemas.microsoft.com/office/drawing/2014/main" id="{D6E50861-28D5-8580-03F4-BDFA6ED34793}"/>
              </a:ext>
            </a:extLst>
          </p:cNvPr>
          <p:cNvPicPr>
            <a:picLocks noChangeAspect="1"/>
          </p:cNvPicPr>
          <p:nvPr/>
        </p:nvPicPr>
        <p:blipFill>
          <a:blip r:embed="rId6"/>
          <a:stretch>
            <a:fillRect/>
          </a:stretch>
        </p:blipFill>
        <p:spPr>
          <a:xfrm>
            <a:off x="8808295" y="3066702"/>
            <a:ext cx="2742137" cy="1744532"/>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F700462-4C73-8D23-4F79-97C9D5E84603}"/>
                  </a:ext>
                </a:extLst>
              </p:cNvPr>
              <p:cNvSpPr txBox="1"/>
              <p:nvPr/>
            </p:nvSpPr>
            <p:spPr>
              <a:xfrm>
                <a:off x="4574795" y="2137874"/>
                <a:ext cx="2763844" cy="651460"/>
              </a:xfrm>
              <a:prstGeom prst="rect">
                <a:avLst/>
              </a:prstGeom>
              <a:solidFill>
                <a:schemeClr val="bg1"/>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𝐶𝑎𝐶</m:t>
                      </m:r>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𝑂</m:t>
                          </m:r>
                        </m:e>
                        <m:sub>
                          <m:r>
                            <a:rPr kumimoji="1" lang="en-US" altLang="ja-JP" b="0" i="1" smtClean="0">
                              <a:solidFill>
                                <a:schemeClr val="tx1"/>
                              </a:solidFill>
                              <a:latin typeface="Cambria Math" panose="02040503050406030204" pitchFamily="18" charset="0"/>
                            </a:rPr>
                            <m:t>3</m:t>
                          </m:r>
                        </m:sub>
                      </m:sSub>
                      <m:r>
                        <a:rPr kumimoji="1" lang="en-US" altLang="ja-JP" b="0" i="1" smtClean="0">
                          <a:solidFill>
                            <a:schemeClr val="tx1"/>
                          </a:solidFill>
                          <a:latin typeface="Cambria Math" panose="02040503050406030204" pitchFamily="18" charset="0"/>
                          <a:ea typeface="Cambria Math" panose="02040503050406030204" pitchFamily="18" charset="0"/>
                        </a:rPr>
                        <m:t>↔</m:t>
                      </m:r>
                      <m:r>
                        <a:rPr kumimoji="1" lang="en-US" altLang="ja-JP" b="0" i="1" smtClean="0">
                          <a:solidFill>
                            <a:schemeClr val="tx1"/>
                          </a:solidFill>
                          <a:latin typeface="Cambria Math" panose="02040503050406030204" pitchFamily="18" charset="0"/>
                          <a:ea typeface="Cambria Math" panose="02040503050406030204" pitchFamily="18" charset="0"/>
                        </a:rPr>
                        <m:t>𝐶</m:t>
                      </m:r>
                      <m:sSup>
                        <m:sSupPr>
                          <m:ctrlPr>
                            <a:rPr kumimoji="1" lang="en-US" altLang="ja-JP" b="0" i="1" smtClean="0">
                              <a:solidFill>
                                <a:schemeClr val="tx1"/>
                              </a:solidFill>
                              <a:latin typeface="Cambria Math" panose="02040503050406030204" pitchFamily="18" charset="0"/>
                              <a:ea typeface="Cambria Math" panose="02040503050406030204" pitchFamily="18" charset="0"/>
                            </a:rPr>
                          </m:ctrlPr>
                        </m:sSupPr>
                        <m:e>
                          <m:r>
                            <a:rPr kumimoji="1" lang="en-US" altLang="ja-JP" b="0" i="1" smtClean="0">
                              <a:solidFill>
                                <a:schemeClr val="tx1"/>
                              </a:solidFill>
                              <a:latin typeface="Cambria Math" panose="02040503050406030204" pitchFamily="18" charset="0"/>
                              <a:ea typeface="Cambria Math" panose="02040503050406030204" pitchFamily="18" charset="0"/>
                            </a:rPr>
                            <m:t>𝑎</m:t>
                          </m:r>
                        </m:e>
                        <m:sup>
                          <m:r>
                            <a:rPr kumimoji="1" lang="en-US" altLang="ja-JP" b="0" i="1" smtClean="0">
                              <a:solidFill>
                                <a:schemeClr val="tx1"/>
                              </a:solidFill>
                              <a:latin typeface="Cambria Math" panose="02040503050406030204" pitchFamily="18" charset="0"/>
                              <a:ea typeface="Cambria Math" panose="02040503050406030204" pitchFamily="18" charset="0"/>
                            </a:rPr>
                            <m:t>2+</m:t>
                          </m:r>
                        </m:sup>
                      </m:sSup>
                      <m:r>
                        <a:rPr kumimoji="1" lang="en-US" altLang="ja-JP" b="0" i="1" smtClean="0">
                          <a:solidFill>
                            <a:schemeClr val="tx1"/>
                          </a:solidFill>
                          <a:latin typeface="Cambria Math" panose="02040503050406030204" pitchFamily="18" charset="0"/>
                          <a:ea typeface="Cambria Math" panose="02040503050406030204" pitchFamily="18" charset="0"/>
                        </a:rPr>
                        <m:t>+</m:t>
                      </m:r>
                      <m:r>
                        <a:rPr kumimoji="1" lang="en-US" altLang="ja-JP" b="0" i="1" smtClean="0">
                          <a:solidFill>
                            <a:schemeClr val="tx1"/>
                          </a:solidFill>
                          <a:latin typeface="Cambria Math" panose="02040503050406030204" pitchFamily="18" charset="0"/>
                          <a:ea typeface="Cambria Math" panose="02040503050406030204" pitchFamily="18" charset="0"/>
                        </a:rPr>
                        <m:t>𝐶</m:t>
                      </m:r>
                      <m:sSubSup>
                        <m:sSubSupPr>
                          <m:ctrlPr>
                            <a:rPr kumimoji="1" lang="en-US" altLang="ja-JP" b="0" i="1" smtClean="0">
                              <a:solidFill>
                                <a:schemeClr val="tx1"/>
                              </a:solidFill>
                              <a:latin typeface="Cambria Math" panose="02040503050406030204" pitchFamily="18" charset="0"/>
                              <a:ea typeface="Cambria Math" panose="02040503050406030204" pitchFamily="18" charset="0"/>
                            </a:rPr>
                          </m:ctrlPr>
                        </m:sSubSupPr>
                        <m:e>
                          <m:r>
                            <a:rPr kumimoji="1" lang="en-US" altLang="ja-JP" b="0" i="1" smtClean="0">
                              <a:solidFill>
                                <a:schemeClr val="tx1"/>
                              </a:solidFill>
                              <a:latin typeface="Cambria Math" panose="02040503050406030204" pitchFamily="18" charset="0"/>
                              <a:ea typeface="Cambria Math" panose="02040503050406030204" pitchFamily="18" charset="0"/>
                            </a:rPr>
                            <m:t>𝑂</m:t>
                          </m:r>
                        </m:e>
                        <m:sub>
                          <m:r>
                            <a:rPr kumimoji="1" lang="en-US" altLang="ja-JP" b="0" i="1" smtClean="0">
                              <a:solidFill>
                                <a:schemeClr val="tx1"/>
                              </a:solidFill>
                              <a:latin typeface="Cambria Math" panose="02040503050406030204" pitchFamily="18" charset="0"/>
                              <a:ea typeface="Cambria Math" panose="02040503050406030204" pitchFamily="18" charset="0"/>
                            </a:rPr>
                            <m:t>3</m:t>
                          </m:r>
                        </m:sub>
                        <m:sup>
                          <m:r>
                            <a:rPr kumimoji="1" lang="en-US" altLang="ja-JP" b="0" i="1" smtClean="0">
                              <a:solidFill>
                                <a:schemeClr val="tx1"/>
                              </a:solidFill>
                              <a:latin typeface="Cambria Math" panose="02040503050406030204" pitchFamily="18" charset="0"/>
                              <a:ea typeface="Cambria Math" panose="02040503050406030204" pitchFamily="18" charset="0"/>
                            </a:rPr>
                            <m:t>2−</m:t>
                          </m:r>
                        </m:sup>
                      </m:sSubSup>
                    </m:oMath>
                  </m:oMathPara>
                </a14:m>
                <a:endParaRPr kumimoji="1" lang="en-US" altLang="ja-JP" b="0" i="1" dirty="0">
                  <a:solidFill>
                    <a:schemeClr val="tx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𝑆𝑖</m:t>
                      </m:r>
                      <m:sSub>
                        <m:sSubPr>
                          <m:ctrlPr>
                            <a:rPr kumimoji="1" lang="en-US" altLang="ja-JP" i="1">
                              <a:solidFill>
                                <a:schemeClr val="tx1"/>
                              </a:solidFill>
                              <a:latin typeface="Cambria Math" panose="02040503050406030204" pitchFamily="18" charset="0"/>
                            </a:rPr>
                          </m:ctrlPr>
                        </m:sSubPr>
                        <m:e>
                          <m:r>
                            <a:rPr kumimoji="1" lang="en-US" altLang="ja-JP" i="1">
                              <a:solidFill>
                                <a:schemeClr val="tx1"/>
                              </a:solidFill>
                              <a:latin typeface="Cambria Math" panose="02040503050406030204" pitchFamily="18" charset="0"/>
                            </a:rPr>
                            <m:t>𝑂</m:t>
                          </m:r>
                        </m:e>
                        <m:sub>
                          <m:r>
                            <a:rPr kumimoji="1" lang="en-US" altLang="ja-JP" b="0" i="1" smtClean="0">
                              <a:solidFill>
                                <a:schemeClr val="tx1"/>
                              </a:solidFill>
                              <a:latin typeface="Cambria Math" panose="02040503050406030204" pitchFamily="18" charset="0"/>
                            </a:rPr>
                            <m:t>2</m:t>
                          </m:r>
                        </m:sub>
                      </m:sSub>
                      <m:r>
                        <a:rPr kumimoji="1" lang="en-US" altLang="ja-JP" b="0" i="1" smtClean="0">
                          <a:solidFill>
                            <a:schemeClr val="tx1"/>
                          </a:solidFill>
                          <a:latin typeface="Cambria Math" panose="02040503050406030204" pitchFamily="18" charset="0"/>
                        </a:rPr>
                        <m:t>+</m:t>
                      </m:r>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2</m:t>
                          </m:r>
                          <m:r>
                            <a:rPr kumimoji="1" lang="en-US" altLang="ja-JP" b="0" i="1" smtClean="0">
                              <a:solidFill>
                                <a:schemeClr val="tx1"/>
                              </a:solidFill>
                              <a:latin typeface="Cambria Math" panose="02040503050406030204" pitchFamily="18" charset="0"/>
                            </a:rPr>
                            <m:t>𝐻</m:t>
                          </m:r>
                        </m:e>
                        <m:sub>
                          <m:r>
                            <a:rPr kumimoji="1" lang="en-US" altLang="ja-JP" b="0" i="1" smtClean="0">
                              <a:solidFill>
                                <a:schemeClr val="tx1"/>
                              </a:solidFill>
                              <a:latin typeface="Cambria Math" panose="02040503050406030204" pitchFamily="18" charset="0"/>
                            </a:rPr>
                            <m:t>2</m:t>
                          </m:r>
                        </m:sub>
                      </m:sSub>
                      <m:r>
                        <a:rPr kumimoji="1" lang="en-US" altLang="ja-JP" b="0" i="1" smtClean="0">
                          <a:solidFill>
                            <a:schemeClr val="tx1"/>
                          </a:solidFill>
                          <a:latin typeface="Cambria Math" panose="02040503050406030204" pitchFamily="18" charset="0"/>
                        </a:rPr>
                        <m:t>𝑂</m:t>
                      </m:r>
                      <m:r>
                        <a:rPr kumimoji="1" lang="en-US" altLang="ja-JP" i="1">
                          <a:solidFill>
                            <a:schemeClr val="tx1"/>
                          </a:solidFill>
                          <a:latin typeface="Cambria Math" panose="02040503050406030204" pitchFamily="18" charset="0"/>
                          <a:ea typeface="Cambria Math" panose="02040503050406030204" pitchFamily="18" charset="0"/>
                        </a:rPr>
                        <m:t>↔</m:t>
                      </m:r>
                      <m:sSub>
                        <m:sSubPr>
                          <m:ctrlPr>
                            <a:rPr kumimoji="1" lang="en-US" altLang="ja-JP" b="0" i="1" smtClean="0">
                              <a:solidFill>
                                <a:schemeClr val="tx1"/>
                              </a:solidFill>
                              <a:latin typeface="Cambria Math" panose="02040503050406030204" pitchFamily="18" charset="0"/>
                              <a:ea typeface="Cambria Math" panose="02040503050406030204" pitchFamily="18" charset="0"/>
                            </a:rPr>
                          </m:ctrlPr>
                        </m:sSubPr>
                        <m:e>
                          <m:r>
                            <a:rPr kumimoji="1" lang="en-US" altLang="ja-JP" b="0" i="1" smtClean="0">
                              <a:solidFill>
                                <a:schemeClr val="tx1"/>
                              </a:solidFill>
                              <a:latin typeface="Cambria Math" panose="02040503050406030204" pitchFamily="18" charset="0"/>
                              <a:ea typeface="Cambria Math" panose="02040503050406030204" pitchFamily="18" charset="0"/>
                            </a:rPr>
                            <m:t>𝐻</m:t>
                          </m:r>
                        </m:e>
                        <m:sub>
                          <m:r>
                            <a:rPr kumimoji="1" lang="en-US" altLang="ja-JP" b="0" i="1" smtClean="0">
                              <a:solidFill>
                                <a:schemeClr val="tx1"/>
                              </a:solidFill>
                              <a:latin typeface="Cambria Math" panose="02040503050406030204" pitchFamily="18" charset="0"/>
                              <a:ea typeface="Cambria Math" panose="02040503050406030204" pitchFamily="18" charset="0"/>
                            </a:rPr>
                            <m:t>4</m:t>
                          </m:r>
                        </m:sub>
                      </m:sSub>
                      <m:r>
                        <a:rPr kumimoji="1" lang="en-US" altLang="ja-JP" b="0" i="1" smtClean="0">
                          <a:solidFill>
                            <a:schemeClr val="tx1"/>
                          </a:solidFill>
                          <a:latin typeface="Cambria Math" panose="02040503050406030204" pitchFamily="18" charset="0"/>
                          <a:ea typeface="Cambria Math" panose="02040503050406030204" pitchFamily="18" charset="0"/>
                        </a:rPr>
                        <m:t>𝑆𝑖</m:t>
                      </m:r>
                      <m:sSub>
                        <m:sSubPr>
                          <m:ctrlPr>
                            <a:rPr kumimoji="1" lang="en-US" altLang="ja-JP" b="0" i="1" smtClean="0">
                              <a:solidFill>
                                <a:schemeClr val="tx1"/>
                              </a:solidFill>
                              <a:latin typeface="Cambria Math" panose="02040503050406030204" pitchFamily="18" charset="0"/>
                              <a:ea typeface="Cambria Math" panose="02040503050406030204" pitchFamily="18" charset="0"/>
                            </a:rPr>
                          </m:ctrlPr>
                        </m:sSubPr>
                        <m:e>
                          <m:r>
                            <a:rPr kumimoji="1" lang="en-US" altLang="ja-JP" b="0" i="1" smtClean="0">
                              <a:solidFill>
                                <a:schemeClr val="tx1"/>
                              </a:solidFill>
                              <a:latin typeface="Cambria Math" panose="02040503050406030204" pitchFamily="18" charset="0"/>
                              <a:ea typeface="Cambria Math" panose="02040503050406030204" pitchFamily="18" charset="0"/>
                            </a:rPr>
                            <m:t>𝑂</m:t>
                          </m:r>
                        </m:e>
                        <m:sub>
                          <m:r>
                            <a:rPr kumimoji="1" lang="en-US" altLang="ja-JP" b="0" i="1" smtClean="0">
                              <a:solidFill>
                                <a:schemeClr val="tx1"/>
                              </a:solidFill>
                              <a:latin typeface="Cambria Math" panose="02040503050406030204" pitchFamily="18" charset="0"/>
                              <a:ea typeface="Cambria Math" panose="02040503050406030204" pitchFamily="18" charset="0"/>
                            </a:rPr>
                            <m:t>4</m:t>
                          </m:r>
                        </m:sub>
                      </m:sSub>
                    </m:oMath>
                  </m:oMathPara>
                </a14:m>
                <a:endParaRPr kumimoji="1" lang="ja-JP" altLang="en-US" dirty="0">
                  <a:solidFill>
                    <a:schemeClr val="tx1"/>
                  </a:solidFill>
                </a:endParaRPr>
              </a:p>
            </p:txBody>
          </p:sp>
        </mc:Choice>
        <mc:Fallback xmlns="">
          <p:sp>
            <p:nvSpPr>
              <p:cNvPr id="39" name="テキスト ボックス 38">
                <a:extLst>
                  <a:ext uri="{FF2B5EF4-FFF2-40B4-BE49-F238E27FC236}">
                    <a16:creationId xmlns:a16="http://schemas.microsoft.com/office/drawing/2014/main" id="{CF700462-4C73-8D23-4F79-97C9D5E84603}"/>
                  </a:ext>
                </a:extLst>
              </p:cNvPr>
              <p:cNvSpPr txBox="1">
                <a:spLocks noRot="1" noChangeAspect="1" noMove="1" noResize="1" noEditPoints="1" noAdjustHandles="1" noChangeArrowheads="1" noChangeShapeType="1" noTextEdit="1"/>
              </p:cNvSpPr>
              <p:nvPr/>
            </p:nvSpPr>
            <p:spPr>
              <a:xfrm>
                <a:off x="4574795" y="2137874"/>
                <a:ext cx="2763844" cy="651460"/>
              </a:xfrm>
              <a:prstGeom prst="rect">
                <a:avLst/>
              </a:prstGeom>
              <a:blipFill>
                <a:blip r:embed="rId7"/>
                <a:stretch>
                  <a:fillRect/>
                </a:stretch>
              </a:blipFill>
            </p:spPr>
            <p:txBody>
              <a:bodyPr/>
              <a:lstStyle/>
              <a:p>
                <a:r>
                  <a:rPr lang="ja-JP" altLang="en-US">
                    <a:noFill/>
                  </a:rPr>
                  <a:t> </a:t>
                </a:r>
              </a:p>
            </p:txBody>
          </p:sp>
        </mc:Fallback>
      </mc:AlternateContent>
      <p:pic>
        <p:nvPicPr>
          <p:cNvPr id="40" name="図 39">
            <a:extLst>
              <a:ext uri="{FF2B5EF4-FFF2-40B4-BE49-F238E27FC236}">
                <a16:creationId xmlns:a16="http://schemas.microsoft.com/office/drawing/2014/main" id="{F94E764F-61E7-D554-BFF7-A8FDE1B10715}"/>
              </a:ext>
            </a:extLst>
          </p:cNvPr>
          <p:cNvPicPr>
            <a:picLocks noChangeAspect="1"/>
          </p:cNvPicPr>
          <p:nvPr/>
        </p:nvPicPr>
        <p:blipFill>
          <a:blip r:embed="rId8"/>
          <a:stretch>
            <a:fillRect/>
          </a:stretch>
        </p:blipFill>
        <p:spPr>
          <a:xfrm>
            <a:off x="4810588" y="2803366"/>
            <a:ext cx="2292257" cy="2065036"/>
          </a:xfrm>
          <a:prstGeom prst="rect">
            <a:avLst/>
          </a:prstGeom>
        </p:spPr>
      </p:pic>
      <p:sp>
        <p:nvSpPr>
          <p:cNvPr id="41" name="テキスト ボックス 40">
            <a:extLst>
              <a:ext uri="{FF2B5EF4-FFF2-40B4-BE49-F238E27FC236}">
                <a16:creationId xmlns:a16="http://schemas.microsoft.com/office/drawing/2014/main" id="{F48ADBBC-AE35-A3EF-CA66-ABC3221C8C4D}"/>
              </a:ext>
            </a:extLst>
          </p:cNvPr>
          <p:cNvSpPr txBox="1"/>
          <p:nvPr/>
        </p:nvSpPr>
        <p:spPr>
          <a:xfrm>
            <a:off x="6985312" y="2041760"/>
            <a:ext cx="441146" cy="369332"/>
          </a:xfrm>
          <a:prstGeom prst="rect">
            <a:avLst/>
          </a:prstGeom>
          <a:noFill/>
        </p:spPr>
        <p:txBody>
          <a:bodyPr wrap="none" rtlCol="0">
            <a:spAutoFit/>
          </a:bodyPr>
          <a:lstStyle/>
          <a:p>
            <a:r>
              <a:rPr kumimoji="1" lang="en-US" altLang="ja-JP" dirty="0"/>
              <a:t>[3]</a:t>
            </a:r>
            <a:endParaRPr kumimoji="1" lang="ja-JP" altLang="en-US" dirty="0"/>
          </a:p>
        </p:txBody>
      </p:sp>
      <p:sp>
        <p:nvSpPr>
          <p:cNvPr id="42" name="テキスト ボックス 41">
            <a:extLst>
              <a:ext uri="{FF2B5EF4-FFF2-40B4-BE49-F238E27FC236}">
                <a16:creationId xmlns:a16="http://schemas.microsoft.com/office/drawing/2014/main" id="{FBB17701-3709-DC4D-CE23-04637818B9B8}"/>
              </a:ext>
            </a:extLst>
          </p:cNvPr>
          <p:cNvSpPr txBox="1"/>
          <p:nvPr/>
        </p:nvSpPr>
        <p:spPr>
          <a:xfrm>
            <a:off x="4503289" y="5078483"/>
            <a:ext cx="3169565" cy="461665"/>
          </a:xfrm>
          <a:prstGeom prst="rect">
            <a:avLst/>
          </a:prstGeom>
          <a:solidFill>
            <a:schemeClr val="bg1"/>
          </a:solidFill>
        </p:spPr>
        <p:txBody>
          <a:bodyPr wrap="square">
            <a:spAutoFit/>
          </a:bodyPr>
          <a:lstStyle/>
          <a:p>
            <a:r>
              <a:rPr lang="en-US" altLang="ja-JP" sz="1200" dirty="0"/>
              <a:t>[3]</a:t>
            </a:r>
            <a:r>
              <a:rPr lang="ja-JP" altLang="en-US" sz="1200" dirty="0"/>
              <a:t>https://wwwbrr.cr.usgs.gov/projects/GWC_chemtherm/pubs/wq4fdoc.pdf</a:t>
            </a:r>
          </a:p>
        </p:txBody>
      </p:sp>
      <p:sp>
        <p:nvSpPr>
          <p:cNvPr id="9" name="テキスト ボックス 8">
            <a:extLst>
              <a:ext uri="{FF2B5EF4-FFF2-40B4-BE49-F238E27FC236}">
                <a16:creationId xmlns:a16="http://schemas.microsoft.com/office/drawing/2014/main" id="{C93570CF-3D49-0E80-A029-5EC3474A7056}"/>
              </a:ext>
            </a:extLst>
          </p:cNvPr>
          <p:cNvSpPr txBox="1"/>
          <p:nvPr/>
        </p:nvSpPr>
        <p:spPr>
          <a:xfrm>
            <a:off x="8896114" y="2583112"/>
            <a:ext cx="441146" cy="369332"/>
          </a:xfrm>
          <a:prstGeom prst="rect">
            <a:avLst/>
          </a:prstGeom>
          <a:noFill/>
        </p:spPr>
        <p:txBody>
          <a:bodyPr wrap="none" rtlCol="0">
            <a:spAutoFit/>
          </a:bodyPr>
          <a:lstStyle/>
          <a:p>
            <a:r>
              <a:rPr kumimoji="1" lang="en-US" altLang="ja-JP" dirty="0"/>
              <a:t>[4]</a:t>
            </a:r>
            <a:endParaRPr kumimoji="1" lang="ja-JP" altLang="en-US" dirty="0"/>
          </a:p>
        </p:txBody>
      </p:sp>
      <p:sp>
        <p:nvSpPr>
          <p:cNvPr id="17" name="タイトル 1">
            <a:extLst>
              <a:ext uri="{FF2B5EF4-FFF2-40B4-BE49-F238E27FC236}">
                <a16:creationId xmlns:a16="http://schemas.microsoft.com/office/drawing/2014/main" id="{71568D99-E19C-C861-9765-90CA1C517DED}"/>
              </a:ext>
            </a:extLst>
          </p:cNvPr>
          <p:cNvSpPr txBox="1">
            <a:spLocks/>
          </p:cNvSpPr>
          <p:nvPr/>
        </p:nvSpPr>
        <p:spPr>
          <a:xfrm>
            <a:off x="517055" y="239222"/>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Overview of Scaling Estimation</a:t>
            </a:r>
            <a:endParaRPr lang="ja-JP" altLang="en-US" dirty="0"/>
          </a:p>
        </p:txBody>
      </p:sp>
      <p:sp>
        <p:nvSpPr>
          <p:cNvPr id="19" name="テキスト ボックス 18">
            <a:extLst>
              <a:ext uri="{FF2B5EF4-FFF2-40B4-BE49-F238E27FC236}">
                <a16:creationId xmlns:a16="http://schemas.microsoft.com/office/drawing/2014/main" id="{3E77A0F3-67C1-AC5C-10F0-151A72228CD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858732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9D786CD-41D4-EA61-2E33-8EE6038037F4}"/>
              </a:ext>
            </a:extLst>
          </p:cNvPr>
          <p:cNvSpPr/>
          <p:nvPr/>
        </p:nvSpPr>
        <p:spPr>
          <a:xfrm>
            <a:off x="47065" y="5782235"/>
            <a:ext cx="11960716" cy="1075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p:txBody>
              <a:bodyPr/>
              <a:lstStyle/>
              <a:p>
                <a:r>
                  <a:rPr lang="en-US" altLang="ja-JP" dirty="0"/>
                  <a:t>Step1 : Calc parameter from data sheet</a:t>
                </a:r>
              </a:p>
              <a:p>
                <a:pPr lvl="1"/>
                <a:r>
                  <a:rPr lang="en-US" altLang="ja-JP" dirty="0"/>
                  <a:t>mass transfer coefficient</a:t>
                </a:r>
                <a14:m>
                  <m:oMath xmlns:m="http://schemas.openxmlformats.org/officeDocument/2006/math">
                    <m:r>
                      <a:rPr lang="en-US" altLang="ja-JP" b="0" i="0"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𝑤</m:t>
                        </m:r>
                      </m:sub>
                    </m:sSub>
                  </m:oMath>
                </a14:m>
                <a:br>
                  <a:rPr lang="en-US" altLang="ja-JP" dirty="0"/>
                </a:b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𝑤</m:t>
                        </m:r>
                      </m:sub>
                    </m:sSub>
                    <m:r>
                      <a:rPr lang="en-US" altLang="ja-JP" i="1">
                        <a:latin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𝐽</m:t>
                            </m:r>
                          </m:e>
                          <m:sub>
                            <m:r>
                              <a:rPr lang="en-US" altLang="ja-JP" i="1">
                                <a:latin typeface="Cambria Math" panose="02040503050406030204" pitchFamily="18" charset="0"/>
                                <a:ea typeface="Cambria Math" panose="02040503050406030204" pitchFamily="18" charset="0"/>
                              </a:rPr>
                              <m:t>𝑣</m:t>
                            </m:r>
                          </m:sub>
                        </m:sSub>
                      </m:num>
                      <m:den>
                        <m:r>
                          <a:rPr lang="en-US" altLang="ja-JP" i="1">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𝑤</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𝜋</m:t>
                            </m:r>
                          </m:e>
                          <m:sub>
                            <m:r>
                              <a:rPr lang="en-US" altLang="ja-JP" i="1">
                                <a:latin typeface="Cambria Math" panose="02040503050406030204" pitchFamily="18" charset="0"/>
                                <a:ea typeface="Cambria Math" panose="02040503050406030204" pitchFamily="18" charset="0"/>
                              </a:rPr>
                              <m:t>𝑁𝑎𝐶𝑙</m:t>
                            </m:r>
                          </m:sub>
                        </m:sSub>
                      </m:den>
                    </m:f>
                  </m:oMath>
                </a14:m>
                <a:br>
                  <a:rPr lang="en-US" altLang="ja-JP" dirty="0"/>
                </a:b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𝐽</m:t>
                        </m:r>
                      </m:e>
                      <m:sub>
                        <m:r>
                          <a:rPr lang="en-US" altLang="ja-JP" b="0" i="1" smtClean="0">
                            <a:latin typeface="Cambria Math" panose="02040503050406030204" pitchFamily="18" charset="0"/>
                          </a:rPr>
                          <m:t>𝑣</m:t>
                        </m:r>
                      </m:sub>
                    </m:sSub>
                    <m:r>
                      <a:rPr lang="en-US" altLang="ja-JP" i="1">
                        <a:latin typeface="Cambria Math" panose="02040503050406030204" pitchFamily="18" charset="0"/>
                      </a:rPr>
                      <m:t>=</m:t>
                    </m:r>
                    <m:r>
                      <a:rPr lang="en-US" altLang="ja-JP" b="0" i="1" smtClean="0">
                        <a:latin typeface="Cambria Math" panose="02040503050406030204" pitchFamily="18" charset="0"/>
                      </a:rPr>
                      <m:t>𝑐𝑜𝑒𝑓</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smtClean="0">
                            <a:latin typeface="Cambria Math" panose="02040503050406030204" pitchFamily="18" charset="0"/>
                          </a:rPr>
                          <m:t>𝑃𝑒𝑟𝑚</m:t>
                        </m:r>
                        <m:r>
                          <a:rPr lang="en-US" altLang="ja-JP" i="1" smtClean="0">
                            <a:latin typeface="Cambria Math" panose="02040503050406030204" pitchFamily="18" charset="0"/>
                          </a:rPr>
                          <m:t> </m:t>
                        </m:r>
                        <m:r>
                          <a:rPr lang="en-US" altLang="ja-JP" i="1" smtClean="0">
                            <a:latin typeface="Cambria Math" panose="02040503050406030204" pitchFamily="18" charset="0"/>
                          </a:rPr>
                          <m:t>𝐹𝑙𝑜𝑤</m:t>
                        </m:r>
                        <m:r>
                          <a:rPr lang="en-US" altLang="ja-JP" i="1" smtClean="0">
                            <a:latin typeface="Cambria Math" panose="02040503050406030204" pitchFamily="18" charset="0"/>
                          </a:rPr>
                          <m:t> </m:t>
                        </m:r>
                        <m:r>
                          <a:rPr lang="en-US" altLang="ja-JP" i="1" smtClean="0">
                            <a:latin typeface="Cambria Math" panose="02040503050406030204" pitchFamily="18" charset="0"/>
                          </a:rPr>
                          <m:t>𝑅𝑎𝑡</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𝑖</m:t>
                            </m:r>
                          </m:sub>
                        </m:sSub>
                      </m:num>
                      <m:den>
                        <m:r>
                          <a:rPr lang="en-US" altLang="ja-JP" b="0" i="1" smtClean="0">
                            <a:latin typeface="Cambria Math" panose="02040503050406030204" pitchFamily="18" charset="0"/>
                          </a:rPr>
                          <m:t>𝐴𝑐𝑡𝑖𝑣𝑒</m:t>
                        </m:r>
                        <m:r>
                          <a:rPr lang="en-US" altLang="ja-JP" b="0" i="1" smtClean="0">
                            <a:latin typeface="Cambria Math" panose="02040503050406030204" pitchFamily="18" charset="0"/>
                          </a:rPr>
                          <m:t> </m:t>
                        </m:r>
                        <m:r>
                          <a:rPr lang="en-US" altLang="ja-JP" b="0" i="1" smtClean="0">
                            <a:latin typeface="Cambria Math" panose="02040503050406030204" pitchFamily="18" charset="0"/>
                          </a:rPr>
                          <m:t>𝐴𝑟𝑒𝑎</m:t>
                        </m:r>
                      </m:den>
                    </m:f>
                    <m:r>
                      <a:rPr lang="en-US" altLang="ja-JP" b="0" i="1" smtClean="0">
                        <a:latin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𝜋</m:t>
                        </m:r>
                      </m:e>
                      <m:sub>
                        <m:r>
                          <a:rPr lang="en-US" altLang="ja-JP" i="1">
                            <a:latin typeface="Cambria Math" panose="02040503050406030204" pitchFamily="18" charset="0"/>
                            <a:ea typeface="Cambria Math" panose="02040503050406030204" pitchFamily="18" charset="0"/>
                          </a:rPr>
                          <m:t>𝑁𝑎𝐶𝑙</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𝐶</m:t>
                        </m:r>
                      </m:e>
                      <m:sub>
                        <m:r>
                          <a:rPr lang="en-US" altLang="ja-JP" b="0" i="1" smtClean="0">
                            <a:latin typeface="Cambria Math" panose="02040503050406030204" pitchFamily="18" charset="0"/>
                            <a:ea typeface="Cambria Math" panose="02040503050406030204" pitchFamily="18" charset="0"/>
                          </a:rPr>
                          <m:t>𝑁𝑎𝐶𝑙</m:t>
                        </m:r>
                      </m:sub>
                    </m:sSub>
                    <m:r>
                      <a:rPr lang="en-US" altLang="ja-JP" b="0" i="1" smtClean="0">
                        <a:latin typeface="Cambria Math" panose="02040503050406030204" pitchFamily="18" charset="0"/>
                        <a:ea typeface="Cambria Math" panose="02040503050406030204" pitchFamily="18" charset="0"/>
                      </a:rPr>
                      <m:t>𝑅𝑇</m:t>
                    </m:r>
                    <m:r>
                      <a:rPr lang="en-US" altLang="ja-JP" b="0" i="1" smtClean="0">
                        <a:latin typeface="Cambria Math" panose="02040503050406030204" pitchFamily="18" charset="0"/>
                        <a:ea typeface="Cambria Math" panose="02040503050406030204" pitchFamily="18" charset="0"/>
                      </a:rPr>
                      <m:t>,  ∆</m:t>
                    </m:r>
                    <m:sSub>
                      <m:sSubPr>
                        <m:ctrlPr>
                          <a:rPr lang="en-US" altLang="ja-JP" b="0"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𝑤</m:t>
                        </m:r>
                      </m:sub>
                    </m:sSub>
                    <m:r>
                      <a:rPr lang="en-US" altLang="ja-JP" b="0" i="1" smtClean="0">
                        <a:latin typeface="Cambria Math" panose="02040503050406030204" pitchFamily="18" charset="0"/>
                        <a:ea typeface="Cambria Math" panose="02040503050406030204" pitchFamily="18" charset="0"/>
                      </a:rPr>
                      <m:t>=150 ∗6894</m:t>
                    </m:r>
                  </m:oMath>
                </a14:m>
                <a:endParaRPr lang="en-US" altLang="ja-JP" i="1" dirty="0"/>
              </a:p>
              <a:p>
                <a:r>
                  <a:rPr lang="en-US" altLang="ja-JP" dirty="0"/>
                  <a:t>Step2 : Calc brine EC and </a:t>
                </a:r>
                <a14:m>
                  <m:oMath xmlns:m="http://schemas.openxmlformats.org/officeDocument/2006/math">
                    <m:r>
                      <a:rPr lang="en-US" altLang="ja-JP" i="1" smtClean="0">
                        <a:latin typeface="Cambria Math" panose="02040503050406030204" pitchFamily="18" charset="0"/>
                        <a:ea typeface="Cambria Math" panose="02040503050406030204" pitchFamily="18" charset="0"/>
                      </a:rPr>
                      <m:t>𝜋</m:t>
                    </m:r>
                  </m:oMath>
                </a14:m>
                <a:r>
                  <a:rPr kumimoji="1" lang="en-US" altLang="ja-JP" dirty="0"/>
                  <a:t> at each stage</a:t>
                </a: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ja-JP" altLang="en-US"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den>
                    </m:f>
                  </m:oMath>
                </a14:m>
                <a:endParaRPr kumimoji="1" lang="en-US" altLang="ja-JP" dirty="0"/>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𝑅𝑇</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𝐶𝑜𝑒𝑓</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m:t>
                    </m:r>
                    <m:sSub>
                      <m:sSubPr>
                        <m:ctrlP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𝑅𝑇</m:t>
                    </m:r>
                  </m:oMath>
                </a14:m>
                <a:endParaRPr kumimoji="1" lang="en-US" altLang="ja-JP" dirty="0"/>
              </a:p>
              <a:p>
                <a:r>
                  <a:rPr lang="en-US" altLang="ja-JP" dirty="0"/>
                  <a:t>Step3 : Calc </a:t>
                </a:r>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𝐾</m:t>
                        </m:r>
                      </m:e>
                      <m:sub>
                        <m:r>
                          <a:rPr lang="en-US" altLang="ja-JP" b="1" i="1" smtClean="0">
                            <a:latin typeface="Cambria Math" panose="02040503050406030204" pitchFamily="18" charset="0"/>
                          </a:rPr>
                          <m:t>𝒊</m:t>
                        </m:r>
                      </m:sub>
                    </m:sSub>
                  </m:oMath>
                </a14:m>
                <a:r>
                  <a:rPr lang="en-US" altLang="ja-JP" dirty="0"/>
                  <a:t>form </a:t>
                </a:r>
                <a14:m>
                  <m:oMath xmlns:m="http://schemas.openxmlformats.org/officeDocument/2006/math">
                    <m:sSub>
                      <m:sSubPr>
                        <m:ctrlPr>
                          <a:rPr lang="en-US" altLang="ja-JP" i="1">
                            <a:latin typeface="Cambria Math" panose="02040503050406030204" pitchFamily="18" charset="0"/>
                          </a:rPr>
                        </m:ctrlPr>
                      </m:sSubPr>
                      <m:e>
                        <m:r>
                          <a:rPr lang="en-US" altLang="ja-JP" b="0" i="1">
                            <a:latin typeface="Cambria Math" panose="02040503050406030204" pitchFamily="18" charset="0"/>
                          </a:rPr>
                          <m:t>  </m:t>
                        </m:r>
                        <m:r>
                          <a:rPr lang="en-US" altLang="ja-JP" i="1">
                            <a:latin typeface="Cambria Math" panose="02040503050406030204" pitchFamily="18" charset="0"/>
                          </a:rPr>
                          <m:t>𝐽</m:t>
                        </m:r>
                      </m:e>
                      <m:sub>
                        <m:r>
                          <a:rPr lang="en-US" altLang="ja-JP" b="1" i="1" smtClean="0">
                            <a:latin typeface="Cambria Math" panose="02040503050406030204" pitchFamily="18" charset="0"/>
                          </a:rPr>
                          <m:t>𝒗</m:t>
                        </m:r>
                      </m:sub>
                    </m:sSub>
                  </m:oMath>
                </a14:m>
                <a:r>
                  <a:rPr lang="en-US" altLang="ja-JP" dirty="0"/>
                  <a:t> , </a:t>
                </a:r>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en-US" altLang="ja-JP" dirty="0"/>
                  <a:t> and </a:t>
                </a:r>
                <a14:m>
                  <m:oMath xmlns:m="http://schemas.openxmlformats.org/officeDocument/2006/math">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𝑃</m:t>
                        </m:r>
                      </m:e>
                      <m:sub>
                        <m:r>
                          <m:rPr>
                            <m:sty m:val="p"/>
                          </m:rPr>
                          <a:rPr lang="en-US" altLang="ja-JP">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trans</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 </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𝑖</m:t>
                        </m:r>
                      </m:sub>
                    </m:sSub>
                  </m:oMath>
                </a14:m>
                <a:endParaRPr lang="en-US" altLang="ja-JP" dirty="0"/>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20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20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𝑠𝑜𝑙𝑣</m:t>
                        </m:r>
                      </m:sub>
                    </m:s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𝐾</m:t>
                        </m:r>
                      </m:e>
                      <m: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𝑤</m:t>
                        </m:r>
                      </m:sub>
                    </m:s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𝑡𝑟𝑎𝑛</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𝑠</m:t>
                            </m:r>
                          </m:e>
                          <m:sub>
                            <m:r>
                              <a:rPr lang="en-US" altLang="ja-JP" b="0" i="1" smtClean="0">
                                <a:latin typeface="Cambria Math" panose="02040503050406030204" pitchFamily="18" charset="0"/>
                                <a:ea typeface="Cambria Math" panose="02040503050406030204" pitchFamily="18" charset="0"/>
                              </a:rPr>
                              <m:t>𝑖</m:t>
                            </m:r>
                          </m:sub>
                        </m:sSub>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  </m:t>
                        </m:r>
                        <m:r>
                          <a:rPr lang="en-US" altLang="ja-JP" i="1">
                            <a:latin typeface="Cambria Math" panose="02040503050406030204" pitchFamily="18" charset="0"/>
                          </a:rPr>
                          <m:t>𝐽</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𝑠𝑎𝑙</m:t>
                            </m:r>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𝑖</m:t>
                                </m:r>
                              </m:sub>
                            </m:sSub>
                          </m:sub>
                        </m:sSub>
                      </m:sub>
                    </m:sSub>
                    <m:r>
                      <a:rPr lang="en-US" altLang="ja-JP" i="1">
                        <a:latin typeface="Cambria Math" panose="02040503050406030204" pitchFamily="18" charset="0"/>
                      </a:rPr>
                      <m:t>=</m:t>
                    </m:r>
                    <m:r>
                      <a:rPr lang="en-US" altLang="ja-JP" i="1">
                        <a:latin typeface="Cambria Math" panose="02040503050406030204" pitchFamily="18" charset="0"/>
                      </a:rPr>
                      <m:t>𝑐𝑜𝑒𝑓</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𝑃𝑒𝑟𝑚</m:t>
                        </m:r>
                        <m:r>
                          <a:rPr lang="en-US" altLang="ja-JP" i="1">
                            <a:latin typeface="Cambria Math" panose="02040503050406030204" pitchFamily="18" charset="0"/>
                          </a:rPr>
                          <m:t> </m:t>
                        </m:r>
                        <m:r>
                          <a:rPr lang="en-US" altLang="ja-JP" i="1">
                            <a:latin typeface="Cambria Math" panose="02040503050406030204" pitchFamily="18" charset="0"/>
                          </a:rPr>
                          <m:t>𝐹𝑙𝑜𝑤</m:t>
                        </m:r>
                        <m:r>
                          <a:rPr lang="en-US" altLang="ja-JP" i="1">
                            <a:latin typeface="Cambria Math" panose="02040503050406030204" pitchFamily="18" charset="0"/>
                          </a:rPr>
                          <m:t> </m:t>
                        </m:r>
                        <m:r>
                          <a:rPr lang="en-US" altLang="ja-JP" i="1">
                            <a:latin typeface="Cambria Math" panose="02040503050406030204" pitchFamily="18" charset="0"/>
                          </a:rPr>
                          <m:t>𝑅𝑎𝑡</m:t>
                        </m:r>
                        <m:sSub>
                          <m:sSubPr>
                            <m:ctrlPr>
                              <a:rPr lang="en-US"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𝑖</m:t>
                            </m:r>
                          </m:sub>
                        </m:sSub>
                      </m:num>
                      <m:den>
                        <m:r>
                          <a:rPr lang="en-US" altLang="ja-JP" i="1">
                            <a:latin typeface="Cambria Math" panose="02040503050406030204" pitchFamily="18" charset="0"/>
                          </a:rPr>
                          <m:t>𝐴𝑐𝑡𝑖𝑣𝑒</m:t>
                        </m:r>
                        <m:r>
                          <a:rPr lang="en-US" altLang="ja-JP" i="1">
                            <a:latin typeface="Cambria Math" panose="02040503050406030204" pitchFamily="18" charset="0"/>
                          </a:rPr>
                          <m:t> </m:t>
                        </m:r>
                        <m:r>
                          <a:rPr lang="en-US" altLang="ja-JP" i="1">
                            <a:latin typeface="Cambria Math" panose="02040503050406030204" pitchFamily="18" charset="0"/>
                          </a:rPr>
                          <m:t>𝐴𝑟𝑒𝑎</m:t>
                        </m:r>
                      </m:den>
                    </m:f>
                  </m:oMath>
                </a14:m>
                <a:endParaRPr lang="en-US" altLang="ja-JP" i="1" dirty="0">
                  <a:effectLst/>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𝑘</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𝑠𝑎𝑙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𝑡</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ln</m:t>
                            </m:r>
                          </m:fName>
                          <m:e>
                            <m:d>
                              <m:dPr>
                                <m:ctrlPr>
                                  <a:rPr lang="ja-JP" altLang="ja-JP" i="1">
                                    <a:effectLst/>
                                    <a:latin typeface="Cambria Math" panose="02040503050406030204" pitchFamily="18" charset="0"/>
                                    <a:ea typeface="Cambria Math" panose="02040503050406030204" pitchFamily="18" charset="0"/>
                                  </a:rPr>
                                </m:ctrlPr>
                              </m:dPr>
                              <m:e>
                                <m:f>
                                  <m:fPr>
                                    <m:ctrlPr>
                                      <a:rPr lang="ja-JP" altLang="ja-JP" i="1">
                                        <a:effectLst/>
                                        <a:latin typeface="Cambria Math" panose="02040503050406030204" pitchFamily="18" charset="0"/>
                                        <a:ea typeface="Cambria Math" panose="02040503050406030204" pitchFamily="18" charset="0"/>
                                      </a:rPr>
                                    </m:ctrlPr>
                                  </m:fPr>
                                  <m:num>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𝑃</m:t>
                                        </m:r>
                                      </m:e>
                                      <m:sub>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trans</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den>
                                </m:f>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1−</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𝑠𝑎𝑙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𝑡</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den>
                                    </m:f>
                                  </m:e>
                                </m:d>
                              </m:e>
                            </m:d>
                          </m:e>
                        </m:func>
                      </m:den>
                    </m:f>
                  </m:oMath>
                </a14:m>
                <a:endParaRPr kumimoji="1" lang="en-US" altLang="ja-JP" dirty="0"/>
              </a:p>
              <a:p>
                <a:pPr lvl="1"/>
                <a:endParaRPr kumimoji="1" lang="en-US" altLang="ja-JP" dirty="0"/>
              </a:p>
              <a:p>
                <a:pPr lvl="1"/>
                <a:endParaRPr lang="en-US" altLang="ja-JP" dirty="0"/>
              </a:p>
              <a:p>
                <a:pPr lvl="1"/>
                <a:endParaRPr kumimoji="1" lang="ja-JP" altLang="en-US" dirty="0"/>
              </a:p>
            </p:txBody>
          </p:sp>
        </mc:Choice>
        <mc:Fallback xmlns="">
          <p:sp>
            <p:nvSpPr>
              <p:cNvPr id="4" name="テキスト プレースホルダー 3">
                <a:extLst>
                  <a:ext uri="{FF2B5EF4-FFF2-40B4-BE49-F238E27FC236}">
                    <a16:creationId xmlns:a16="http://schemas.microsoft.com/office/drawing/2014/main" id="{9C971660-84E8-896A-7F24-1BF2E007F7C1}"/>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753" t="-1589" b="-145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4693AC3-F071-ACCD-CCB3-093CA34A5C41}"/>
                  </a:ext>
                </a:extLst>
              </p:cNvPr>
              <p:cNvSpPr txBox="1"/>
              <p:nvPr/>
            </p:nvSpPr>
            <p:spPr>
              <a:xfrm>
                <a:off x="7342530" y="3803670"/>
                <a:ext cx="4574650" cy="923330"/>
              </a:xfrm>
              <a:prstGeom prst="rect">
                <a:avLst/>
              </a:prstGeom>
              <a:solidFill>
                <a:schemeClr val="bg1"/>
              </a:solidFill>
              <a:ln>
                <a:solidFill>
                  <a:schemeClr val="tx1"/>
                </a:solidFill>
              </a:ln>
            </p:spPr>
            <p:txBody>
              <a:bodyPr wrap="none" rtlCol="0">
                <a:spAutoFit/>
              </a:bodyPr>
              <a:lstStyle/>
              <a:p>
                <a:pPr marL="285750" indent="-285750">
                  <a:buFont typeface="Arial" panose="020B0604020202020204" pitchFamily="34" charset="0"/>
                  <a:buChar char="•"/>
                </a:pPr>
                <a14:m>
                  <m:oMath xmlns:m="http://schemas.openxmlformats.org/officeDocument/2006/math">
                    <m:r>
                      <a:rPr lang="en-US" altLang="ja-JP" b="0" i="1" smtClean="0">
                        <a:latin typeface="Cambria Math" panose="02040503050406030204" pitchFamily="18" charset="0"/>
                      </a:rPr>
                      <m:t>𝑐𝑜𝑒𝑓</m:t>
                    </m:r>
                  </m:oMath>
                </a14:m>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means unit transformation coefficient</a:t>
                </a:r>
              </a:p>
              <a:p>
                <a:pPr marL="285750" indent="-285750">
                  <a:buFont typeface="Arial" panose="020B0604020202020204" pitchFamily="34" charset="0"/>
                  <a:buChar char="•"/>
                </a:pPr>
                <a14:m>
                  <m:oMath xmlns:m="http://schemas.openxmlformats.org/officeDocument/2006/math">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oMath>
                </a14:m>
                <a: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 denotes RO stage number, locations</a:t>
                </a:r>
                <a:b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br>
                <a: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 (feed, membrane surface, permeate, brine)</a:t>
                </a:r>
                <a:endParaRPr lang="ja-JP" altLang="en-US" dirty="0">
                  <a:latin typeface="Times New Roman" panose="02020603050405020304" pitchFamily="18" charset="0"/>
                  <a:cs typeface="Times New Roman" panose="02020603050405020304" pitchFamily="18" charset="0"/>
                </a:endParaRPr>
              </a:p>
            </p:txBody>
          </p:sp>
        </mc:Choice>
        <mc:Fallback xmlns="">
          <p:sp>
            <p:nvSpPr>
              <p:cNvPr id="12" name="テキスト ボックス 11">
                <a:extLst>
                  <a:ext uri="{FF2B5EF4-FFF2-40B4-BE49-F238E27FC236}">
                    <a16:creationId xmlns:a16="http://schemas.microsoft.com/office/drawing/2014/main" id="{34693AC3-F071-ACCD-CCB3-093CA34A5C41}"/>
                  </a:ext>
                </a:extLst>
              </p:cNvPr>
              <p:cNvSpPr txBox="1">
                <a:spLocks noRot="1" noChangeAspect="1" noMove="1" noResize="1" noEditPoints="1" noAdjustHandles="1" noChangeArrowheads="1" noChangeShapeType="1" noTextEdit="1"/>
              </p:cNvSpPr>
              <p:nvPr/>
            </p:nvSpPr>
            <p:spPr>
              <a:xfrm>
                <a:off x="7342530" y="3803670"/>
                <a:ext cx="4574650" cy="923330"/>
              </a:xfrm>
              <a:prstGeom prst="rect">
                <a:avLst/>
              </a:prstGeom>
              <a:blipFill>
                <a:blip r:embed="rId4"/>
                <a:stretch>
                  <a:fillRect l="-664" t="-3268" b="-9150"/>
                </a:stretch>
              </a:blipFill>
              <a:ln>
                <a:solidFill>
                  <a:schemeClr val="tx1"/>
                </a:solidFill>
              </a:ln>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B0886AFA-E688-DD59-D198-06D9EA02A854}"/>
              </a:ext>
            </a:extLst>
          </p:cNvPr>
          <p:cNvPicPr>
            <a:picLocks noChangeAspect="1"/>
          </p:cNvPicPr>
          <p:nvPr/>
        </p:nvPicPr>
        <p:blipFill>
          <a:blip r:embed="rId5"/>
          <a:stretch>
            <a:fillRect/>
          </a:stretch>
        </p:blipFill>
        <p:spPr>
          <a:xfrm>
            <a:off x="10260106" y="0"/>
            <a:ext cx="1931894" cy="2940331"/>
          </a:xfrm>
          <a:prstGeom prst="rect">
            <a:avLst/>
          </a:prstGeom>
        </p:spPr>
      </p:pic>
      <p:sp>
        <p:nvSpPr>
          <p:cNvPr id="8" name="タイトル 1">
            <a:extLst>
              <a:ext uri="{FF2B5EF4-FFF2-40B4-BE49-F238E27FC236}">
                <a16:creationId xmlns:a16="http://schemas.microsoft.com/office/drawing/2014/main" id="{FCF93D4F-ED71-B54B-7075-C1081F77F40F}"/>
              </a:ext>
            </a:extLst>
          </p:cNvPr>
          <p:cNvSpPr>
            <a:spLocks noGrp="1"/>
          </p:cNvSpPr>
          <p:nvPr>
            <p:ph type="title"/>
          </p:nvPr>
        </p:nvSpPr>
        <p:spPr>
          <a:xfrm>
            <a:off x="517055" y="229697"/>
            <a:ext cx="11400125" cy="518094"/>
          </a:xfrm>
        </p:spPr>
        <p:txBody>
          <a:bodyPr>
            <a:normAutofit/>
          </a:bodyPr>
          <a:lstStyle/>
          <a:p>
            <a:r>
              <a:rPr lang="en-US" altLang="ja-JP" dirty="0"/>
              <a:t>Calculation Methods : Concentration Polarization</a:t>
            </a:r>
            <a:endParaRPr kumimoji="1" lang="ja-JP" altLang="en-US" dirty="0"/>
          </a:p>
        </p:txBody>
      </p:sp>
      <p:sp>
        <p:nvSpPr>
          <p:cNvPr id="9" name="テキスト ボックス 8">
            <a:extLst>
              <a:ext uri="{FF2B5EF4-FFF2-40B4-BE49-F238E27FC236}">
                <a16:creationId xmlns:a16="http://schemas.microsoft.com/office/drawing/2014/main" id="{7591D609-E618-0D30-E235-31E7C6115997}"/>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2477343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p:txBody>
              <a:bodyPr/>
              <a:lstStyle/>
              <a:p>
                <a:r>
                  <a:rPr lang="en-US" altLang="ja-JP" dirty="0"/>
                  <a:t>Step4 : Calc concentration on membrane surface</a:t>
                </a: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memb</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e>
                    </m:d>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p>
                      <m:sSupPr>
                        <m:ctrlPr>
                          <a:rPr lang="ja-JP" altLang="ja-JP" i="1">
                            <a:effectLst/>
                            <a:latin typeface="Cambria Math" panose="02040503050406030204" pitchFamily="18" charset="0"/>
                            <a:ea typeface="Cambria Math" panose="02040503050406030204" pitchFamily="18" charset="0"/>
                          </a:rPr>
                        </m:ctrlPr>
                      </m:sSup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𝑒</m:t>
                        </m:r>
                      </m:e>
                      <m:sup>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𝑉</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𝑘</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den>
                        </m:f>
                      </m:sup>
                    </m:sSup>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oMath>
                </a14:m>
                <a:endParaRPr kumimoji="1" lang="en-US" altLang="ja-JP" dirty="0"/>
              </a:p>
              <a:p>
                <a:endParaRPr kumimoji="1" lang="en-US" altLang="ja-JP" dirty="0"/>
              </a:p>
              <a:p>
                <a:pPr marL="341313" lvl="1" indent="0">
                  <a:buNone/>
                </a:pPr>
                <a:endParaRPr lang="en-US" altLang="ja-JP" dirty="0"/>
              </a:p>
              <a:p>
                <a:endParaRPr kumimoji="1" lang="ja-JP" altLang="en-US" dirty="0"/>
              </a:p>
            </p:txBody>
          </p:sp>
        </mc:Choice>
        <mc:Fallback xmlns="">
          <p:sp>
            <p:nvSpPr>
              <p:cNvPr id="4" name="テキスト プレースホルダー 3">
                <a:extLst>
                  <a:ext uri="{FF2B5EF4-FFF2-40B4-BE49-F238E27FC236}">
                    <a16:creationId xmlns:a16="http://schemas.microsoft.com/office/drawing/2014/main" id="{9C971660-84E8-896A-7F24-1BF2E007F7C1}"/>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753" t="-1589"/>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C5AF0DBB-7B1B-74DF-19E4-0B833899D93F}"/>
              </a:ext>
            </a:extLst>
          </p:cNvPr>
          <p:cNvPicPr>
            <a:picLocks noChangeAspect="1"/>
          </p:cNvPicPr>
          <p:nvPr/>
        </p:nvPicPr>
        <p:blipFill>
          <a:blip r:embed="rId4"/>
          <a:stretch>
            <a:fillRect/>
          </a:stretch>
        </p:blipFill>
        <p:spPr>
          <a:xfrm>
            <a:off x="10260106" y="0"/>
            <a:ext cx="1931894" cy="2940331"/>
          </a:xfrm>
          <a:prstGeom prst="rect">
            <a:avLst/>
          </a:prstGeom>
        </p:spPr>
      </p:pic>
      <p:pic>
        <p:nvPicPr>
          <p:cNvPr id="8" name="図 7">
            <a:extLst>
              <a:ext uri="{FF2B5EF4-FFF2-40B4-BE49-F238E27FC236}">
                <a16:creationId xmlns:a16="http://schemas.microsoft.com/office/drawing/2014/main" id="{633F5A32-6AEA-2997-2CB5-5246EE6AFA5E}"/>
              </a:ext>
            </a:extLst>
          </p:cNvPr>
          <p:cNvPicPr>
            <a:picLocks noChangeAspect="1"/>
          </p:cNvPicPr>
          <p:nvPr/>
        </p:nvPicPr>
        <p:blipFill>
          <a:blip r:embed="rId5"/>
          <a:stretch>
            <a:fillRect/>
          </a:stretch>
        </p:blipFill>
        <p:spPr>
          <a:xfrm>
            <a:off x="1304365" y="2406178"/>
            <a:ext cx="8713694" cy="3718072"/>
          </a:xfrm>
          <a:prstGeom prst="rect">
            <a:avLst/>
          </a:prstGeom>
        </p:spPr>
      </p:pic>
      <p:sp>
        <p:nvSpPr>
          <p:cNvPr id="9" name="タイトル 1">
            <a:extLst>
              <a:ext uri="{FF2B5EF4-FFF2-40B4-BE49-F238E27FC236}">
                <a16:creationId xmlns:a16="http://schemas.microsoft.com/office/drawing/2014/main" id="{2708E2D2-1129-66FF-1850-939D52BF2E30}"/>
              </a:ext>
            </a:extLst>
          </p:cNvPr>
          <p:cNvSpPr>
            <a:spLocks noGrp="1"/>
          </p:cNvSpPr>
          <p:nvPr>
            <p:ph type="title"/>
          </p:nvPr>
        </p:nvSpPr>
        <p:spPr>
          <a:xfrm>
            <a:off x="517055" y="229697"/>
            <a:ext cx="11400125" cy="518094"/>
          </a:xfrm>
        </p:spPr>
        <p:txBody>
          <a:bodyPr>
            <a:normAutofit/>
          </a:bodyPr>
          <a:lstStyle/>
          <a:p>
            <a:r>
              <a:rPr lang="en-US" altLang="ja-JP" dirty="0"/>
              <a:t>Calculation Methods : Concentration Polarization</a:t>
            </a:r>
            <a:endParaRPr kumimoji="1" lang="ja-JP" altLang="en-US" dirty="0"/>
          </a:p>
        </p:txBody>
      </p:sp>
      <p:sp>
        <p:nvSpPr>
          <p:cNvPr id="10" name="テキスト ボックス 9">
            <a:extLst>
              <a:ext uri="{FF2B5EF4-FFF2-40B4-BE49-F238E27FC236}">
                <a16:creationId xmlns:a16="http://schemas.microsoft.com/office/drawing/2014/main" id="{EAF6474B-96C2-1B6E-FEC0-F249EDE56992}"/>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427589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p:txBody>
          <a:bodyPr/>
          <a:lstStyle/>
          <a:p>
            <a:endParaRPr lang="en-US" altLang="ja-JP" sz="2800" dirty="0"/>
          </a:p>
          <a:p>
            <a:endParaRPr lang="en-US" altLang="ja-JP" sz="2800" dirty="0"/>
          </a:p>
          <a:p>
            <a:endParaRPr lang="en-US" altLang="ja-JP" sz="2800" dirty="0"/>
          </a:p>
        </p:txBody>
      </p:sp>
      <p:sp>
        <p:nvSpPr>
          <p:cNvPr id="9" name="テキスト プレースホルダー 5">
            <a:extLst>
              <a:ext uri="{FF2B5EF4-FFF2-40B4-BE49-F238E27FC236}">
                <a16:creationId xmlns:a16="http://schemas.microsoft.com/office/drawing/2014/main" id="{99A1F249-0C2F-48B3-A2BA-92339C24A21A}"/>
              </a:ext>
            </a:extLst>
          </p:cNvPr>
          <p:cNvSpPr txBox="1">
            <a:spLocks/>
          </p:cNvSpPr>
          <p:nvPr/>
        </p:nvSpPr>
        <p:spPr>
          <a:xfrm>
            <a:off x="578290" y="897895"/>
            <a:ext cx="11341887" cy="1423714"/>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3 Stages configuration.</a:t>
            </a:r>
          </a:p>
          <a:p>
            <a:r>
              <a:rPr lang="en-US" altLang="ja-JP" dirty="0"/>
              <a:t>Water quality data is RO permeate TOC and Conductivity.</a:t>
            </a:r>
          </a:p>
          <a:p>
            <a:pPr lvl="1"/>
            <a:r>
              <a:rPr lang="en-US" altLang="ja-JP" dirty="0"/>
              <a:t>Monitoring LRV (logarithmic reduce value) as water-quality standards.</a:t>
            </a:r>
            <a:endParaRPr lang="ja-JP" altLang="en-US" dirty="0"/>
          </a:p>
        </p:txBody>
      </p:sp>
      <p:sp>
        <p:nvSpPr>
          <p:cNvPr id="7" name="テキスト ボックス 6">
            <a:extLst>
              <a:ext uri="{FF2B5EF4-FFF2-40B4-BE49-F238E27FC236}">
                <a16:creationId xmlns:a16="http://schemas.microsoft.com/office/drawing/2014/main" id="{14F046AB-8675-8E12-8643-736E1A38A4CA}"/>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8" name="タイトル 4">
            <a:extLst>
              <a:ext uri="{FF2B5EF4-FFF2-40B4-BE49-F238E27FC236}">
                <a16:creationId xmlns:a16="http://schemas.microsoft.com/office/drawing/2014/main" id="{91387D84-4C52-FDDE-9ABE-24F912C9BFE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Overall view of LVMWD RO system</a:t>
            </a:r>
            <a:endParaRPr lang="en-US" dirty="0"/>
          </a:p>
        </p:txBody>
      </p:sp>
      <p:grpSp>
        <p:nvGrpSpPr>
          <p:cNvPr id="38" name="グループ化 37">
            <a:extLst>
              <a:ext uri="{FF2B5EF4-FFF2-40B4-BE49-F238E27FC236}">
                <a16:creationId xmlns:a16="http://schemas.microsoft.com/office/drawing/2014/main" id="{CEEE1FC1-F6CA-5C97-7556-2D4428AFC407}"/>
              </a:ext>
            </a:extLst>
          </p:cNvPr>
          <p:cNvGrpSpPr/>
          <p:nvPr/>
        </p:nvGrpSpPr>
        <p:grpSpPr>
          <a:xfrm>
            <a:off x="783772" y="2364890"/>
            <a:ext cx="9740743" cy="3692433"/>
            <a:chOff x="517055" y="2768650"/>
            <a:chExt cx="10290063" cy="3900664"/>
          </a:xfrm>
        </p:grpSpPr>
        <p:grpSp>
          <p:nvGrpSpPr>
            <p:cNvPr id="39" name="グループ化 38">
              <a:extLst>
                <a:ext uri="{FF2B5EF4-FFF2-40B4-BE49-F238E27FC236}">
                  <a16:creationId xmlns:a16="http://schemas.microsoft.com/office/drawing/2014/main" id="{C59A18A1-211D-73E6-97D9-7207794A22F2}"/>
                </a:ext>
              </a:extLst>
            </p:cNvPr>
            <p:cNvGrpSpPr/>
            <p:nvPr/>
          </p:nvGrpSpPr>
          <p:grpSpPr>
            <a:xfrm>
              <a:off x="517055" y="2768650"/>
              <a:ext cx="10290063" cy="3900664"/>
              <a:chOff x="1672346" y="3581401"/>
              <a:chExt cx="8451479" cy="3203710"/>
            </a:xfrm>
          </p:grpSpPr>
          <p:grpSp>
            <p:nvGrpSpPr>
              <p:cNvPr id="45" name="グループ化 44">
                <a:extLst>
                  <a:ext uri="{FF2B5EF4-FFF2-40B4-BE49-F238E27FC236}">
                    <a16:creationId xmlns:a16="http://schemas.microsoft.com/office/drawing/2014/main" id="{A6ED2E99-2A63-D8C9-EBC0-9504D053AC0F}"/>
                  </a:ext>
                </a:extLst>
              </p:cNvPr>
              <p:cNvGrpSpPr/>
              <p:nvPr/>
            </p:nvGrpSpPr>
            <p:grpSpPr>
              <a:xfrm>
                <a:off x="1672346" y="3581401"/>
                <a:ext cx="8451479" cy="3203710"/>
                <a:chOff x="1178861" y="3591533"/>
                <a:chExt cx="8451479" cy="3203710"/>
              </a:xfrm>
            </p:grpSpPr>
            <p:pic>
              <p:nvPicPr>
                <p:cNvPr id="58" name="図 57">
                  <a:extLst>
                    <a:ext uri="{FF2B5EF4-FFF2-40B4-BE49-F238E27FC236}">
                      <a16:creationId xmlns:a16="http://schemas.microsoft.com/office/drawing/2014/main" id="{9C4BD269-47DB-95AE-0F08-615E589B640F}"/>
                    </a:ext>
                  </a:extLst>
                </p:cNvPr>
                <p:cNvPicPr/>
                <p:nvPr/>
              </p:nvPicPr>
              <p:blipFill rotWithShape="1">
                <a:blip r:embed="rId3">
                  <a:extLst>
                    <a:ext uri="{28A0092B-C50C-407E-A947-70E740481C1C}">
                      <a14:useLocalDpi xmlns:a14="http://schemas.microsoft.com/office/drawing/2010/main" val="0"/>
                    </a:ext>
                  </a:extLst>
                </a:blip>
                <a:srcRect r="11369"/>
                <a:stretch/>
              </p:blipFill>
              <p:spPr bwMode="auto">
                <a:xfrm>
                  <a:off x="1180184" y="3591533"/>
                  <a:ext cx="8450156" cy="3203710"/>
                </a:xfrm>
                <a:prstGeom prst="rect">
                  <a:avLst/>
                </a:prstGeom>
                <a:noFill/>
                <a:ln>
                  <a:noFill/>
                </a:ln>
              </p:spPr>
            </p:pic>
            <p:sp>
              <p:nvSpPr>
                <p:cNvPr id="59" name="フローチャート: 処理 58">
                  <a:extLst>
                    <a:ext uri="{FF2B5EF4-FFF2-40B4-BE49-F238E27FC236}">
                      <a16:creationId xmlns:a16="http://schemas.microsoft.com/office/drawing/2014/main" id="{C9B78580-FF17-D8DD-8B87-5D217C91225E}"/>
                    </a:ext>
                  </a:extLst>
                </p:cNvPr>
                <p:cNvSpPr/>
                <p:nvPr/>
              </p:nvSpPr>
              <p:spPr>
                <a:xfrm>
                  <a:off x="1178861" y="3836186"/>
                  <a:ext cx="1009642" cy="99986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4" name="図 53">
                <a:extLst>
                  <a:ext uri="{FF2B5EF4-FFF2-40B4-BE49-F238E27FC236}">
                    <a16:creationId xmlns:a16="http://schemas.microsoft.com/office/drawing/2014/main" id="{AC380F79-1246-6D23-ED18-65C7FCA6962F}"/>
                  </a:ext>
                </a:extLst>
              </p:cNvPr>
              <p:cNvPicPr/>
              <p:nvPr/>
            </p:nvPicPr>
            <p:blipFill rotWithShape="1">
              <a:blip r:embed="rId3">
                <a:extLst>
                  <a:ext uri="{28A0092B-C50C-407E-A947-70E740481C1C}">
                    <a14:useLocalDpi xmlns:a14="http://schemas.microsoft.com/office/drawing/2010/main" val="0"/>
                  </a:ext>
                </a:extLst>
              </a:blip>
              <a:srcRect l="2540" t="51081" r="91399" b="31098"/>
              <a:stretch/>
            </p:blipFill>
            <p:spPr bwMode="auto">
              <a:xfrm>
                <a:off x="3302322" y="4856245"/>
                <a:ext cx="566623" cy="570937"/>
              </a:xfrm>
              <a:prstGeom prst="rect">
                <a:avLst/>
              </a:prstGeom>
              <a:noFill/>
              <a:ln>
                <a:noFill/>
              </a:ln>
            </p:spPr>
          </p:pic>
          <p:sp>
            <p:nvSpPr>
              <p:cNvPr id="57" name="フローチャート: 処理 56">
                <a:extLst>
                  <a:ext uri="{FF2B5EF4-FFF2-40B4-BE49-F238E27FC236}">
                    <a16:creationId xmlns:a16="http://schemas.microsoft.com/office/drawing/2014/main" id="{0CF806B9-81E7-1473-F025-49A9F1B7613A}"/>
                  </a:ext>
                </a:extLst>
              </p:cNvPr>
              <p:cNvSpPr/>
              <p:nvPr/>
            </p:nvSpPr>
            <p:spPr>
              <a:xfrm>
                <a:off x="2505335" y="5296541"/>
                <a:ext cx="1454146" cy="66703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0" name="フローチャート: 処理 39">
              <a:extLst>
                <a:ext uri="{FF2B5EF4-FFF2-40B4-BE49-F238E27FC236}">
                  <a16:creationId xmlns:a16="http://schemas.microsoft.com/office/drawing/2014/main" id="{66011746-EF28-5D87-E05E-97677CFF5A46}"/>
                </a:ext>
              </a:extLst>
            </p:cNvPr>
            <p:cNvSpPr/>
            <p:nvPr/>
          </p:nvSpPr>
          <p:spPr>
            <a:xfrm>
              <a:off x="824836" y="4797731"/>
              <a:ext cx="689889" cy="81214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0" name="フローチャート: 処理 59">
            <a:extLst>
              <a:ext uri="{FF2B5EF4-FFF2-40B4-BE49-F238E27FC236}">
                <a16:creationId xmlns:a16="http://schemas.microsoft.com/office/drawing/2014/main" id="{903C4283-92D7-61DD-1C23-669DD35857E1}"/>
              </a:ext>
            </a:extLst>
          </p:cNvPr>
          <p:cNvSpPr/>
          <p:nvPr/>
        </p:nvSpPr>
        <p:spPr>
          <a:xfrm>
            <a:off x="1133722" y="2354643"/>
            <a:ext cx="10095914" cy="370268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F306EC11-28D6-D046-39FF-A07B8DBFBD53}"/>
              </a:ext>
            </a:extLst>
          </p:cNvPr>
          <p:cNvSpPr/>
          <p:nvPr/>
        </p:nvSpPr>
        <p:spPr>
          <a:xfrm>
            <a:off x="1133722" y="2362423"/>
            <a:ext cx="1563850" cy="381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 system</a:t>
            </a:r>
            <a:endParaRPr kumimoji="1" lang="ja-JP" altLang="en-US" dirty="0">
              <a:solidFill>
                <a:schemeClr val="bg1"/>
              </a:solidFill>
            </a:endParaRPr>
          </a:p>
        </p:txBody>
      </p:sp>
      <p:grpSp>
        <p:nvGrpSpPr>
          <p:cNvPr id="62" name="グループ化 61">
            <a:extLst>
              <a:ext uri="{FF2B5EF4-FFF2-40B4-BE49-F238E27FC236}">
                <a16:creationId xmlns:a16="http://schemas.microsoft.com/office/drawing/2014/main" id="{D8DFC568-CE34-4168-B9DB-C592C21ED5FC}"/>
              </a:ext>
            </a:extLst>
          </p:cNvPr>
          <p:cNvGrpSpPr/>
          <p:nvPr/>
        </p:nvGrpSpPr>
        <p:grpSpPr>
          <a:xfrm>
            <a:off x="9203471" y="4235128"/>
            <a:ext cx="1806246" cy="638212"/>
            <a:chOff x="9178873" y="5267578"/>
            <a:chExt cx="1908108" cy="674203"/>
          </a:xfrm>
        </p:grpSpPr>
        <p:sp>
          <p:nvSpPr>
            <p:cNvPr id="63" name="テキスト ボックス 62">
              <a:extLst>
                <a:ext uri="{FF2B5EF4-FFF2-40B4-BE49-F238E27FC236}">
                  <a16:creationId xmlns:a16="http://schemas.microsoft.com/office/drawing/2014/main" id="{CA4E1BB7-3EE7-5049-BE37-A120D644AF68}"/>
                </a:ext>
              </a:extLst>
            </p:cNvPr>
            <p:cNvSpPr txBox="1"/>
            <p:nvPr/>
          </p:nvSpPr>
          <p:spPr>
            <a:xfrm>
              <a:off x="9443582" y="5267578"/>
              <a:ext cx="1643399" cy="338554"/>
            </a:xfrm>
            <a:prstGeom prst="rect">
              <a:avLst/>
            </a:prstGeom>
            <a:noFill/>
          </p:spPr>
          <p:txBody>
            <a:bodyPr wrap="none" rtlCol="0">
              <a:spAutoFit/>
            </a:bodyPr>
            <a:lstStyle/>
            <a:p>
              <a:r>
                <a:rPr kumimoji="1" lang="en-US" altLang="ja-JP" sz="1600" dirty="0"/>
                <a:t>measuring point</a:t>
              </a:r>
              <a:endParaRPr kumimoji="1" lang="ja-JP" altLang="en-US" sz="1600" dirty="0"/>
            </a:p>
          </p:txBody>
        </p:sp>
        <p:sp>
          <p:nvSpPr>
            <p:cNvPr id="64" name="フローチャート: 和接合 63">
              <a:extLst>
                <a:ext uri="{FF2B5EF4-FFF2-40B4-BE49-F238E27FC236}">
                  <a16:creationId xmlns:a16="http://schemas.microsoft.com/office/drawing/2014/main" id="{C672F479-AEF9-93B7-88AD-7699841EAFAD}"/>
                </a:ext>
              </a:extLst>
            </p:cNvPr>
            <p:cNvSpPr/>
            <p:nvPr/>
          </p:nvSpPr>
          <p:spPr>
            <a:xfrm>
              <a:off x="9178873" y="531989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ECADCC3-D562-0D1D-6261-6F9376FDC5A5}"/>
                </a:ext>
              </a:extLst>
            </p:cNvPr>
            <p:cNvSpPr/>
            <p:nvPr/>
          </p:nvSpPr>
          <p:spPr>
            <a:xfrm>
              <a:off x="9190058" y="5684737"/>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66" name="テキスト ボックス 65">
              <a:extLst>
                <a:ext uri="{FF2B5EF4-FFF2-40B4-BE49-F238E27FC236}">
                  <a16:creationId xmlns:a16="http://schemas.microsoft.com/office/drawing/2014/main" id="{6C024126-6E7F-9934-85AE-8BC598688E8D}"/>
                </a:ext>
              </a:extLst>
            </p:cNvPr>
            <p:cNvSpPr txBox="1"/>
            <p:nvPr/>
          </p:nvSpPr>
          <p:spPr>
            <a:xfrm>
              <a:off x="9448930" y="5603227"/>
              <a:ext cx="697627" cy="338554"/>
            </a:xfrm>
            <a:prstGeom prst="rect">
              <a:avLst/>
            </a:prstGeom>
            <a:noFill/>
          </p:spPr>
          <p:txBody>
            <a:bodyPr wrap="none" rtlCol="0">
              <a:spAutoFit/>
            </a:bodyPr>
            <a:lstStyle/>
            <a:p>
              <a:r>
                <a:rPr kumimoji="1" lang="en-US" altLang="ja-JP" sz="1600" dirty="0"/>
                <a:t>pump</a:t>
              </a:r>
              <a:endParaRPr kumimoji="1" lang="ja-JP" altLang="en-US" sz="1600" dirty="0"/>
            </a:p>
          </p:txBody>
        </p:sp>
      </p:grpSp>
      <p:sp>
        <p:nvSpPr>
          <p:cNvPr id="67" name="正方形/長方形 66">
            <a:extLst>
              <a:ext uri="{FF2B5EF4-FFF2-40B4-BE49-F238E27FC236}">
                <a16:creationId xmlns:a16="http://schemas.microsoft.com/office/drawing/2014/main" id="{40E0DBCD-B9C0-D02F-2BE2-9F1E62968538}"/>
              </a:ext>
            </a:extLst>
          </p:cNvPr>
          <p:cNvSpPr/>
          <p:nvPr/>
        </p:nvSpPr>
        <p:spPr>
          <a:xfrm>
            <a:off x="6193283" y="2892209"/>
            <a:ext cx="1533519"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960910AD-0818-03C6-6707-66373CF2E373}"/>
              </a:ext>
            </a:extLst>
          </p:cNvPr>
          <p:cNvSpPr/>
          <p:nvPr/>
        </p:nvSpPr>
        <p:spPr>
          <a:xfrm>
            <a:off x="6815799" y="3815123"/>
            <a:ext cx="1499440"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DEF2455B-0BF4-F64A-2E6B-A78384CA3D14}"/>
              </a:ext>
            </a:extLst>
          </p:cNvPr>
          <p:cNvSpPr/>
          <p:nvPr/>
        </p:nvSpPr>
        <p:spPr>
          <a:xfrm>
            <a:off x="7425098" y="4721234"/>
            <a:ext cx="1499440"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正方形/長方形 69">
            <a:extLst>
              <a:ext uri="{FF2B5EF4-FFF2-40B4-BE49-F238E27FC236}">
                <a16:creationId xmlns:a16="http://schemas.microsoft.com/office/drawing/2014/main" id="{69F89693-020C-91FA-37E7-F178C7D0D457}"/>
              </a:ext>
            </a:extLst>
          </p:cNvPr>
          <p:cNvSpPr/>
          <p:nvPr/>
        </p:nvSpPr>
        <p:spPr>
          <a:xfrm>
            <a:off x="8182876" y="2867938"/>
            <a:ext cx="2245638" cy="32048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BD4DBB8-66E6-7787-C003-927FEBF0278E}"/>
              </a:ext>
            </a:extLst>
          </p:cNvPr>
          <p:cNvSpPr txBox="1"/>
          <p:nvPr/>
        </p:nvSpPr>
        <p:spPr>
          <a:xfrm>
            <a:off x="7032172" y="2254724"/>
            <a:ext cx="417987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ja-JP" b="0" dirty="0"/>
              <a:t>Water Quality Targets are shown in red.</a:t>
            </a:r>
            <a:endParaRPr kumimoji="1" lang="ja-JP" altLang="en-US" dirty="0"/>
          </a:p>
        </p:txBody>
      </p:sp>
    </p:spTree>
    <p:extLst>
      <p:ext uri="{BB962C8B-B14F-4D97-AF65-F5344CB8AC3E}">
        <p14:creationId xmlns:p14="http://schemas.microsoft.com/office/powerpoint/2010/main" val="351167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76B46CC-2AAA-2BD2-3DAA-28EB3AC2592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4" name="テキスト プレースホルダー 3">
            <a:extLst>
              <a:ext uri="{FF2B5EF4-FFF2-40B4-BE49-F238E27FC236}">
                <a16:creationId xmlns:a16="http://schemas.microsoft.com/office/drawing/2014/main" id="{27501F4F-2489-FCB8-BF64-8B1940257FC3}"/>
              </a:ext>
            </a:extLst>
          </p:cNvPr>
          <p:cNvSpPr>
            <a:spLocks noGrp="1"/>
          </p:cNvSpPr>
          <p:nvPr>
            <p:ph type="body" sz="quarter" idx="11"/>
          </p:nvPr>
        </p:nvSpPr>
        <p:spPr>
          <a:xfrm>
            <a:off x="387287" y="854374"/>
            <a:ext cx="10565341" cy="4985957"/>
          </a:xfrm>
        </p:spPr>
        <p:txBody>
          <a:bodyPr/>
          <a:lstStyle/>
          <a:p>
            <a:r>
              <a:rPr kumimoji="1" lang="en-US" altLang="ja-JP" dirty="0"/>
              <a:t>What is Saturation Index(SI)?</a:t>
            </a:r>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pPr marL="0" indent="0">
              <a:buNone/>
            </a:pPr>
            <a:endParaRPr kumimoji="1" lang="en-US" altLang="ja-JP" dirty="0"/>
          </a:p>
          <a:p>
            <a:r>
              <a:rPr lang="en-US" altLang="ja-JP" dirty="0"/>
              <a:t>Assumption</a:t>
            </a:r>
          </a:p>
          <a:p>
            <a:pPr lvl="1"/>
            <a:r>
              <a:rPr kumimoji="1" lang="en-US" altLang="ja-JP" dirty="0"/>
              <a:t>Eq (4.12) is satisfied following slides.</a:t>
            </a:r>
          </a:p>
          <a:p>
            <a:pPr lvl="1"/>
            <a:endParaRPr kumimoji="1" lang="en-US" altLang="ja-JP" dirty="0"/>
          </a:p>
          <a:p>
            <a:pPr lvl="1"/>
            <a:endParaRPr kumimoji="1" lang="en-US" altLang="ja-JP" dirty="0"/>
          </a:p>
        </p:txBody>
      </p:sp>
      <p:pic>
        <p:nvPicPr>
          <p:cNvPr id="6" name="図 5">
            <a:extLst>
              <a:ext uri="{FF2B5EF4-FFF2-40B4-BE49-F238E27FC236}">
                <a16:creationId xmlns:a16="http://schemas.microsoft.com/office/drawing/2014/main" id="{02273B08-0C79-8DC3-49B6-D440847D054E}"/>
              </a:ext>
            </a:extLst>
          </p:cNvPr>
          <p:cNvPicPr>
            <a:picLocks noChangeAspect="1"/>
          </p:cNvPicPr>
          <p:nvPr/>
        </p:nvPicPr>
        <p:blipFill>
          <a:blip r:embed="rId3"/>
          <a:stretch>
            <a:fillRect/>
          </a:stretch>
        </p:blipFill>
        <p:spPr>
          <a:xfrm>
            <a:off x="7799235" y="1614516"/>
            <a:ext cx="4107349" cy="3146967"/>
          </a:xfrm>
          <a:prstGeom prst="rect">
            <a:avLst/>
          </a:prstGeom>
        </p:spPr>
      </p:pic>
      <p:sp>
        <p:nvSpPr>
          <p:cNvPr id="12" name="テキスト ボックス 11">
            <a:extLst>
              <a:ext uri="{FF2B5EF4-FFF2-40B4-BE49-F238E27FC236}">
                <a16:creationId xmlns:a16="http://schemas.microsoft.com/office/drawing/2014/main" id="{F1990E8D-D81A-7BB2-79CD-20B4F8F3D2C7}"/>
              </a:ext>
            </a:extLst>
          </p:cNvPr>
          <p:cNvSpPr txBox="1"/>
          <p:nvPr/>
        </p:nvSpPr>
        <p:spPr>
          <a:xfrm>
            <a:off x="2428006" y="3059668"/>
            <a:ext cx="1364476" cy="369332"/>
          </a:xfrm>
          <a:prstGeom prst="rect">
            <a:avLst/>
          </a:prstGeom>
          <a:noFill/>
        </p:spPr>
        <p:txBody>
          <a:bodyPr wrap="none" rtlCol="0">
            <a:spAutoFit/>
          </a:bodyPr>
          <a:lstStyle/>
          <a:p>
            <a:r>
              <a:rPr kumimoji="1" lang="en-US" altLang="ja-JP" dirty="0"/>
              <a:t>SI Example</a:t>
            </a:r>
            <a:endParaRPr kumimoji="1" lang="ja-JP" altLang="en-US" dirty="0"/>
          </a:p>
        </p:txBody>
      </p:sp>
      <p:pic>
        <p:nvPicPr>
          <p:cNvPr id="14" name="図 13">
            <a:extLst>
              <a:ext uri="{FF2B5EF4-FFF2-40B4-BE49-F238E27FC236}">
                <a16:creationId xmlns:a16="http://schemas.microsoft.com/office/drawing/2014/main" id="{D900C6FC-FB6A-B86D-C434-C285E756ECE9}"/>
              </a:ext>
            </a:extLst>
          </p:cNvPr>
          <p:cNvPicPr>
            <a:picLocks noChangeAspect="1"/>
          </p:cNvPicPr>
          <p:nvPr/>
        </p:nvPicPr>
        <p:blipFill>
          <a:blip r:embed="rId4"/>
          <a:stretch>
            <a:fillRect/>
          </a:stretch>
        </p:blipFill>
        <p:spPr>
          <a:xfrm>
            <a:off x="815291" y="1206372"/>
            <a:ext cx="6698529" cy="3260660"/>
          </a:xfrm>
          <a:prstGeom prst="rect">
            <a:avLst/>
          </a:prstGeom>
        </p:spPr>
      </p:pic>
      <p:sp>
        <p:nvSpPr>
          <p:cNvPr id="16" name="テキスト ボックス 15">
            <a:extLst>
              <a:ext uri="{FF2B5EF4-FFF2-40B4-BE49-F238E27FC236}">
                <a16:creationId xmlns:a16="http://schemas.microsoft.com/office/drawing/2014/main" id="{0E8158B7-D009-A6AA-62E2-B163256C11D9}"/>
              </a:ext>
            </a:extLst>
          </p:cNvPr>
          <p:cNvSpPr txBox="1"/>
          <p:nvPr/>
        </p:nvSpPr>
        <p:spPr>
          <a:xfrm>
            <a:off x="7513820" y="74823"/>
            <a:ext cx="4678180" cy="646331"/>
          </a:xfrm>
          <a:prstGeom prst="rect">
            <a:avLst/>
          </a:prstGeom>
          <a:solidFill>
            <a:schemeClr val="bg1"/>
          </a:solidFill>
        </p:spPr>
        <p:txBody>
          <a:bodyPr wrap="square">
            <a:spAutoFit/>
          </a:bodyPr>
          <a:lstStyle/>
          <a:p>
            <a:r>
              <a:rPr lang="ja-JP" altLang="en-US" dirty="0"/>
              <a:t>https://www.sci.kagoshima-u.ac.jp/kawano/clay_mineralogy/genesis.pdf</a:t>
            </a:r>
          </a:p>
        </p:txBody>
      </p:sp>
      <p:pic>
        <p:nvPicPr>
          <p:cNvPr id="17" name="図 16">
            <a:extLst>
              <a:ext uri="{FF2B5EF4-FFF2-40B4-BE49-F238E27FC236}">
                <a16:creationId xmlns:a16="http://schemas.microsoft.com/office/drawing/2014/main" id="{A2598917-0ABC-1CF6-69C5-524DF56E32B6}"/>
              </a:ext>
            </a:extLst>
          </p:cNvPr>
          <p:cNvPicPr>
            <a:picLocks noChangeAspect="1"/>
          </p:cNvPicPr>
          <p:nvPr/>
        </p:nvPicPr>
        <p:blipFill rotWithShape="1">
          <a:blip r:embed="rId5"/>
          <a:srcRect t="26589" b="48530"/>
          <a:stretch/>
        </p:blipFill>
        <p:spPr>
          <a:xfrm>
            <a:off x="932879" y="5438532"/>
            <a:ext cx="7469135" cy="1346268"/>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7CA342E-3F87-3FF0-BAC7-5D6D70F67912}"/>
                  </a:ext>
                </a:extLst>
              </p:cNvPr>
              <p:cNvSpPr txBox="1"/>
              <p:nvPr/>
            </p:nvSpPr>
            <p:spPr>
              <a:xfrm>
                <a:off x="8643406" y="1286561"/>
                <a:ext cx="230922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𝐶</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𝑎</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+2</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𝐹</m:t>
                          </m:r>
                        </m:e>
                        <m:sup>
                          <m:r>
                            <a:rPr kumimoji="1" lang="en-US" altLang="ja-JP" sz="2000" b="0" i="1" smtClean="0">
                              <a:latin typeface="Cambria Math" panose="02040503050406030204" pitchFamily="18" charset="0"/>
                            </a:rPr>
                            <m:t>−</m:t>
                          </m:r>
                        </m:sup>
                      </m:sSup>
                      <m:r>
                        <a:rPr kumimoji="1" lang="en-US" altLang="ja-JP" sz="2000" i="1">
                          <a:latin typeface="Cambria Math" panose="02040503050406030204" pitchFamily="18" charset="0"/>
                        </a:rPr>
                        <m:t>⇆</m:t>
                      </m:r>
                      <m:r>
                        <a:rPr kumimoji="1" lang="en-US" altLang="ja-JP" sz="2000" i="1">
                          <a:latin typeface="Cambria Math" panose="02040503050406030204" pitchFamily="18" charset="0"/>
                        </a:rPr>
                        <m:t>𝐶𝑎</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𝐹</m:t>
                          </m:r>
                        </m:e>
                        <m:sub>
                          <m:r>
                            <a:rPr kumimoji="1" lang="en-US" altLang="ja-JP" sz="2000" b="0" i="1" smtClean="0">
                              <a:latin typeface="Cambria Math" panose="02040503050406030204" pitchFamily="18" charset="0"/>
                            </a:rPr>
                            <m:t>2</m:t>
                          </m:r>
                        </m:sub>
                      </m:sSub>
                    </m:oMath>
                  </m:oMathPara>
                </a14:m>
                <a:endParaRPr kumimoji="1" lang="ja-JP" altLang="en-US" dirty="0"/>
              </a:p>
            </p:txBody>
          </p:sp>
        </mc:Choice>
        <mc:Fallback xmlns="">
          <p:sp>
            <p:nvSpPr>
              <p:cNvPr id="19" name="テキスト ボックス 18">
                <a:extLst>
                  <a:ext uri="{FF2B5EF4-FFF2-40B4-BE49-F238E27FC236}">
                    <a16:creationId xmlns:a16="http://schemas.microsoft.com/office/drawing/2014/main" id="{47CA342E-3F87-3FF0-BAC7-5D6D70F67912}"/>
                  </a:ext>
                </a:extLst>
              </p:cNvPr>
              <p:cNvSpPr txBox="1">
                <a:spLocks noRot="1" noChangeAspect="1" noMove="1" noResize="1" noEditPoints="1" noAdjustHandles="1" noChangeArrowheads="1" noChangeShapeType="1" noTextEdit="1"/>
              </p:cNvSpPr>
              <p:nvPr/>
            </p:nvSpPr>
            <p:spPr>
              <a:xfrm>
                <a:off x="8643406" y="1286561"/>
                <a:ext cx="2309222" cy="307777"/>
              </a:xfrm>
              <a:prstGeom prst="rect">
                <a:avLst/>
              </a:prstGeom>
              <a:blipFill>
                <a:blip r:embed="rId6"/>
                <a:stretch>
                  <a:fillRect l="-2111" r="-2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6878A70F-2AE0-0EB0-3C0B-4C5862CCA2EB}"/>
                  </a:ext>
                </a:extLst>
              </p:cNvPr>
              <p:cNvSpPr txBox="1"/>
              <p:nvPr/>
            </p:nvSpPr>
            <p:spPr>
              <a:xfrm>
                <a:off x="9798017" y="2354480"/>
                <a:ext cx="1526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effectLst/>
                          <a:latin typeface="Cambria Math" panose="02040503050406030204" pitchFamily="18" charset="0"/>
                        </a:rPr>
                        <m:t>𝑆𝐼</m:t>
                      </m:r>
                      <m:r>
                        <a:rPr kumimoji="1" lang="en-US" altLang="ja-JP" b="0" i="1" smtClean="0">
                          <a:solidFill>
                            <a:srgbClr val="FF0000"/>
                          </a:solidFill>
                          <a:effectLst/>
                          <a:latin typeface="Cambria Math" panose="02040503050406030204" pitchFamily="18" charset="0"/>
                        </a:rPr>
                        <m:t>&gt;0</m:t>
                      </m:r>
                    </m:oMath>
                  </m:oMathPara>
                </a14:m>
                <a:endParaRPr lang="ja-JP" altLang="en-US" dirty="0">
                  <a:solidFill>
                    <a:srgbClr val="FF0000"/>
                  </a:solidFill>
                </a:endParaRPr>
              </a:p>
            </p:txBody>
          </p:sp>
        </mc:Choice>
        <mc:Fallback xmlns="">
          <p:sp>
            <p:nvSpPr>
              <p:cNvPr id="21" name="テキスト ボックス 20">
                <a:extLst>
                  <a:ext uri="{FF2B5EF4-FFF2-40B4-BE49-F238E27FC236}">
                    <a16:creationId xmlns:a16="http://schemas.microsoft.com/office/drawing/2014/main" id="{6878A70F-2AE0-0EB0-3C0B-4C5862CCA2EB}"/>
                  </a:ext>
                </a:extLst>
              </p:cNvPr>
              <p:cNvSpPr txBox="1">
                <a:spLocks noRot="1" noChangeAspect="1" noMove="1" noResize="1" noEditPoints="1" noAdjustHandles="1" noChangeArrowheads="1" noChangeShapeType="1" noTextEdit="1"/>
              </p:cNvSpPr>
              <p:nvPr/>
            </p:nvSpPr>
            <p:spPr>
              <a:xfrm>
                <a:off x="9798017" y="2354480"/>
                <a:ext cx="1526177"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3894E2F-AF28-6E43-1DDC-A2ED75AB0481}"/>
                  </a:ext>
                </a:extLst>
              </p:cNvPr>
              <p:cNvSpPr txBox="1"/>
              <p:nvPr/>
            </p:nvSpPr>
            <p:spPr>
              <a:xfrm>
                <a:off x="8173869" y="3900252"/>
                <a:ext cx="1526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effectLst/>
                          <a:latin typeface="Cambria Math" panose="02040503050406030204" pitchFamily="18" charset="0"/>
                        </a:rPr>
                        <m:t>𝑆𝐼</m:t>
                      </m:r>
                      <m:r>
                        <a:rPr kumimoji="1" lang="en-US" altLang="ja-JP" b="0" i="1" smtClean="0">
                          <a:solidFill>
                            <a:srgbClr val="FF0000"/>
                          </a:solidFill>
                          <a:effectLst/>
                          <a:latin typeface="Cambria Math" panose="02040503050406030204" pitchFamily="18" charset="0"/>
                        </a:rPr>
                        <m:t>&lt;0</m:t>
                      </m:r>
                    </m:oMath>
                  </m:oMathPara>
                </a14:m>
                <a:endParaRPr lang="ja-JP" altLang="en-US" dirty="0">
                  <a:solidFill>
                    <a:srgbClr val="FF0000"/>
                  </a:solidFill>
                </a:endParaRPr>
              </a:p>
            </p:txBody>
          </p:sp>
        </mc:Choice>
        <mc:Fallback xmlns="">
          <p:sp>
            <p:nvSpPr>
              <p:cNvPr id="22" name="テキスト ボックス 21">
                <a:extLst>
                  <a:ext uri="{FF2B5EF4-FFF2-40B4-BE49-F238E27FC236}">
                    <a16:creationId xmlns:a16="http://schemas.microsoft.com/office/drawing/2014/main" id="{43894E2F-AF28-6E43-1DDC-A2ED75AB0481}"/>
                  </a:ext>
                </a:extLst>
              </p:cNvPr>
              <p:cNvSpPr txBox="1">
                <a:spLocks noRot="1" noChangeAspect="1" noMove="1" noResize="1" noEditPoints="1" noAdjustHandles="1" noChangeArrowheads="1" noChangeShapeType="1" noTextEdit="1"/>
              </p:cNvSpPr>
              <p:nvPr/>
            </p:nvSpPr>
            <p:spPr>
              <a:xfrm>
                <a:off x="8173869" y="3900252"/>
                <a:ext cx="1526177"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144BF83C-4425-EB72-9119-E09022436993}"/>
                  </a:ext>
                </a:extLst>
              </p:cNvPr>
              <p:cNvSpPr txBox="1"/>
              <p:nvPr/>
            </p:nvSpPr>
            <p:spPr>
              <a:xfrm>
                <a:off x="10845734" y="3557981"/>
                <a:ext cx="1526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effectLst/>
                          <a:latin typeface="Cambria Math" panose="02040503050406030204" pitchFamily="18" charset="0"/>
                        </a:rPr>
                        <m:t>𝑆𝐼</m:t>
                      </m:r>
                      <m:r>
                        <a:rPr kumimoji="1" lang="en-US" altLang="ja-JP" b="0" i="1" smtClean="0">
                          <a:solidFill>
                            <a:srgbClr val="FF0000"/>
                          </a:solidFill>
                          <a:effectLst/>
                          <a:latin typeface="Cambria Math" panose="02040503050406030204" pitchFamily="18" charset="0"/>
                        </a:rPr>
                        <m:t>=0</m:t>
                      </m:r>
                    </m:oMath>
                  </m:oMathPara>
                </a14:m>
                <a:endParaRPr lang="ja-JP" altLang="en-US" dirty="0">
                  <a:solidFill>
                    <a:srgbClr val="FF0000"/>
                  </a:solidFill>
                </a:endParaRPr>
              </a:p>
            </p:txBody>
          </p:sp>
        </mc:Choice>
        <mc:Fallback xmlns="">
          <p:sp>
            <p:nvSpPr>
              <p:cNvPr id="23" name="テキスト ボックス 22">
                <a:extLst>
                  <a:ext uri="{FF2B5EF4-FFF2-40B4-BE49-F238E27FC236}">
                    <a16:creationId xmlns:a16="http://schemas.microsoft.com/office/drawing/2014/main" id="{144BF83C-4425-EB72-9119-E09022436993}"/>
                  </a:ext>
                </a:extLst>
              </p:cNvPr>
              <p:cNvSpPr txBox="1">
                <a:spLocks noRot="1" noChangeAspect="1" noMove="1" noResize="1" noEditPoints="1" noAdjustHandles="1" noChangeArrowheads="1" noChangeShapeType="1" noTextEdit="1"/>
              </p:cNvSpPr>
              <p:nvPr/>
            </p:nvSpPr>
            <p:spPr>
              <a:xfrm>
                <a:off x="10845734" y="3557981"/>
                <a:ext cx="1526177" cy="369332"/>
              </a:xfrm>
              <a:prstGeom prst="rect">
                <a:avLst/>
              </a:prstGeom>
              <a:blipFill>
                <a:blip r:embed="rId9"/>
                <a:stretch>
                  <a:fillRect/>
                </a:stretch>
              </a:blipFill>
            </p:spPr>
            <p:txBody>
              <a:bodyPr/>
              <a:lstStyle/>
              <a:p>
                <a:r>
                  <a:rPr lang="ja-JP" altLang="en-US">
                    <a:noFill/>
                  </a:rPr>
                  <a:t> </a:t>
                </a:r>
              </a:p>
            </p:txBody>
          </p:sp>
        </mc:Fallback>
      </mc:AlternateContent>
      <p:sp>
        <p:nvSpPr>
          <p:cNvPr id="8" name="タイトル 1">
            <a:extLst>
              <a:ext uri="{FF2B5EF4-FFF2-40B4-BE49-F238E27FC236}">
                <a16:creationId xmlns:a16="http://schemas.microsoft.com/office/drawing/2014/main" id="{1282D854-42E7-F4F2-3579-DB1C27ED665F}"/>
              </a:ext>
            </a:extLst>
          </p:cNvPr>
          <p:cNvSpPr>
            <a:spLocks noGrp="1"/>
          </p:cNvSpPr>
          <p:nvPr>
            <p:ph type="title"/>
          </p:nvPr>
        </p:nvSpPr>
        <p:spPr>
          <a:xfrm>
            <a:off x="517055" y="229697"/>
            <a:ext cx="11400125" cy="518094"/>
          </a:xfrm>
        </p:spPr>
        <p:txBody>
          <a:bodyPr>
            <a:normAutofit/>
          </a:bodyPr>
          <a:lstStyle/>
          <a:p>
            <a:r>
              <a:rPr lang="en-US" altLang="ja-JP" dirty="0"/>
              <a:t>Calculation Methods : Saturation Index</a:t>
            </a:r>
            <a:endParaRPr kumimoji="1" lang="ja-JP" altLang="en-US" dirty="0"/>
          </a:p>
        </p:txBody>
      </p:sp>
      <p:sp>
        <p:nvSpPr>
          <p:cNvPr id="9" name="テキスト ボックス 8">
            <a:extLst>
              <a:ext uri="{FF2B5EF4-FFF2-40B4-BE49-F238E27FC236}">
                <a16:creationId xmlns:a16="http://schemas.microsoft.com/office/drawing/2014/main" id="{E569B663-74DA-AE37-0228-58A5B602BBBD}"/>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3921250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127007-F028-94BB-6B6E-02C9CFA042D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4" name="テキスト プレースホルダー 3">
            <a:extLst>
              <a:ext uri="{FF2B5EF4-FFF2-40B4-BE49-F238E27FC236}">
                <a16:creationId xmlns:a16="http://schemas.microsoft.com/office/drawing/2014/main" id="{2231AE8C-5029-C74A-2225-934EE1C59639}"/>
              </a:ext>
            </a:extLst>
          </p:cNvPr>
          <p:cNvSpPr>
            <a:spLocks noGrp="1"/>
          </p:cNvSpPr>
          <p:nvPr>
            <p:ph type="body" sz="quarter" idx="11"/>
          </p:nvPr>
        </p:nvSpPr>
        <p:spPr>
          <a:xfrm>
            <a:off x="517334" y="761542"/>
            <a:ext cx="11341887" cy="4985957"/>
          </a:xfrm>
        </p:spPr>
        <p:txBody>
          <a:bodyPr/>
          <a:lstStyle/>
          <a:p>
            <a:r>
              <a:rPr lang="ja-JP" altLang="en-US" dirty="0"/>
              <a:t> </a:t>
            </a:r>
            <a:r>
              <a:rPr lang="en-US" altLang="ja-JP" dirty="0"/>
              <a:t>Calculate “SI” using USGS</a:t>
            </a:r>
            <a:r>
              <a:rPr lang="ja-JP" altLang="en-US" dirty="0"/>
              <a:t> </a:t>
            </a:r>
            <a:r>
              <a:rPr lang="en-US" altLang="ja-JP" dirty="0"/>
              <a:t>software</a:t>
            </a:r>
          </a:p>
          <a:p>
            <a:pPr lvl="1"/>
            <a:r>
              <a:rPr lang="en-US" altLang="ja-JP" dirty="0"/>
              <a:t>software can calculate “SI” depends on following equations</a:t>
            </a:r>
          </a:p>
        </p:txBody>
      </p:sp>
      <p:pic>
        <p:nvPicPr>
          <p:cNvPr id="14" name="図 13">
            <a:extLst>
              <a:ext uri="{FF2B5EF4-FFF2-40B4-BE49-F238E27FC236}">
                <a16:creationId xmlns:a16="http://schemas.microsoft.com/office/drawing/2014/main" id="{83C3CBE5-EAE2-0F25-22F7-B97E33057AEB}"/>
              </a:ext>
            </a:extLst>
          </p:cNvPr>
          <p:cNvPicPr>
            <a:picLocks noChangeAspect="1"/>
          </p:cNvPicPr>
          <p:nvPr/>
        </p:nvPicPr>
        <p:blipFill>
          <a:blip r:embed="rId3"/>
          <a:stretch>
            <a:fillRect/>
          </a:stretch>
        </p:blipFill>
        <p:spPr>
          <a:xfrm>
            <a:off x="584148" y="4531532"/>
            <a:ext cx="7442387" cy="566269"/>
          </a:xfrm>
          <a:prstGeom prst="rect">
            <a:avLst/>
          </a:prstGeom>
        </p:spPr>
      </p:pic>
      <p:pic>
        <p:nvPicPr>
          <p:cNvPr id="16" name="図 15">
            <a:extLst>
              <a:ext uri="{FF2B5EF4-FFF2-40B4-BE49-F238E27FC236}">
                <a16:creationId xmlns:a16="http://schemas.microsoft.com/office/drawing/2014/main" id="{28B80ECD-966A-F25C-31B5-9B26E6D84942}"/>
              </a:ext>
            </a:extLst>
          </p:cNvPr>
          <p:cNvPicPr>
            <a:picLocks noChangeAspect="1"/>
          </p:cNvPicPr>
          <p:nvPr/>
        </p:nvPicPr>
        <p:blipFill>
          <a:blip r:embed="rId4"/>
          <a:stretch>
            <a:fillRect/>
          </a:stretch>
        </p:blipFill>
        <p:spPr>
          <a:xfrm>
            <a:off x="584148" y="5415489"/>
            <a:ext cx="7572096" cy="328248"/>
          </a:xfrm>
          <a:prstGeom prst="rect">
            <a:avLst/>
          </a:prstGeom>
        </p:spPr>
      </p:pic>
      <p:sp>
        <p:nvSpPr>
          <p:cNvPr id="18" name="テキスト ボックス 17">
            <a:extLst>
              <a:ext uri="{FF2B5EF4-FFF2-40B4-BE49-F238E27FC236}">
                <a16:creationId xmlns:a16="http://schemas.microsoft.com/office/drawing/2014/main" id="{A6DA5971-1E42-C725-C806-AB7BF29D5EF9}"/>
              </a:ext>
            </a:extLst>
          </p:cNvPr>
          <p:cNvSpPr txBox="1"/>
          <p:nvPr/>
        </p:nvSpPr>
        <p:spPr>
          <a:xfrm>
            <a:off x="8626590" y="1073912"/>
            <a:ext cx="3127748" cy="461665"/>
          </a:xfrm>
          <a:prstGeom prst="rect">
            <a:avLst/>
          </a:prstGeom>
          <a:solidFill>
            <a:schemeClr val="bg1"/>
          </a:solidFill>
        </p:spPr>
        <p:txBody>
          <a:bodyPr wrap="square">
            <a:spAutoFit/>
          </a:bodyPr>
          <a:lstStyle/>
          <a:p>
            <a:r>
              <a:rPr lang="en-US" altLang="ja-JP" sz="1200" dirty="0"/>
              <a:t>[3]</a:t>
            </a:r>
            <a:r>
              <a:rPr lang="ja-JP" altLang="en-US" sz="1200" dirty="0"/>
              <a:t>https://wwwbrr.cr.usgs.gov/projects/GWC</a:t>
            </a:r>
            <a:endParaRPr lang="en-US" altLang="ja-JP" sz="1200" dirty="0"/>
          </a:p>
          <a:p>
            <a:r>
              <a:rPr lang="ja-JP" altLang="en-US" sz="1200" dirty="0"/>
              <a:t>_chemtherm/pubs/wq4fdoc.pdf</a:t>
            </a:r>
          </a:p>
        </p:txBody>
      </p:sp>
      <p:pic>
        <p:nvPicPr>
          <p:cNvPr id="7" name="図 6">
            <a:extLst>
              <a:ext uri="{FF2B5EF4-FFF2-40B4-BE49-F238E27FC236}">
                <a16:creationId xmlns:a16="http://schemas.microsoft.com/office/drawing/2014/main" id="{A7BC8CBE-AB8C-382E-E05D-01064B39DD58}"/>
              </a:ext>
            </a:extLst>
          </p:cNvPr>
          <p:cNvPicPr>
            <a:picLocks noChangeAspect="1"/>
          </p:cNvPicPr>
          <p:nvPr/>
        </p:nvPicPr>
        <p:blipFill>
          <a:blip r:embed="rId5"/>
          <a:stretch>
            <a:fillRect/>
          </a:stretch>
        </p:blipFill>
        <p:spPr>
          <a:xfrm>
            <a:off x="499403" y="1603536"/>
            <a:ext cx="7734581" cy="2683877"/>
          </a:xfrm>
          <a:prstGeom prst="rect">
            <a:avLst/>
          </a:prstGeom>
        </p:spPr>
      </p:pic>
      <p:pic>
        <p:nvPicPr>
          <p:cNvPr id="10" name="図 9">
            <a:extLst>
              <a:ext uri="{FF2B5EF4-FFF2-40B4-BE49-F238E27FC236}">
                <a16:creationId xmlns:a16="http://schemas.microsoft.com/office/drawing/2014/main" id="{8020D269-77A5-7CA0-FD88-7F0FC8C6FE57}"/>
              </a:ext>
            </a:extLst>
          </p:cNvPr>
          <p:cNvPicPr>
            <a:picLocks noChangeAspect="1"/>
          </p:cNvPicPr>
          <p:nvPr/>
        </p:nvPicPr>
        <p:blipFill>
          <a:blip r:embed="rId6"/>
          <a:stretch>
            <a:fillRect/>
          </a:stretch>
        </p:blipFill>
        <p:spPr>
          <a:xfrm>
            <a:off x="514463" y="6149377"/>
            <a:ext cx="7594113" cy="546716"/>
          </a:xfrm>
          <a:prstGeom prst="rect">
            <a:avLst/>
          </a:prstGeom>
        </p:spPr>
      </p:pic>
      <p:sp>
        <p:nvSpPr>
          <p:cNvPr id="11" name="テキスト ボックス 10">
            <a:extLst>
              <a:ext uri="{FF2B5EF4-FFF2-40B4-BE49-F238E27FC236}">
                <a16:creationId xmlns:a16="http://schemas.microsoft.com/office/drawing/2014/main" id="{376BB679-D295-1DD0-AB4A-6A2EE733287B}"/>
              </a:ext>
            </a:extLst>
          </p:cNvPr>
          <p:cNvSpPr txBox="1"/>
          <p:nvPr/>
        </p:nvSpPr>
        <p:spPr>
          <a:xfrm rot="5400000">
            <a:off x="5093052" y="4156213"/>
            <a:ext cx="415498" cy="369332"/>
          </a:xfrm>
          <a:prstGeom prst="rect">
            <a:avLst/>
          </a:prstGeom>
          <a:noFill/>
        </p:spPr>
        <p:txBody>
          <a:bodyPr wrap="none" rtlCol="0">
            <a:spAutoFit/>
          </a:bodyPr>
          <a:lstStyle/>
          <a:p>
            <a:r>
              <a:rPr kumimoji="1" lang="en-US" altLang="ja-JP" dirty="0"/>
              <a:t>…</a:t>
            </a:r>
            <a:endParaRPr kumimoji="1" lang="ja-JP" altLang="en-US" dirty="0"/>
          </a:p>
        </p:txBody>
      </p:sp>
      <p:sp>
        <p:nvSpPr>
          <p:cNvPr id="13" name="テキスト ボックス 12">
            <a:extLst>
              <a:ext uri="{FF2B5EF4-FFF2-40B4-BE49-F238E27FC236}">
                <a16:creationId xmlns:a16="http://schemas.microsoft.com/office/drawing/2014/main" id="{C257CEF1-6EC3-A817-BDE2-EC3BF6C08051}"/>
              </a:ext>
            </a:extLst>
          </p:cNvPr>
          <p:cNvSpPr txBox="1"/>
          <p:nvPr/>
        </p:nvSpPr>
        <p:spPr>
          <a:xfrm rot="5400000">
            <a:off x="5093052" y="5059949"/>
            <a:ext cx="415498" cy="369332"/>
          </a:xfrm>
          <a:prstGeom prst="rect">
            <a:avLst/>
          </a:prstGeom>
          <a:noFill/>
        </p:spPr>
        <p:txBody>
          <a:bodyPr wrap="none" rtlCol="0">
            <a:spAutoFit/>
          </a:bodyPr>
          <a:lstStyle/>
          <a:p>
            <a:r>
              <a:rPr kumimoji="1" lang="en-US" altLang="ja-JP" dirty="0"/>
              <a:t>…</a:t>
            </a:r>
            <a:endParaRPr kumimoji="1" lang="ja-JP" altLang="en-US" dirty="0"/>
          </a:p>
        </p:txBody>
      </p:sp>
      <p:sp>
        <p:nvSpPr>
          <p:cNvPr id="15" name="テキスト ボックス 14">
            <a:extLst>
              <a:ext uri="{FF2B5EF4-FFF2-40B4-BE49-F238E27FC236}">
                <a16:creationId xmlns:a16="http://schemas.microsoft.com/office/drawing/2014/main" id="{7BAFE598-E051-458A-EB1D-4F58232793F3}"/>
              </a:ext>
            </a:extLst>
          </p:cNvPr>
          <p:cNvSpPr txBox="1"/>
          <p:nvPr/>
        </p:nvSpPr>
        <p:spPr>
          <a:xfrm rot="5400000">
            <a:off x="5093052" y="5756961"/>
            <a:ext cx="415498" cy="369332"/>
          </a:xfrm>
          <a:prstGeom prst="rect">
            <a:avLst/>
          </a:prstGeom>
          <a:noFill/>
        </p:spPr>
        <p:txBody>
          <a:bodyPr wrap="none" rtlCol="0">
            <a:spAutoFit/>
          </a:bodyPr>
          <a:lstStyle/>
          <a:p>
            <a:r>
              <a:rPr kumimoji="1" lang="en-US" altLang="ja-JP" dirty="0"/>
              <a:t>…</a:t>
            </a:r>
            <a:endParaRPr kumimoji="1" lang="ja-JP" altLang="en-US" dirty="0"/>
          </a:p>
        </p:txBody>
      </p:sp>
      <p:pic>
        <p:nvPicPr>
          <p:cNvPr id="17" name="図 16">
            <a:extLst>
              <a:ext uri="{FF2B5EF4-FFF2-40B4-BE49-F238E27FC236}">
                <a16:creationId xmlns:a16="http://schemas.microsoft.com/office/drawing/2014/main" id="{3AF49745-D16A-725C-6C68-76A79D3848BD}"/>
              </a:ext>
            </a:extLst>
          </p:cNvPr>
          <p:cNvPicPr>
            <a:picLocks noChangeAspect="1"/>
          </p:cNvPicPr>
          <p:nvPr/>
        </p:nvPicPr>
        <p:blipFill rotWithShape="1">
          <a:blip r:embed="rId7"/>
          <a:srcRect b="30816"/>
          <a:stretch/>
        </p:blipFill>
        <p:spPr>
          <a:xfrm>
            <a:off x="7947212" y="0"/>
            <a:ext cx="4292790" cy="1074647"/>
          </a:xfrm>
          <a:prstGeom prst="rect">
            <a:avLst/>
          </a:prstGeom>
        </p:spPr>
      </p:pic>
      <p:sp>
        <p:nvSpPr>
          <p:cNvPr id="19" name="星: 5 pt 18">
            <a:extLst>
              <a:ext uri="{FF2B5EF4-FFF2-40B4-BE49-F238E27FC236}">
                <a16:creationId xmlns:a16="http://schemas.microsoft.com/office/drawing/2014/main" id="{BEAAC690-069B-D810-E5C1-EE39983E2763}"/>
              </a:ext>
            </a:extLst>
          </p:cNvPr>
          <p:cNvSpPr/>
          <p:nvPr/>
        </p:nvSpPr>
        <p:spPr>
          <a:xfrm>
            <a:off x="184219" y="4583360"/>
            <a:ext cx="208430" cy="183506"/>
          </a:xfrm>
          <a:prstGeom prst="star5">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星: 5 pt 19">
            <a:extLst>
              <a:ext uri="{FF2B5EF4-FFF2-40B4-BE49-F238E27FC236}">
                <a16:creationId xmlns:a16="http://schemas.microsoft.com/office/drawing/2014/main" id="{C687DD76-C15D-8663-48E1-03A10B428BB9}"/>
              </a:ext>
            </a:extLst>
          </p:cNvPr>
          <p:cNvSpPr/>
          <p:nvPr/>
        </p:nvSpPr>
        <p:spPr>
          <a:xfrm>
            <a:off x="184219" y="5487860"/>
            <a:ext cx="208430" cy="183506"/>
          </a:xfrm>
          <a:prstGeom prst="star5">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 name="直線コネクタ 8">
            <a:extLst>
              <a:ext uri="{FF2B5EF4-FFF2-40B4-BE49-F238E27FC236}">
                <a16:creationId xmlns:a16="http://schemas.microsoft.com/office/drawing/2014/main" id="{B116F7B4-150B-9E77-73F3-D52F41A4AB54}"/>
              </a:ext>
            </a:extLst>
          </p:cNvPr>
          <p:cNvCxnSpPr>
            <a:cxnSpLocks/>
          </p:cNvCxnSpPr>
          <p:nvPr/>
        </p:nvCxnSpPr>
        <p:spPr>
          <a:xfrm>
            <a:off x="5664552" y="4806717"/>
            <a:ext cx="571500" cy="0"/>
          </a:xfrm>
          <a:prstGeom prst="line">
            <a:avLst/>
          </a:prstGeom>
          <a:ln w="38100">
            <a:solidFill>
              <a:srgbClr val="FF3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921D7A9-3625-76DE-FE5A-CC3FCE04A7CD}"/>
              </a:ext>
            </a:extLst>
          </p:cNvPr>
          <p:cNvCxnSpPr>
            <a:cxnSpLocks/>
          </p:cNvCxnSpPr>
          <p:nvPr/>
        </p:nvCxnSpPr>
        <p:spPr>
          <a:xfrm>
            <a:off x="5664552" y="5700292"/>
            <a:ext cx="571500" cy="0"/>
          </a:xfrm>
          <a:prstGeom prst="line">
            <a:avLst/>
          </a:prstGeom>
          <a:ln w="38100">
            <a:solidFill>
              <a:srgbClr val="FF3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318F728E-F900-3BCA-41B9-B51D1CA993C7}"/>
                  </a:ext>
                </a:extLst>
              </p:cNvPr>
              <p:cNvSpPr/>
              <p:nvPr/>
            </p:nvSpPr>
            <p:spPr>
              <a:xfrm>
                <a:off x="8424697" y="4347303"/>
                <a:ext cx="3522768" cy="1577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kumimoji="1" lang="en-US" altLang="ja-JP" sz="1600" i="1" smtClean="0">
                              <a:solidFill>
                                <a:schemeClr val="tx1"/>
                              </a:solidFill>
                              <a:latin typeface="Cambria Math" panose="02040503050406030204" pitchFamily="18" charset="0"/>
                            </a:rPr>
                          </m:ctrlPr>
                        </m:fPr>
                        <m:num>
                          <m:r>
                            <a:rPr kumimoji="1" lang="en-US" altLang="ja-JP" sz="1600" i="1" smtClean="0">
                              <a:solidFill>
                                <a:schemeClr val="tx1"/>
                              </a:solidFill>
                              <a:latin typeface="Cambria Math" panose="02040503050406030204" pitchFamily="18" charset="0"/>
                            </a:rPr>
                            <m:t>𝑑</m:t>
                          </m:r>
                          <m:func>
                            <m:funcPr>
                              <m:ctrlPr>
                                <a:rPr kumimoji="1" lang="en-US" altLang="ja-JP" sz="1600" i="1" smtClean="0">
                                  <a:solidFill>
                                    <a:schemeClr val="tx1"/>
                                  </a:solidFill>
                                  <a:latin typeface="Cambria Math" panose="02040503050406030204" pitchFamily="18" charset="0"/>
                                </a:rPr>
                              </m:ctrlPr>
                            </m:funcPr>
                            <m:fName>
                              <m:r>
                                <m:rPr>
                                  <m:sty m:val="p"/>
                                </m:rPr>
                                <a:rPr kumimoji="1" lang="en-US" altLang="ja-JP" sz="1600" i="0" smtClean="0">
                                  <a:solidFill>
                                    <a:schemeClr val="tx1"/>
                                  </a:solidFill>
                                  <a:latin typeface="Cambria Math" panose="02040503050406030204" pitchFamily="18" charset="0"/>
                                </a:rPr>
                                <m:t>ln</m:t>
                              </m:r>
                            </m:fName>
                            <m:e>
                              <m:r>
                                <a:rPr kumimoji="1" lang="en-US" altLang="ja-JP" sz="1600" i="1" smtClean="0">
                                  <a:solidFill>
                                    <a:srgbClr val="FF0000"/>
                                  </a:solidFill>
                                  <a:latin typeface="Cambria Math" panose="02040503050406030204" pitchFamily="18" charset="0"/>
                                </a:rPr>
                                <m:t>𝐾</m:t>
                              </m:r>
                            </m:e>
                          </m:func>
                        </m:num>
                        <m:den>
                          <m:r>
                            <a:rPr kumimoji="1" lang="en-US" altLang="ja-JP" sz="1600" i="1" smtClean="0">
                              <a:solidFill>
                                <a:schemeClr val="tx1"/>
                              </a:solidFill>
                              <a:latin typeface="Cambria Math" panose="02040503050406030204" pitchFamily="18" charset="0"/>
                            </a:rPr>
                            <m:t>𝑑</m:t>
                          </m:r>
                          <m:r>
                            <a:rPr kumimoji="1" lang="en-US" altLang="ja-JP" sz="1600" b="0" i="1" smtClean="0">
                              <a:solidFill>
                                <a:schemeClr val="tx1"/>
                              </a:solidFill>
                              <a:latin typeface="Cambria Math" panose="02040503050406030204" pitchFamily="18" charset="0"/>
                            </a:rPr>
                            <m:t>𝑇</m:t>
                          </m:r>
                        </m:den>
                      </m:f>
                      <m:r>
                        <a:rPr kumimoji="1" lang="en-US" altLang="ja-JP" sz="1600" i="1">
                          <a:solidFill>
                            <a:schemeClr val="tx1"/>
                          </a:solidFill>
                          <a:latin typeface="Cambria Math" panose="02040503050406030204" pitchFamily="18" charset="0"/>
                          <a:ea typeface="Cambria Math" panose="02040503050406030204" pitchFamily="18" charset="0"/>
                        </a:rPr>
                        <m:t>≅</m:t>
                      </m:r>
                      <m:f>
                        <m:fPr>
                          <m:ctrlPr>
                            <a:rPr kumimoji="1" lang="en-US" altLang="ja-JP" sz="1600" b="0" i="1" smtClean="0">
                              <a:solidFill>
                                <a:schemeClr val="tx1"/>
                              </a:solidFill>
                              <a:latin typeface="Cambria Math" panose="02040503050406030204" pitchFamily="18" charset="0"/>
                            </a:rPr>
                          </m:ctrlPr>
                        </m:fPr>
                        <m:num>
                          <m:r>
                            <a:rPr kumimoji="1" lang="en-US" altLang="ja-JP" sz="1600" b="0" i="1" smtClean="0">
                              <a:solidFill>
                                <a:srgbClr val="FF0000"/>
                              </a:solidFill>
                              <a:latin typeface="Cambria Math" panose="02040503050406030204" pitchFamily="18" charset="0"/>
                              <a:ea typeface="Cambria Math" panose="02040503050406030204" pitchFamily="18" charset="0"/>
                            </a:rPr>
                            <m:t>∆</m:t>
                          </m:r>
                          <m:sSup>
                            <m:sSupPr>
                              <m:ctrlPr>
                                <a:rPr kumimoji="1" lang="en-US" altLang="ja-JP" sz="1600" b="0" i="1" smtClean="0">
                                  <a:solidFill>
                                    <a:srgbClr val="FF0000"/>
                                  </a:solidFill>
                                  <a:latin typeface="Cambria Math" panose="02040503050406030204" pitchFamily="18" charset="0"/>
                                  <a:ea typeface="Cambria Math" panose="02040503050406030204" pitchFamily="18" charset="0"/>
                                </a:rPr>
                              </m:ctrlPr>
                            </m:sSupPr>
                            <m:e>
                              <m:r>
                                <a:rPr kumimoji="1" lang="en-US" altLang="ja-JP" sz="1600" b="0" i="1" smtClean="0">
                                  <a:solidFill>
                                    <a:srgbClr val="FF0000"/>
                                  </a:solidFill>
                                  <a:latin typeface="Cambria Math" panose="02040503050406030204" pitchFamily="18" charset="0"/>
                                  <a:ea typeface="Cambria Math" panose="02040503050406030204" pitchFamily="18" charset="0"/>
                                </a:rPr>
                                <m:t>𝐻</m:t>
                              </m:r>
                            </m:e>
                            <m:sup>
                              <m:r>
                                <a:rPr kumimoji="1" lang="en-US" altLang="ja-JP" sz="1600" b="0" i="1" smtClean="0">
                                  <a:solidFill>
                                    <a:srgbClr val="FF0000"/>
                                  </a:solidFill>
                                  <a:latin typeface="Cambria Math" panose="02040503050406030204" pitchFamily="18" charset="0"/>
                                  <a:ea typeface="Cambria Math" panose="02040503050406030204" pitchFamily="18" charset="0"/>
                                </a:rPr>
                                <m:t>0</m:t>
                              </m:r>
                            </m:sup>
                          </m:sSup>
                        </m:num>
                        <m:den>
                          <m:r>
                            <a:rPr kumimoji="1" lang="en-US" altLang="ja-JP" sz="1600" b="0" i="1" smtClean="0">
                              <a:solidFill>
                                <a:schemeClr val="tx1"/>
                              </a:solidFill>
                              <a:latin typeface="Cambria Math" panose="02040503050406030204" pitchFamily="18" charset="0"/>
                            </a:rPr>
                            <m:t>𝑅</m:t>
                          </m:r>
                          <m:sSup>
                            <m:sSupPr>
                              <m:ctrlPr>
                                <a:rPr kumimoji="1" lang="en-US" altLang="ja-JP" sz="1600" b="0" i="1" smtClean="0">
                                  <a:solidFill>
                                    <a:schemeClr val="tx1"/>
                                  </a:solidFill>
                                  <a:latin typeface="Cambria Math" panose="02040503050406030204" pitchFamily="18" charset="0"/>
                                </a:rPr>
                              </m:ctrlPr>
                            </m:sSupPr>
                            <m:e>
                              <m:r>
                                <a:rPr kumimoji="1" lang="en-US" altLang="ja-JP" sz="1600" b="0" i="1" smtClean="0">
                                  <a:solidFill>
                                    <a:schemeClr val="tx1"/>
                                  </a:solidFill>
                                  <a:latin typeface="Cambria Math" panose="02040503050406030204" pitchFamily="18" charset="0"/>
                                </a:rPr>
                                <m:t>𝑇</m:t>
                              </m:r>
                            </m:e>
                            <m:sup>
                              <m:r>
                                <a:rPr kumimoji="1" lang="en-US" altLang="ja-JP" sz="1600" b="0" i="1" smtClean="0">
                                  <a:solidFill>
                                    <a:schemeClr val="tx1"/>
                                  </a:solidFill>
                                  <a:latin typeface="Cambria Math" panose="02040503050406030204" pitchFamily="18" charset="0"/>
                                </a:rPr>
                                <m:t>2</m:t>
                              </m:r>
                            </m:sup>
                          </m:sSup>
                        </m:den>
                      </m:f>
                    </m:oMath>
                  </m:oMathPara>
                </a14:m>
                <a:endParaRPr kumimoji="1" lang="en-US" altLang="ja-JP" sz="1600" dirty="0">
                  <a:solidFill>
                    <a:schemeClr val="tx1"/>
                  </a:solidFill>
                </a:endParaRPr>
              </a:p>
              <a:p>
                <a:pPr algn="ctr"/>
                <a14:m>
                  <m:oMathPara xmlns:m="http://schemas.openxmlformats.org/officeDocument/2006/math">
                    <m:oMathParaPr>
                      <m:jc m:val="left"/>
                    </m:oMathParaPr>
                    <m:oMath xmlns:m="http://schemas.openxmlformats.org/officeDocument/2006/math">
                      <m:r>
                        <a:rPr kumimoji="1" lang="en-US" altLang="ja-JP" sz="1600" i="1">
                          <a:solidFill>
                            <a:schemeClr val="tx1"/>
                          </a:solidFill>
                          <a:latin typeface="Cambria Math" panose="02040503050406030204" pitchFamily="18" charset="0"/>
                        </a:rPr>
                        <m:t>𝐾</m:t>
                      </m:r>
                      <m:r>
                        <a:rPr kumimoji="1" lang="en-US" altLang="ja-JP" sz="1600" i="1">
                          <a:solidFill>
                            <a:schemeClr val="tx1"/>
                          </a:solidFill>
                          <a:latin typeface="Cambria Math" panose="02040503050406030204" pitchFamily="18" charset="0"/>
                        </a:rPr>
                        <m:t>:</m:t>
                      </m:r>
                      <m:r>
                        <a:rPr kumimoji="1" lang="en-US" altLang="ja-JP" sz="1600" i="1">
                          <a:solidFill>
                            <a:schemeClr val="tx1"/>
                          </a:solidFill>
                          <a:latin typeface="Cambria Math" panose="02040503050406030204" pitchFamily="18" charset="0"/>
                        </a:rPr>
                        <m:t>𝑒𝑞𝑢𝑖𝑙𝑖𝑏𝑟𝑖𝑢𝑚</m:t>
                      </m:r>
                      <m:r>
                        <a:rPr kumimoji="1" lang="en-US" altLang="ja-JP" sz="1600" i="1">
                          <a:solidFill>
                            <a:schemeClr val="tx1"/>
                          </a:solidFill>
                          <a:latin typeface="Cambria Math" panose="02040503050406030204" pitchFamily="18" charset="0"/>
                        </a:rPr>
                        <m:t> </m:t>
                      </m:r>
                      <m:r>
                        <a:rPr kumimoji="1" lang="en-US" altLang="ja-JP" sz="1600" i="1">
                          <a:solidFill>
                            <a:schemeClr val="tx1"/>
                          </a:solidFill>
                          <a:latin typeface="Cambria Math" panose="02040503050406030204" pitchFamily="18" charset="0"/>
                        </a:rPr>
                        <m:t>𝑐𝑜𝑛𝑠𝑡𝑎𝑛𝑡</m:t>
                      </m:r>
                    </m:oMath>
                  </m:oMathPara>
                </a14:m>
                <a:br>
                  <a:rPr kumimoji="1" lang="en-US" altLang="ja-JP" sz="1600" dirty="0">
                    <a:solidFill>
                      <a:schemeClr val="tx1"/>
                    </a:solidFill>
                  </a:rPr>
                </a:br>
                <a:endParaRPr kumimoji="1" lang="en-US" altLang="ja-JP" sz="1600" dirty="0">
                  <a:solidFill>
                    <a:schemeClr val="tx1"/>
                  </a:solidFill>
                </a:endParaRPr>
              </a:p>
              <a:p>
                <a:pPr algn="ctr"/>
                <a14:m>
                  <m:oMathPara xmlns:m="http://schemas.openxmlformats.org/officeDocument/2006/math">
                    <m:oMathParaPr>
                      <m:jc m:val="left"/>
                    </m:oMathParaPr>
                    <m:oMath xmlns:m="http://schemas.openxmlformats.org/officeDocument/2006/math">
                      <m:r>
                        <a:rPr kumimoji="1" lang="en-US" altLang="ja-JP" sz="1600" b="0" i="1" smtClean="0">
                          <a:solidFill>
                            <a:schemeClr val="tx1"/>
                          </a:solidFill>
                          <a:latin typeface="Cambria Math" panose="02040503050406030204" pitchFamily="18" charset="0"/>
                          <a:ea typeface="Cambria Math" panose="02040503050406030204" pitchFamily="18" charset="0"/>
                        </a:rPr>
                        <m:t>∆</m:t>
                      </m:r>
                      <m:sSup>
                        <m:sSupPr>
                          <m:ctrlPr>
                            <a:rPr kumimoji="1" lang="en-US" altLang="ja-JP" sz="1600" b="0" i="1" smtClean="0">
                              <a:solidFill>
                                <a:schemeClr val="tx1"/>
                              </a:solidFill>
                              <a:latin typeface="Cambria Math" panose="02040503050406030204" pitchFamily="18" charset="0"/>
                              <a:ea typeface="Cambria Math" panose="02040503050406030204" pitchFamily="18" charset="0"/>
                            </a:rPr>
                          </m:ctrlPr>
                        </m:sSupPr>
                        <m:e>
                          <m:r>
                            <a:rPr kumimoji="1" lang="en-US" altLang="ja-JP" sz="1600" b="0" i="1" smtClean="0">
                              <a:solidFill>
                                <a:schemeClr val="tx1"/>
                              </a:solidFill>
                              <a:latin typeface="Cambria Math" panose="02040503050406030204" pitchFamily="18" charset="0"/>
                              <a:ea typeface="Cambria Math" panose="02040503050406030204" pitchFamily="18" charset="0"/>
                            </a:rPr>
                            <m:t>𝐻</m:t>
                          </m:r>
                        </m:e>
                        <m:sup>
                          <m:r>
                            <a:rPr kumimoji="1" lang="en-US" altLang="ja-JP" sz="1600" b="0" i="1" smtClean="0">
                              <a:solidFill>
                                <a:schemeClr val="tx1"/>
                              </a:solidFill>
                              <a:latin typeface="Cambria Math" panose="02040503050406030204" pitchFamily="18" charset="0"/>
                              <a:ea typeface="Cambria Math" panose="02040503050406030204" pitchFamily="18" charset="0"/>
                            </a:rPr>
                            <m:t>0</m:t>
                          </m:r>
                        </m:sup>
                      </m:sSup>
                      <m:r>
                        <a:rPr kumimoji="1" lang="en-US" altLang="ja-JP" sz="1600" i="1">
                          <a:solidFill>
                            <a:schemeClr val="tx1"/>
                          </a:solidFill>
                          <a:latin typeface="Cambria Math" panose="02040503050406030204" pitchFamily="18" charset="0"/>
                          <a:ea typeface="Cambria Math" panose="02040503050406030204" pitchFamily="18" charset="0"/>
                        </a:rPr>
                        <m:t>:</m:t>
                      </m:r>
                      <m:r>
                        <a:rPr kumimoji="1" lang="en-US" altLang="ja-JP" sz="1600" i="1">
                          <a:solidFill>
                            <a:schemeClr val="tx1"/>
                          </a:solidFill>
                          <a:latin typeface="Cambria Math" panose="02040503050406030204" pitchFamily="18" charset="0"/>
                          <a:ea typeface="Cambria Math" panose="02040503050406030204" pitchFamily="18" charset="0"/>
                        </a:rPr>
                        <m:t>𝑠𝑡𝑎𝑛𝑑𝑎𝑟𝑑</m:t>
                      </m:r>
                      <m:r>
                        <a:rPr kumimoji="1" lang="en-US" altLang="ja-JP" sz="1600" i="1">
                          <a:solidFill>
                            <a:schemeClr val="tx1"/>
                          </a:solidFill>
                          <a:latin typeface="Cambria Math" panose="02040503050406030204" pitchFamily="18" charset="0"/>
                          <a:ea typeface="Cambria Math" panose="02040503050406030204" pitchFamily="18" charset="0"/>
                        </a:rPr>
                        <m:t> </m:t>
                      </m:r>
                      <m:r>
                        <a:rPr kumimoji="1" lang="en-US" altLang="ja-JP" sz="1600" i="1">
                          <a:solidFill>
                            <a:schemeClr val="tx1"/>
                          </a:solidFill>
                          <a:latin typeface="Cambria Math" panose="02040503050406030204" pitchFamily="18" charset="0"/>
                          <a:ea typeface="Cambria Math" panose="02040503050406030204" pitchFamily="18" charset="0"/>
                        </a:rPr>
                        <m:t>𝑒𝑛𝑡h𝑎𝑙𝑝𝑦</m:t>
                      </m:r>
                      <m:r>
                        <a:rPr kumimoji="1" lang="en-US" altLang="ja-JP" sz="1600" i="1">
                          <a:solidFill>
                            <a:schemeClr val="tx1"/>
                          </a:solidFill>
                          <a:latin typeface="Cambria Math" panose="02040503050406030204" pitchFamily="18" charset="0"/>
                          <a:ea typeface="Cambria Math" panose="02040503050406030204" pitchFamily="18" charset="0"/>
                        </a:rPr>
                        <m:t> </m:t>
                      </m:r>
                      <m:r>
                        <a:rPr kumimoji="1" lang="en-US" altLang="ja-JP" sz="1600" i="1">
                          <a:solidFill>
                            <a:schemeClr val="tx1"/>
                          </a:solidFill>
                          <a:latin typeface="Cambria Math" panose="02040503050406030204" pitchFamily="18" charset="0"/>
                          <a:ea typeface="Cambria Math" panose="02040503050406030204" pitchFamily="18" charset="0"/>
                        </a:rPr>
                        <m:t>𝑜𝑓</m:t>
                      </m:r>
                      <m:r>
                        <a:rPr kumimoji="1" lang="en-US" altLang="ja-JP" sz="1600" i="1">
                          <a:solidFill>
                            <a:schemeClr val="tx1"/>
                          </a:solidFill>
                          <a:latin typeface="Cambria Math" panose="02040503050406030204" pitchFamily="18" charset="0"/>
                          <a:ea typeface="Cambria Math" panose="02040503050406030204" pitchFamily="18" charset="0"/>
                        </a:rPr>
                        <m:t> </m:t>
                      </m:r>
                      <m:r>
                        <a:rPr kumimoji="1" lang="en-US" altLang="ja-JP" sz="1600" i="1">
                          <a:solidFill>
                            <a:schemeClr val="tx1"/>
                          </a:solidFill>
                          <a:latin typeface="Cambria Math" panose="02040503050406030204" pitchFamily="18" charset="0"/>
                          <a:ea typeface="Cambria Math" panose="02040503050406030204" pitchFamily="18" charset="0"/>
                        </a:rPr>
                        <m:t>𝑟𝑒𝑎𝑐𝑡𝑖𝑜𝑛</m:t>
                      </m:r>
                    </m:oMath>
                  </m:oMathPara>
                </a14:m>
                <a:endParaRPr kumimoji="1" lang="en-US" altLang="ja-JP" sz="1600" dirty="0">
                  <a:solidFill>
                    <a:schemeClr val="tx1"/>
                  </a:solidFill>
                </a:endParaRPr>
              </a:p>
              <a:p>
                <a:pPr algn="ctr"/>
                <a14:m>
                  <m:oMathPara xmlns:m="http://schemas.openxmlformats.org/officeDocument/2006/math">
                    <m:oMathParaPr>
                      <m:jc m:val="left"/>
                    </m:oMathParaPr>
                    <m:oMath xmlns:m="http://schemas.openxmlformats.org/officeDocument/2006/math">
                      <m:r>
                        <a:rPr kumimoji="1" lang="en-US" altLang="ja-JP" sz="1600" b="0" i="1" smtClean="0">
                          <a:solidFill>
                            <a:schemeClr val="tx1"/>
                          </a:solidFill>
                          <a:latin typeface="Cambria Math" panose="02040503050406030204" pitchFamily="18" charset="0"/>
                        </a:rPr>
                        <m:t>𝑅</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𝐺𝑎𝑠</m:t>
                      </m:r>
                      <m:r>
                        <a:rPr kumimoji="1" lang="en-US" altLang="ja-JP" sz="1600" b="0" i="1" smtClean="0">
                          <a:solidFill>
                            <a:schemeClr val="tx1"/>
                          </a:solidFill>
                          <a:latin typeface="Cambria Math" panose="02040503050406030204" pitchFamily="18" charset="0"/>
                        </a:rPr>
                        <m:t> </m:t>
                      </m:r>
                      <m:r>
                        <a:rPr kumimoji="1" lang="en-US" altLang="ja-JP" sz="1600" b="0" i="1" smtClean="0">
                          <a:solidFill>
                            <a:schemeClr val="tx1"/>
                          </a:solidFill>
                          <a:latin typeface="Cambria Math" panose="02040503050406030204" pitchFamily="18" charset="0"/>
                        </a:rPr>
                        <m:t>𝐶𝑜𝑛𝑠𝑡𝑎𝑛𝑡</m:t>
                      </m:r>
                    </m:oMath>
                  </m:oMathPara>
                </a14:m>
                <a:endParaRPr kumimoji="1" lang="en-US" altLang="ja-JP" sz="1600" dirty="0">
                  <a:solidFill>
                    <a:schemeClr val="tx1"/>
                  </a:solidFill>
                </a:endParaRPr>
              </a:p>
              <a:p>
                <a:pPr algn="ctr"/>
                <a14:m>
                  <m:oMathPara xmlns:m="http://schemas.openxmlformats.org/officeDocument/2006/math">
                    <m:oMathParaPr>
                      <m:jc m:val="left"/>
                    </m:oMathParaPr>
                    <m:oMath xmlns:m="http://schemas.openxmlformats.org/officeDocument/2006/math">
                      <m:r>
                        <a:rPr kumimoji="1" lang="en-US" altLang="ja-JP" sz="1600" b="0" i="1" smtClean="0">
                          <a:solidFill>
                            <a:schemeClr val="tx1"/>
                          </a:solidFill>
                          <a:latin typeface="Cambria Math" panose="02040503050406030204" pitchFamily="18" charset="0"/>
                          <a:ea typeface="Cambria Math" panose="02040503050406030204" pitchFamily="18" charset="0"/>
                        </a:rPr>
                        <m:t>𝑇</m:t>
                      </m:r>
                      <m:r>
                        <a:rPr kumimoji="1" lang="en-US" altLang="ja-JP" sz="1600" b="0" i="1" smtClean="0">
                          <a:solidFill>
                            <a:schemeClr val="tx1"/>
                          </a:solidFill>
                          <a:latin typeface="Cambria Math" panose="02040503050406030204" pitchFamily="18" charset="0"/>
                          <a:ea typeface="Cambria Math" panose="02040503050406030204" pitchFamily="18" charset="0"/>
                        </a:rPr>
                        <m:t>:</m:t>
                      </m:r>
                      <m:r>
                        <a:rPr kumimoji="1" lang="en-US" altLang="ja-JP" sz="1600" b="0" i="1" smtClean="0">
                          <a:solidFill>
                            <a:schemeClr val="tx1"/>
                          </a:solidFill>
                          <a:latin typeface="Cambria Math" panose="02040503050406030204" pitchFamily="18" charset="0"/>
                          <a:ea typeface="Cambria Math" panose="02040503050406030204" pitchFamily="18" charset="0"/>
                        </a:rPr>
                        <m:t>𝑇𝑒𝑚𝑝𝑟𝑎𝑡𝑢𝑟𝑒</m:t>
                      </m:r>
                    </m:oMath>
                  </m:oMathPara>
                </a14:m>
                <a:endParaRPr kumimoji="1" lang="en-US" altLang="ja-JP" sz="1600" dirty="0">
                  <a:solidFill>
                    <a:schemeClr val="tx1"/>
                  </a:solidFill>
                </a:endParaRPr>
              </a:p>
            </p:txBody>
          </p:sp>
        </mc:Choice>
        <mc:Fallback xmlns="">
          <p:sp>
            <p:nvSpPr>
              <p:cNvPr id="22" name="正方形/長方形 21">
                <a:extLst>
                  <a:ext uri="{FF2B5EF4-FFF2-40B4-BE49-F238E27FC236}">
                    <a16:creationId xmlns:a16="http://schemas.microsoft.com/office/drawing/2014/main" id="{318F728E-F900-3BCA-41B9-B51D1CA993C7}"/>
                  </a:ext>
                </a:extLst>
              </p:cNvPr>
              <p:cNvSpPr>
                <a:spLocks noRot="1" noChangeAspect="1" noMove="1" noResize="1" noEditPoints="1" noAdjustHandles="1" noChangeArrowheads="1" noChangeShapeType="1" noTextEdit="1"/>
              </p:cNvSpPr>
              <p:nvPr/>
            </p:nvSpPr>
            <p:spPr>
              <a:xfrm>
                <a:off x="8424697" y="4347303"/>
                <a:ext cx="3522768" cy="1577416"/>
              </a:xfrm>
              <a:prstGeom prst="rect">
                <a:avLst/>
              </a:prstGeom>
              <a:blipFill>
                <a:blip r:embed="rId8"/>
                <a:stretch>
                  <a:fillRect b="-1533"/>
                </a:stretch>
              </a:blipFill>
            </p:spPr>
            <p:txBody>
              <a:bodyPr/>
              <a:lstStyle/>
              <a:p>
                <a:r>
                  <a:rPr lang="ja-JP" altLang="en-US">
                    <a:noFill/>
                  </a:rPr>
                  <a:t> </a:t>
                </a:r>
              </a:p>
            </p:txBody>
          </p:sp>
        </mc:Fallback>
      </mc:AlternateContent>
      <p:sp>
        <p:nvSpPr>
          <p:cNvPr id="23" name="正方形/長方形 22">
            <a:extLst>
              <a:ext uri="{FF2B5EF4-FFF2-40B4-BE49-F238E27FC236}">
                <a16:creationId xmlns:a16="http://schemas.microsoft.com/office/drawing/2014/main" id="{3B54A97D-0ADE-4AE4-EB68-268E701B52D1}"/>
              </a:ext>
            </a:extLst>
          </p:cNvPr>
          <p:cNvSpPr/>
          <p:nvPr/>
        </p:nvSpPr>
        <p:spPr>
          <a:xfrm>
            <a:off x="8420977" y="4035786"/>
            <a:ext cx="1082186" cy="3036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Key point</a:t>
            </a:r>
          </a:p>
        </p:txBody>
      </p:sp>
      <p:sp>
        <p:nvSpPr>
          <p:cNvPr id="8" name="タイトル 1">
            <a:extLst>
              <a:ext uri="{FF2B5EF4-FFF2-40B4-BE49-F238E27FC236}">
                <a16:creationId xmlns:a16="http://schemas.microsoft.com/office/drawing/2014/main" id="{D6CBEA85-54DB-EF47-765A-C3BF130F36ED}"/>
              </a:ext>
            </a:extLst>
          </p:cNvPr>
          <p:cNvSpPr>
            <a:spLocks noGrp="1"/>
          </p:cNvSpPr>
          <p:nvPr>
            <p:ph type="title"/>
          </p:nvPr>
        </p:nvSpPr>
        <p:spPr>
          <a:xfrm>
            <a:off x="517055" y="229697"/>
            <a:ext cx="11400125" cy="518094"/>
          </a:xfrm>
        </p:spPr>
        <p:txBody>
          <a:bodyPr>
            <a:normAutofit/>
          </a:bodyPr>
          <a:lstStyle/>
          <a:p>
            <a:r>
              <a:rPr lang="en-US" altLang="ja-JP" dirty="0"/>
              <a:t>Calculation Methods : Saturation Index</a:t>
            </a:r>
            <a:endParaRPr kumimoji="1" lang="ja-JP" altLang="en-US" dirty="0"/>
          </a:p>
        </p:txBody>
      </p:sp>
      <p:sp>
        <p:nvSpPr>
          <p:cNvPr id="12" name="テキスト ボックス 11">
            <a:extLst>
              <a:ext uri="{FF2B5EF4-FFF2-40B4-BE49-F238E27FC236}">
                <a16:creationId xmlns:a16="http://schemas.microsoft.com/office/drawing/2014/main" id="{671BF152-9F31-9FC3-2BD5-86F00E392E39}"/>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3379179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76B46CC-2AAA-2BD2-3DAA-28EB3AC2592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 name="テキスト プレースホルダー 3">
            <a:extLst>
              <a:ext uri="{FF2B5EF4-FFF2-40B4-BE49-F238E27FC236}">
                <a16:creationId xmlns:a16="http://schemas.microsoft.com/office/drawing/2014/main" id="{27501F4F-2489-FCB8-BF64-8B1940257FC3}"/>
              </a:ext>
            </a:extLst>
          </p:cNvPr>
          <p:cNvSpPr>
            <a:spLocks noGrp="1"/>
          </p:cNvSpPr>
          <p:nvPr>
            <p:ph type="body" sz="quarter" idx="11"/>
          </p:nvPr>
        </p:nvSpPr>
        <p:spPr>
          <a:xfrm>
            <a:off x="387288" y="1037254"/>
            <a:ext cx="5843404" cy="4985957"/>
          </a:xfrm>
        </p:spPr>
        <p:txBody>
          <a:bodyPr/>
          <a:lstStyle/>
          <a:p>
            <a:r>
              <a:rPr kumimoji="1" lang="en-US" altLang="ja-JP" dirty="0"/>
              <a:t>Si concentration vs. “</a:t>
            </a:r>
            <a:r>
              <a:rPr lang="en-US" altLang="ja-JP" dirty="0"/>
              <a:t>SI”</a:t>
            </a:r>
            <a:endParaRPr kumimoji="1" lang="en-US" altLang="ja-JP" dirty="0"/>
          </a:p>
          <a:p>
            <a:pPr lvl="1"/>
            <a:r>
              <a:rPr lang="en-US" altLang="ja-JP" dirty="0"/>
              <a:t>Problem settings</a:t>
            </a:r>
          </a:p>
          <a:p>
            <a:pPr lvl="2"/>
            <a:r>
              <a:rPr kumimoji="1" lang="en-US" altLang="ja-JP" dirty="0"/>
              <a:t>All p</a:t>
            </a:r>
            <a:r>
              <a:rPr lang="en-US" altLang="ja-JP" dirty="0"/>
              <a:t>arameters without Si concentration are fixed</a:t>
            </a:r>
          </a:p>
          <a:p>
            <a:pPr lvl="2"/>
            <a:r>
              <a:rPr kumimoji="1" lang="en-US" altLang="ja-JP" dirty="0"/>
              <a:t>Changing Si </a:t>
            </a:r>
            <a:r>
              <a:rPr lang="en-US" altLang="ja-JP" dirty="0"/>
              <a:t>concentration from 0 to 450[mg/L]</a:t>
            </a:r>
          </a:p>
        </p:txBody>
      </p:sp>
      <p:pic>
        <p:nvPicPr>
          <p:cNvPr id="7" name="図 6">
            <a:extLst>
              <a:ext uri="{FF2B5EF4-FFF2-40B4-BE49-F238E27FC236}">
                <a16:creationId xmlns:a16="http://schemas.microsoft.com/office/drawing/2014/main" id="{FF70A359-DFF1-57F0-3039-8670DC4BD197}"/>
              </a:ext>
            </a:extLst>
          </p:cNvPr>
          <p:cNvPicPr>
            <a:picLocks noChangeAspect="1"/>
          </p:cNvPicPr>
          <p:nvPr/>
        </p:nvPicPr>
        <p:blipFill>
          <a:blip r:embed="rId3"/>
          <a:stretch>
            <a:fillRect/>
          </a:stretch>
        </p:blipFill>
        <p:spPr>
          <a:xfrm>
            <a:off x="1499416" y="2633350"/>
            <a:ext cx="3714513" cy="3346311"/>
          </a:xfrm>
          <a:prstGeom prst="rect">
            <a:avLst/>
          </a:prstGeom>
        </p:spPr>
      </p:pic>
      <p:sp>
        <p:nvSpPr>
          <p:cNvPr id="8" name="テキスト プレースホルダー 3">
            <a:extLst>
              <a:ext uri="{FF2B5EF4-FFF2-40B4-BE49-F238E27FC236}">
                <a16:creationId xmlns:a16="http://schemas.microsoft.com/office/drawing/2014/main" id="{D1BE681D-3541-49AE-72BA-0773713ABA4B}"/>
              </a:ext>
            </a:extLst>
          </p:cNvPr>
          <p:cNvSpPr txBox="1">
            <a:spLocks/>
          </p:cNvSpPr>
          <p:nvPr/>
        </p:nvSpPr>
        <p:spPr>
          <a:xfrm>
            <a:off x="6348596" y="1025637"/>
            <a:ext cx="5843404" cy="498595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Relationship between Anti-Scalant and Concentration</a:t>
            </a:r>
          </a:p>
          <a:p>
            <a:pPr lvl="1"/>
            <a:r>
              <a:rPr lang="en-US" altLang="ja-JP" dirty="0"/>
              <a:t>Focus on 3</a:t>
            </a:r>
            <a:r>
              <a:rPr lang="en-US" altLang="ja-JP" baseline="30000" dirty="0"/>
              <a:t>rd</a:t>
            </a:r>
            <a:r>
              <a:rPr lang="en-US" altLang="ja-JP" dirty="0"/>
              <a:t> stage polarization</a:t>
            </a:r>
            <a:endParaRPr lang="ja-JP" altLang="en-US" dirty="0"/>
          </a:p>
        </p:txBody>
      </p:sp>
      <p:pic>
        <p:nvPicPr>
          <p:cNvPr id="5" name="図 4">
            <a:extLst>
              <a:ext uri="{FF2B5EF4-FFF2-40B4-BE49-F238E27FC236}">
                <a16:creationId xmlns:a16="http://schemas.microsoft.com/office/drawing/2014/main" id="{52CA8C01-AF88-EEFD-A2E1-2E85E0BC2DE7}"/>
              </a:ext>
            </a:extLst>
          </p:cNvPr>
          <p:cNvPicPr>
            <a:picLocks noChangeAspect="1"/>
          </p:cNvPicPr>
          <p:nvPr/>
        </p:nvPicPr>
        <p:blipFill rotWithShape="1">
          <a:blip r:embed="rId4"/>
          <a:srcRect l="49501" t="-1084"/>
          <a:stretch/>
        </p:blipFill>
        <p:spPr>
          <a:xfrm>
            <a:off x="6676465" y="2423857"/>
            <a:ext cx="4444254" cy="3599354"/>
          </a:xfrm>
          <a:prstGeom prst="rect">
            <a:avLst/>
          </a:prstGeom>
        </p:spPr>
      </p:pic>
      <p:sp>
        <p:nvSpPr>
          <p:cNvPr id="6" name="矢印: 右 5">
            <a:extLst>
              <a:ext uri="{FF2B5EF4-FFF2-40B4-BE49-F238E27FC236}">
                <a16:creationId xmlns:a16="http://schemas.microsoft.com/office/drawing/2014/main" id="{E3D9D3C1-6000-2A5E-4593-6CFD909CD1E2}"/>
              </a:ext>
            </a:extLst>
          </p:cNvPr>
          <p:cNvSpPr/>
          <p:nvPr/>
        </p:nvSpPr>
        <p:spPr>
          <a:xfrm rot="1826483">
            <a:off x="7311411" y="2855504"/>
            <a:ext cx="410135" cy="26221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E7E3733E-7F63-49A2-DE53-1E9FDBF9C3FA}"/>
              </a:ext>
            </a:extLst>
          </p:cNvPr>
          <p:cNvSpPr txBox="1"/>
          <p:nvPr/>
        </p:nvSpPr>
        <p:spPr>
          <a:xfrm>
            <a:off x="6096000" y="2487794"/>
            <a:ext cx="1619098" cy="307777"/>
          </a:xfrm>
          <a:prstGeom prst="rect">
            <a:avLst/>
          </a:prstGeom>
          <a:solidFill>
            <a:schemeClr val="bg1"/>
          </a:solidFill>
          <a:ln>
            <a:solidFill>
              <a:srgbClr val="00214D"/>
            </a:solidFill>
          </a:ln>
        </p:spPr>
        <p:txBody>
          <a:bodyPr wrap="none" rtlCol="0">
            <a:spAutoFit/>
          </a:bodyPr>
          <a:lstStyle/>
          <a:p>
            <a:r>
              <a:rPr kumimoji="1" lang="en-US" altLang="ja-JP" sz="1400" dirty="0"/>
              <a:t>Need Anti-Scalant</a:t>
            </a:r>
            <a:endParaRPr kumimoji="1" lang="ja-JP" altLang="en-US" sz="1400" dirty="0"/>
          </a:p>
        </p:txBody>
      </p:sp>
      <p:cxnSp>
        <p:nvCxnSpPr>
          <p:cNvPr id="15" name="直線コネクタ 14">
            <a:extLst>
              <a:ext uri="{FF2B5EF4-FFF2-40B4-BE49-F238E27FC236}">
                <a16:creationId xmlns:a16="http://schemas.microsoft.com/office/drawing/2014/main" id="{944BA9A8-E416-5997-7D97-AF3A4E893230}"/>
              </a:ext>
            </a:extLst>
          </p:cNvPr>
          <p:cNvCxnSpPr/>
          <p:nvPr/>
        </p:nvCxnSpPr>
        <p:spPr>
          <a:xfrm>
            <a:off x="2192489" y="3754171"/>
            <a:ext cx="833718"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EE6DACA-1840-8602-BC07-845BE5748BCE}"/>
              </a:ext>
            </a:extLst>
          </p:cNvPr>
          <p:cNvCxnSpPr>
            <a:cxnSpLocks/>
          </p:cNvCxnSpPr>
          <p:nvPr/>
        </p:nvCxnSpPr>
        <p:spPr>
          <a:xfrm>
            <a:off x="3026207" y="3754171"/>
            <a:ext cx="0" cy="177053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B56E138-F910-8B65-33EA-C6EB30431F72}"/>
              </a:ext>
            </a:extLst>
          </p:cNvPr>
          <p:cNvCxnSpPr>
            <a:cxnSpLocks/>
          </p:cNvCxnSpPr>
          <p:nvPr/>
        </p:nvCxnSpPr>
        <p:spPr>
          <a:xfrm>
            <a:off x="2190248" y="4401871"/>
            <a:ext cx="390186"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1510C9-FCDE-E685-E1E8-E388DB637D6E}"/>
              </a:ext>
            </a:extLst>
          </p:cNvPr>
          <p:cNvCxnSpPr>
            <a:cxnSpLocks/>
          </p:cNvCxnSpPr>
          <p:nvPr/>
        </p:nvCxnSpPr>
        <p:spPr>
          <a:xfrm flipH="1">
            <a:off x="2596012" y="4392907"/>
            <a:ext cx="13336" cy="1131794"/>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15817731-C1ED-1CA8-6D1C-1302358DEB9A}"/>
              </a:ext>
            </a:extLst>
          </p:cNvPr>
          <p:cNvSpPr/>
          <p:nvPr/>
        </p:nvSpPr>
        <p:spPr>
          <a:xfrm>
            <a:off x="2533104" y="5514082"/>
            <a:ext cx="125816" cy="1275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3DD00176-C501-800C-7E3A-CDA4E6937015}"/>
              </a:ext>
            </a:extLst>
          </p:cNvPr>
          <p:cNvSpPr/>
          <p:nvPr/>
        </p:nvSpPr>
        <p:spPr>
          <a:xfrm>
            <a:off x="2963299" y="5512641"/>
            <a:ext cx="125816" cy="1275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A06AFE20-CEA5-DABC-6869-B15AC07814C6}"/>
              </a:ext>
            </a:extLst>
          </p:cNvPr>
          <p:cNvCxnSpPr>
            <a:cxnSpLocks/>
          </p:cNvCxnSpPr>
          <p:nvPr/>
        </p:nvCxnSpPr>
        <p:spPr>
          <a:xfrm>
            <a:off x="8113059" y="2633350"/>
            <a:ext cx="0" cy="2927009"/>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矢印: 左右 29">
            <a:extLst>
              <a:ext uri="{FF2B5EF4-FFF2-40B4-BE49-F238E27FC236}">
                <a16:creationId xmlns:a16="http://schemas.microsoft.com/office/drawing/2014/main" id="{171881F2-5543-EB42-3BA2-7A808BAC4DC4}"/>
              </a:ext>
            </a:extLst>
          </p:cNvPr>
          <p:cNvSpPr/>
          <p:nvPr/>
        </p:nvSpPr>
        <p:spPr>
          <a:xfrm>
            <a:off x="5229507" y="4639436"/>
            <a:ext cx="2841807" cy="211594"/>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0F6FD788-5BE8-9845-022C-AC69A3ADD233}"/>
              </a:ext>
            </a:extLst>
          </p:cNvPr>
          <p:cNvSpPr txBox="1"/>
          <p:nvPr/>
        </p:nvSpPr>
        <p:spPr>
          <a:xfrm>
            <a:off x="2190248" y="3416161"/>
            <a:ext cx="532518" cy="307777"/>
          </a:xfrm>
          <a:prstGeom prst="rect">
            <a:avLst/>
          </a:prstGeom>
          <a:noFill/>
        </p:spPr>
        <p:txBody>
          <a:bodyPr wrap="none" rtlCol="0">
            <a:spAutoFit/>
          </a:bodyPr>
          <a:lstStyle/>
          <a:p>
            <a:r>
              <a:rPr kumimoji="1" lang="en-US" altLang="ja-JP" sz="1400" dirty="0"/>
              <a:t>0.37</a:t>
            </a:r>
            <a:endParaRPr kumimoji="1" lang="ja-JP" altLang="en-US" dirty="0"/>
          </a:p>
        </p:txBody>
      </p:sp>
      <p:sp>
        <p:nvSpPr>
          <p:cNvPr id="11" name="テキスト ボックス 10">
            <a:extLst>
              <a:ext uri="{FF2B5EF4-FFF2-40B4-BE49-F238E27FC236}">
                <a16:creationId xmlns:a16="http://schemas.microsoft.com/office/drawing/2014/main" id="{A28973F3-D568-6419-196E-2D482ED0423F}"/>
              </a:ext>
            </a:extLst>
          </p:cNvPr>
          <p:cNvSpPr txBox="1"/>
          <p:nvPr/>
        </p:nvSpPr>
        <p:spPr>
          <a:xfrm>
            <a:off x="2209776" y="4094130"/>
            <a:ext cx="284052" cy="307777"/>
          </a:xfrm>
          <a:prstGeom prst="rect">
            <a:avLst/>
          </a:prstGeom>
          <a:noFill/>
        </p:spPr>
        <p:txBody>
          <a:bodyPr wrap="none" rtlCol="0">
            <a:spAutoFit/>
          </a:bodyPr>
          <a:lstStyle/>
          <a:p>
            <a:r>
              <a:rPr kumimoji="1" lang="en-US" altLang="ja-JP" sz="1400" dirty="0"/>
              <a:t>0</a:t>
            </a:r>
            <a:endParaRPr kumimoji="1" lang="ja-JP" altLang="en-US" dirty="0"/>
          </a:p>
        </p:txBody>
      </p:sp>
      <p:sp>
        <p:nvSpPr>
          <p:cNvPr id="14" name="タイトル 1">
            <a:extLst>
              <a:ext uri="{FF2B5EF4-FFF2-40B4-BE49-F238E27FC236}">
                <a16:creationId xmlns:a16="http://schemas.microsoft.com/office/drawing/2014/main" id="{1D9DC7CA-48AA-105C-6261-F7BAAFF20D7A}"/>
              </a:ext>
            </a:extLst>
          </p:cNvPr>
          <p:cNvSpPr>
            <a:spLocks noGrp="1"/>
          </p:cNvSpPr>
          <p:nvPr>
            <p:ph type="title"/>
          </p:nvPr>
        </p:nvSpPr>
        <p:spPr>
          <a:xfrm>
            <a:off x="517055" y="229697"/>
            <a:ext cx="11400125" cy="518094"/>
          </a:xfrm>
        </p:spPr>
        <p:txBody>
          <a:bodyPr>
            <a:normAutofit/>
          </a:bodyPr>
          <a:lstStyle/>
          <a:p>
            <a:r>
              <a:rPr lang="en-US" altLang="ja-JP" dirty="0"/>
              <a:t>Calculation Methods : Saturation Index</a:t>
            </a:r>
            <a:endParaRPr kumimoji="1" lang="ja-JP" altLang="en-US" dirty="0"/>
          </a:p>
        </p:txBody>
      </p:sp>
      <p:sp>
        <p:nvSpPr>
          <p:cNvPr id="17" name="テキスト ボックス 16">
            <a:extLst>
              <a:ext uri="{FF2B5EF4-FFF2-40B4-BE49-F238E27FC236}">
                <a16:creationId xmlns:a16="http://schemas.microsoft.com/office/drawing/2014/main" id="{E88A610F-5A2D-4791-993A-0E78D112360A}"/>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2599795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76B46CC-2AAA-2BD2-3DAA-28EB3AC2592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4" name="テキスト プレースホルダー 3">
            <a:extLst>
              <a:ext uri="{FF2B5EF4-FFF2-40B4-BE49-F238E27FC236}">
                <a16:creationId xmlns:a16="http://schemas.microsoft.com/office/drawing/2014/main" id="{27501F4F-2489-FCB8-BF64-8B1940257FC3}"/>
              </a:ext>
            </a:extLst>
          </p:cNvPr>
          <p:cNvSpPr>
            <a:spLocks noGrp="1"/>
          </p:cNvSpPr>
          <p:nvPr>
            <p:ph type="body" sz="quarter" idx="11"/>
          </p:nvPr>
        </p:nvSpPr>
        <p:spPr>
          <a:xfrm>
            <a:off x="387288" y="1037254"/>
            <a:ext cx="5843404" cy="4985957"/>
          </a:xfrm>
        </p:spPr>
        <p:txBody>
          <a:bodyPr/>
          <a:lstStyle/>
          <a:p>
            <a:r>
              <a:rPr kumimoji="1" lang="en-US" altLang="ja-JP" dirty="0"/>
              <a:t>Si concentration vs. “</a:t>
            </a:r>
            <a:r>
              <a:rPr lang="en-US" altLang="ja-JP" dirty="0"/>
              <a:t>SI”</a:t>
            </a:r>
            <a:endParaRPr kumimoji="1" lang="en-US" altLang="ja-JP" dirty="0"/>
          </a:p>
          <a:p>
            <a:pPr lvl="1"/>
            <a:r>
              <a:rPr lang="en-US" altLang="ja-JP" dirty="0"/>
              <a:t>Problem settings</a:t>
            </a:r>
          </a:p>
          <a:p>
            <a:pPr lvl="2"/>
            <a:r>
              <a:rPr kumimoji="1" lang="en-US" altLang="ja-JP" dirty="0"/>
              <a:t>All p</a:t>
            </a:r>
            <a:r>
              <a:rPr lang="en-US" altLang="ja-JP" dirty="0"/>
              <a:t>arameters without Si concentration are fixed</a:t>
            </a:r>
          </a:p>
          <a:p>
            <a:pPr lvl="2"/>
            <a:r>
              <a:rPr kumimoji="1" lang="en-US" altLang="ja-JP" dirty="0"/>
              <a:t>Changing Si </a:t>
            </a:r>
            <a:r>
              <a:rPr lang="en-US" altLang="ja-JP" dirty="0"/>
              <a:t>concentration from 0 to 450[mg/L]</a:t>
            </a:r>
          </a:p>
        </p:txBody>
      </p:sp>
      <p:pic>
        <p:nvPicPr>
          <p:cNvPr id="7" name="図 6">
            <a:extLst>
              <a:ext uri="{FF2B5EF4-FFF2-40B4-BE49-F238E27FC236}">
                <a16:creationId xmlns:a16="http://schemas.microsoft.com/office/drawing/2014/main" id="{FF70A359-DFF1-57F0-3039-8670DC4BD197}"/>
              </a:ext>
            </a:extLst>
          </p:cNvPr>
          <p:cNvPicPr>
            <a:picLocks noChangeAspect="1"/>
          </p:cNvPicPr>
          <p:nvPr/>
        </p:nvPicPr>
        <p:blipFill>
          <a:blip r:embed="rId3"/>
          <a:stretch>
            <a:fillRect/>
          </a:stretch>
        </p:blipFill>
        <p:spPr>
          <a:xfrm>
            <a:off x="1499416" y="2633350"/>
            <a:ext cx="3714513" cy="3346311"/>
          </a:xfrm>
          <a:prstGeom prst="rect">
            <a:avLst/>
          </a:prstGeom>
        </p:spPr>
      </p:pic>
      <p:sp>
        <p:nvSpPr>
          <p:cNvPr id="8" name="テキスト プレースホルダー 3">
            <a:extLst>
              <a:ext uri="{FF2B5EF4-FFF2-40B4-BE49-F238E27FC236}">
                <a16:creationId xmlns:a16="http://schemas.microsoft.com/office/drawing/2014/main" id="{D1BE681D-3541-49AE-72BA-0773713ABA4B}"/>
              </a:ext>
            </a:extLst>
          </p:cNvPr>
          <p:cNvSpPr txBox="1">
            <a:spLocks/>
          </p:cNvSpPr>
          <p:nvPr/>
        </p:nvSpPr>
        <p:spPr>
          <a:xfrm>
            <a:off x="6348596" y="1025637"/>
            <a:ext cx="5843404" cy="498595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Relationship between Inverse Operation and Temperature</a:t>
            </a:r>
          </a:p>
        </p:txBody>
      </p:sp>
      <p:cxnSp>
        <p:nvCxnSpPr>
          <p:cNvPr id="15" name="直線コネクタ 14">
            <a:extLst>
              <a:ext uri="{FF2B5EF4-FFF2-40B4-BE49-F238E27FC236}">
                <a16:creationId xmlns:a16="http://schemas.microsoft.com/office/drawing/2014/main" id="{944BA9A8-E416-5997-7D97-AF3A4E893230}"/>
              </a:ext>
            </a:extLst>
          </p:cNvPr>
          <p:cNvCxnSpPr/>
          <p:nvPr/>
        </p:nvCxnSpPr>
        <p:spPr>
          <a:xfrm>
            <a:off x="2192489" y="3754171"/>
            <a:ext cx="833718"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EE6DACA-1840-8602-BC07-845BE5748BCE}"/>
              </a:ext>
            </a:extLst>
          </p:cNvPr>
          <p:cNvCxnSpPr>
            <a:cxnSpLocks/>
          </p:cNvCxnSpPr>
          <p:nvPr/>
        </p:nvCxnSpPr>
        <p:spPr>
          <a:xfrm>
            <a:off x="3026207" y="3754171"/>
            <a:ext cx="0" cy="177053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B56E138-F910-8B65-33EA-C6EB30431F72}"/>
              </a:ext>
            </a:extLst>
          </p:cNvPr>
          <p:cNvCxnSpPr>
            <a:cxnSpLocks/>
          </p:cNvCxnSpPr>
          <p:nvPr/>
        </p:nvCxnSpPr>
        <p:spPr>
          <a:xfrm>
            <a:off x="2190248" y="4401871"/>
            <a:ext cx="390186"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1510C9-FCDE-E685-E1E8-E388DB637D6E}"/>
              </a:ext>
            </a:extLst>
          </p:cNvPr>
          <p:cNvCxnSpPr>
            <a:cxnSpLocks/>
          </p:cNvCxnSpPr>
          <p:nvPr/>
        </p:nvCxnSpPr>
        <p:spPr>
          <a:xfrm flipH="1">
            <a:off x="2596012" y="4392907"/>
            <a:ext cx="13336" cy="1131794"/>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15817731-C1ED-1CA8-6D1C-1302358DEB9A}"/>
              </a:ext>
            </a:extLst>
          </p:cNvPr>
          <p:cNvSpPr/>
          <p:nvPr/>
        </p:nvSpPr>
        <p:spPr>
          <a:xfrm>
            <a:off x="2533104" y="5514082"/>
            <a:ext cx="125816" cy="1275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3DD00176-C501-800C-7E3A-CDA4E6937015}"/>
              </a:ext>
            </a:extLst>
          </p:cNvPr>
          <p:cNvSpPr/>
          <p:nvPr/>
        </p:nvSpPr>
        <p:spPr>
          <a:xfrm>
            <a:off x="2963299" y="5512641"/>
            <a:ext cx="125816" cy="1275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 name="図 9">
            <a:extLst>
              <a:ext uri="{FF2B5EF4-FFF2-40B4-BE49-F238E27FC236}">
                <a16:creationId xmlns:a16="http://schemas.microsoft.com/office/drawing/2014/main" id="{DEEC30CC-6032-7B97-57E0-1E97EC59ACA3}"/>
              </a:ext>
            </a:extLst>
          </p:cNvPr>
          <p:cNvPicPr>
            <a:picLocks noChangeAspect="1"/>
          </p:cNvPicPr>
          <p:nvPr/>
        </p:nvPicPr>
        <p:blipFill rotWithShape="1">
          <a:blip r:embed="rId4"/>
          <a:srcRect b="17205"/>
          <a:stretch/>
        </p:blipFill>
        <p:spPr>
          <a:xfrm>
            <a:off x="7006277" y="1722326"/>
            <a:ext cx="3972505" cy="1992648"/>
          </a:xfrm>
          <a:prstGeom prst="rect">
            <a:avLst/>
          </a:prstGeom>
        </p:spPr>
      </p:pic>
      <p:pic>
        <p:nvPicPr>
          <p:cNvPr id="11" name="図 10">
            <a:extLst>
              <a:ext uri="{FF2B5EF4-FFF2-40B4-BE49-F238E27FC236}">
                <a16:creationId xmlns:a16="http://schemas.microsoft.com/office/drawing/2014/main" id="{B3A06F0A-8EB1-699D-CF08-FC8AA7B257C4}"/>
              </a:ext>
            </a:extLst>
          </p:cNvPr>
          <p:cNvPicPr>
            <a:picLocks noChangeAspect="1"/>
          </p:cNvPicPr>
          <p:nvPr/>
        </p:nvPicPr>
        <p:blipFill>
          <a:blip r:embed="rId5"/>
          <a:stretch>
            <a:fillRect/>
          </a:stretch>
        </p:blipFill>
        <p:spPr>
          <a:xfrm>
            <a:off x="6896141" y="3723938"/>
            <a:ext cx="4082642" cy="2479757"/>
          </a:xfrm>
          <a:prstGeom prst="rect">
            <a:avLst/>
          </a:prstGeom>
        </p:spPr>
      </p:pic>
      <p:sp>
        <p:nvSpPr>
          <p:cNvPr id="12" name="テキスト ボックス 11">
            <a:extLst>
              <a:ext uri="{FF2B5EF4-FFF2-40B4-BE49-F238E27FC236}">
                <a16:creationId xmlns:a16="http://schemas.microsoft.com/office/drawing/2014/main" id="{43437F68-1E77-152C-AAFD-043B7A24799B}"/>
              </a:ext>
            </a:extLst>
          </p:cNvPr>
          <p:cNvSpPr txBox="1"/>
          <p:nvPr/>
        </p:nvSpPr>
        <p:spPr>
          <a:xfrm>
            <a:off x="2190248" y="3416161"/>
            <a:ext cx="532518" cy="307777"/>
          </a:xfrm>
          <a:prstGeom prst="rect">
            <a:avLst/>
          </a:prstGeom>
          <a:noFill/>
        </p:spPr>
        <p:txBody>
          <a:bodyPr wrap="none" rtlCol="0">
            <a:spAutoFit/>
          </a:bodyPr>
          <a:lstStyle/>
          <a:p>
            <a:r>
              <a:rPr kumimoji="1" lang="en-US" altLang="ja-JP" sz="1400" dirty="0"/>
              <a:t>0.37</a:t>
            </a:r>
            <a:endParaRPr kumimoji="1" lang="ja-JP" altLang="en-US" dirty="0"/>
          </a:p>
        </p:txBody>
      </p:sp>
      <p:sp>
        <p:nvSpPr>
          <p:cNvPr id="13" name="テキスト ボックス 12">
            <a:extLst>
              <a:ext uri="{FF2B5EF4-FFF2-40B4-BE49-F238E27FC236}">
                <a16:creationId xmlns:a16="http://schemas.microsoft.com/office/drawing/2014/main" id="{87CD59C3-470E-E5FD-D8CD-A1C0384B4EE6}"/>
              </a:ext>
            </a:extLst>
          </p:cNvPr>
          <p:cNvSpPr txBox="1"/>
          <p:nvPr/>
        </p:nvSpPr>
        <p:spPr>
          <a:xfrm>
            <a:off x="2209776" y="4094130"/>
            <a:ext cx="284052" cy="307777"/>
          </a:xfrm>
          <a:prstGeom prst="rect">
            <a:avLst/>
          </a:prstGeom>
          <a:noFill/>
        </p:spPr>
        <p:txBody>
          <a:bodyPr wrap="none" rtlCol="0">
            <a:spAutoFit/>
          </a:bodyPr>
          <a:lstStyle/>
          <a:p>
            <a:r>
              <a:rPr kumimoji="1" lang="en-US" altLang="ja-JP" sz="1400" dirty="0"/>
              <a:t>0</a:t>
            </a:r>
            <a:endParaRPr kumimoji="1" lang="ja-JP" altLang="en-US" dirty="0"/>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A6A0673D-73C3-663F-D09C-8269AF2A4FED}"/>
                  </a:ext>
                </a:extLst>
              </p:cNvPr>
              <p:cNvSpPr/>
              <p:nvPr/>
            </p:nvSpPr>
            <p:spPr>
              <a:xfrm>
                <a:off x="10282061" y="57699"/>
                <a:ext cx="1573306" cy="5958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kumimoji="1" lang="en-US" altLang="ja-JP" sz="1600" i="1" smtClean="0">
                              <a:solidFill>
                                <a:schemeClr val="tx1"/>
                              </a:solidFill>
                              <a:latin typeface="Cambria Math" panose="02040503050406030204" pitchFamily="18" charset="0"/>
                            </a:rPr>
                          </m:ctrlPr>
                        </m:fPr>
                        <m:num>
                          <m:r>
                            <a:rPr kumimoji="1" lang="en-US" altLang="ja-JP" sz="1600" i="1" smtClean="0">
                              <a:solidFill>
                                <a:schemeClr val="tx1"/>
                              </a:solidFill>
                              <a:latin typeface="Cambria Math" panose="02040503050406030204" pitchFamily="18" charset="0"/>
                            </a:rPr>
                            <m:t>𝑑</m:t>
                          </m:r>
                          <m:func>
                            <m:funcPr>
                              <m:ctrlPr>
                                <a:rPr kumimoji="1" lang="en-US" altLang="ja-JP" sz="1600" i="1" smtClean="0">
                                  <a:solidFill>
                                    <a:schemeClr val="tx1"/>
                                  </a:solidFill>
                                  <a:latin typeface="Cambria Math" panose="02040503050406030204" pitchFamily="18" charset="0"/>
                                </a:rPr>
                              </m:ctrlPr>
                            </m:funcPr>
                            <m:fName>
                              <m:r>
                                <m:rPr>
                                  <m:sty m:val="p"/>
                                </m:rPr>
                                <a:rPr kumimoji="1" lang="en-US" altLang="ja-JP" sz="1600" i="0" smtClean="0">
                                  <a:solidFill>
                                    <a:schemeClr val="tx1"/>
                                  </a:solidFill>
                                  <a:latin typeface="Cambria Math" panose="02040503050406030204" pitchFamily="18" charset="0"/>
                                </a:rPr>
                                <m:t>ln</m:t>
                              </m:r>
                            </m:fName>
                            <m:e>
                              <m:r>
                                <a:rPr kumimoji="1" lang="en-US" altLang="ja-JP" sz="1600" i="1" smtClean="0">
                                  <a:solidFill>
                                    <a:srgbClr val="FF0000"/>
                                  </a:solidFill>
                                  <a:latin typeface="Cambria Math" panose="02040503050406030204" pitchFamily="18" charset="0"/>
                                </a:rPr>
                                <m:t>𝐾</m:t>
                              </m:r>
                            </m:e>
                          </m:func>
                        </m:num>
                        <m:den>
                          <m:r>
                            <a:rPr kumimoji="1" lang="en-US" altLang="ja-JP" sz="1600" i="1" smtClean="0">
                              <a:solidFill>
                                <a:schemeClr val="tx1"/>
                              </a:solidFill>
                              <a:latin typeface="Cambria Math" panose="02040503050406030204" pitchFamily="18" charset="0"/>
                            </a:rPr>
                            <m:t>𝑑</m:t>
                          </m:r>
                          <m:r>
                            <a:rPr kumimoji="1" lang="en-US" altLang="ja-JP" sz="1600" b="0" i="1" smtClean="0">
                              <a:solidFill>
                                <a:schemeClr val="tx1"/>
                              </a:solidFill>
                              <a:latin typeface="Cambria Math" panose="02040503050406030204" pitchFamily="18" charset="0"/>
                            </a:rPr>
                            <m:t>𝑇</m:t>
                          </m:r>
                        </m:den>
                      </m:f>
                      <m:r>
                        <a:rPr kumimoji="1" lang="en-US" altLang="ja-JP" sz="1600" i="1">
                          <a:solidFill>
                            <a:schemeClr val="tx1"/>
                          </a:solidFill>
                          <a:latin typeface="Cambria Math" panose="02040503050406030204" pitchFamily="18" charset="0"/>
                          <a:ea typeface="Cambria Math" panose="02040503050406030204" pitchFamily="18" charset="0"/>
                        </a:rPr>
                        <m:t>≅</m:t>
                      </m:r>
                      <m:f>
                        <m:fPr>
                          <m:ctrlPr>
                            <a:rPr kumimoji="1" lang="en-US" altLang="ja-JP" sz="1600" b="0" i="1" smtClean="0">
                              <a:solidFill>
                                <a:schemeClr val="tx1"/>
                              </a:solidFill>
                              <a:latin typeface="Cambria Math" panose="02040503050406030204" pitchFamily="18" charset="0"/>
                            </a:rPr>
                          </m:ctrlPr>
                        </m:fPr>
                        <m:num>
                          <m:r>
                            <a:rPr kumimoji="1" lang="en-US" altLang="ja-JP" sz="1600" b="0" i="1" smtClean="0">
                              <a:solidFill>
                                <a:srgbClr val="FF0000"/>
                              </a:solidFill>
                              <a:latin typeface="Cambria Math" panose="02040503050406030204" pitchFamily="18" charset="0"/>
                              <a:ea typeface="Cambria Math" panose="02040503050406030204" pitchFamily="18" charset="0"/>
                            </a:rPr>
                            <m:t>∆</m:t>
                          </m:r>
                          <m:sSup>
                            <m:sSupPr>
                              <m:ctrlPr>
                                <a:rPr kumimoji="1" lang="en-US" altLang="ja-JP" sz="1600" b="0" i="1" smtClean="0">
                                  <a:solidFill>
                                    <a:srgbClr val="FF0000"/>
                                  </a:solidFill>
                                  <a:latin typeface="Cambria Math" panose="02040503050406030204" pitchFamily="18" charset="0"/>
                                  <a:ea typeface="Cambria Math" panose="02040503050406030204" pitchFamily="18" charset="0"/>
                                </a:rPr>
                              </m:ctrlPr>
                            </m:sSupPr>
                            <m:e>
                              <m:r>
                                <a:rPr kumimoji="1" lang="en-US" altLang="ja-JP" sz="1600" b="0" i="1" smtClean="0">
                                  <a:solidFill>
                                    <a:srgbClr val="FF0000"/>
                                  </a:solidFill>
                                  <a:latin typeface="Cambria Math" panose="02040503050406030204" pitchFamily="18" charset="0"/>
                                  <a:ea typeface="Cambria Math" panose="02040503050406030204" pitchFamily="18" charset="0"/>
                                </a:rPr>
                                <m:t>𝐻</m:t>
                              </m:r>
                            </m:e>
                            <m:sup>
                              <m:r>
                                <a:rPr kumimoji="1" lang="en-US" altLang="ja-JP" sz="1600" b="0" i="1" smtClean="0">
                                  <a:solidFill>
                                    <a:srgbClr val="FF0000"/>
                                  </a:solidFill>
                                  <a:latin typeface="Cambria Math" panose="02040503050406030204" pitchFamily="18" charset="0"/>
                                  <a:ea typeface="Cambria Math" panose="02040503050406030204" pitchFamily="18" charset="0"/>
                                </a:rPr>
                                <m:t>0</m:t>
                              </m:r>
                            </m:sup>
                          </m:sSup>
                        </m:num>
                        <m:den>
                          <m:r>
                            <a:rPr kumimoji="1" lang="en-US" altLang="ja-JP" sz="1600" b="0" i="1" smtClean="0">
                              <a:solidFill>
                                <a:schemeClr val="tx1"/>
                              </a:solidFill>
                              <a:latin typeface="Cambria Math" panose="02040503050406030204" pitchFamily="18" charset="0"/>
                            </a:rPr>
                            <m:t>𝑅</m:t>
                          </m:r>
                          <m:sSup>
                            <m:sSupPr>
                              <m:ctrlPr>
                                <a:rPr kumimoji="1" lang="en-US" altLang="ja-JP" sz="1600" b="0" i="1" smtClean="0">
                                  <a:solidFill>
                                    <a:schemeClr val="tx1"/>
                                  </a:solidFill>
                                  <a:latin typeface="Cambria Math" panose="02040503050406030204" pitchFamily="18" charset="0"/>
                                </a:rPr>
                              </m:ctrlPr>
                            </m:sSupPr>
                            <m:e>
                              <m:r>
                                <a:rPr kumimoji="1" lang="en-US" altLang="ja-JP" sz="1600" b="0" i="1" smtClean="0">
                                  <a:solidFill>
                                    <a:schemeClr val="tx1"/>
                                  </a:solidFill>
                                  <a:latin typeface="Cambria Math" panose="02040503050406030204" pitchFamily="18" charset="0"/>
                                </a:rPr>
                                <m:t>𝑇</m:t>
                              </m:r>
                            </m:e>
                            <m:sup>
                              <m:r>
                                <a:rPr kumimoji="1" lang="en-US" altLang="ja-JP" sz="1600" b="0" i="1" smtClean="0">
                                  <a:solidFill>
                                    <a:schemeClr val="tx1"/>
                                  </a:solidFill>
                                  <a:latin typeface="Cambria Math" panose="02040503050406030204" pitchFamily="18" charset="0"/>
                                </a:rPr>
                                <m:t>2</m:t>
                              </m:r>
                            </m:sup>
                          </m:sSup>
                        </m:den>
                      </m:f>
                    </m:oMath>
                  </m:oMathPara>
                </a14:m>
                <a:endParaRPr kumimoji="1" lang="en-US" altLang="ja-JP" sz="1400" dirty="0">
                  <a:solidFill>
                    <a:schemeClr val="tx1"/>
                  </a:solidFill>
                </a:endParaRPr>
              </a:p>
            </p:txBody>
          </p:sp>
        </mc:Choice>
        <mc:Fallback xmlns="">
          <p:sp>
            <p:nvSpPr>
              <p:cNvPr id="14" name="正方形/長方形 13">
                <a:extLst>
                  <a:ext uri="{FF2B5EF4-FFF2-40B4-BE49-F238E27FC236}">
                    <a16:creationId xmlns:a16="http://schemas.microsoft.com/office/drawing/2014/main" id="{A6A0673D-73C3-663F-D09C-8269AF2A4FED}"/>
                  </a:ext>
                </a:extLst>
              </p:cNvPr>
              <p:cNvSpPr>
                <a:spLocks noRot="1" noChangeAspect="1" noMove="1" noResize="1" noEditPoints="1" noAdjustHandles="1" noChangeArrowheads="1" noChangeShapeType="1" noTextEdit="1"/>
              </p:cNvSpPr>
              <p:nvPr/>
            </p:nvSpPr>
            <p:spPr>
              <a:xfrm>
                <a:off x="10282061" y="57699"/>
                <a:ext cx="1573306" cy="595852"/>
              </a:xfrm>
              <a:prstGeom prst="rect">
                <a:avLst/>
              </a:prstGeom>
              <a:blipFill>
                <a:blip r:embed="rId6"/>
                <a:stretch>
                  <a:fillRect/>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A476639C-5489-72A9-71E6-D64D069E1C91}"/>
              </a:ext>
            </a:extLst>
          </p:cNvPr>
          <p:cNvSpPr txBox="1"/>
          <p:nvPr/>
        </p:nvSpPr>
        <p:spPr>
          <a:xfrm rot="16200000">
            <a:off x="10616878" y="4152616"/>
            <a:ext cx="463588" cy="307777"/>
          </a:xfrm>
          <a:prstGeom prst="rect">
            <a:avLst/>
          </a:prstGeom>
          <a:noFill/>
        </p:spPr>
        <p:txBody>
          <a:bodyPr wrap="none" rtlCol="0">
            <a:spAutoFit/>
          </a:bodyPr>
          <a:lstStyle/>
          <a:p>
            <a:r>
              <a:rPr kumimoji="1" lang="en-US" altLang="ja-JP" sz="1400" dirty="0"/>
              <a:t>[</a:t>
            </a:r>
            <a:r>
              <a:rPr kumimoji="1" lang="ja-JP" altLang="en-US" sz="1400" dirty="0"/>
              <a:t>℃</a:t>
            </a:r>
            <a:r>
              <a:rPr kumimoji="1" lang="en-US" altLang="ja-JP" sz="1400" dirty="0"/>
              <a:t>]</a:t>
            </a:r>
            <a:endParaRPr kumimoji="1" lang="ja-JP" altLang="en-US" sz="1400" dirty="0"/>
          </a:p>
        </p:txBody>
      </p:sp>
      <p:sp>
        <p:nvSpPr>
          <p:cNvPr id="21" name="テキスト ボックス 20">
            <a:extLst>
              <a:ext uri="{FF2B5EF4-FFF2-40B4-BE49-F238E27FC236}">
                <a16:creationId xmlns:a16="http://schemas.microsoft.com/office/drawing/2014/main" id="{75EE8049-63BB-D41D-A18F-94F5F1CACB40}"/>
              </a:ext>
            </a:extLst>
          </p:cNvPr>
          <p:cNvSpPr txBox="1"/>
          <p:nvPr/>
        </p:nvSpPr>
        <p:spPr>
          <a:xfrm rot="16200000">
            <a:off x="10593100" y="2096754"/>
            <a:ext cx="463588" cy="307777"/>
          </a:xfrm>
          <a:prstGeom prst="rect">
            <a:avLst/>
          </a:prstGeom>
          <a:noFill/>
        </p:spPr>
        <p:txBody>
          <a:bodyPr wrap="none" rtlCol="0">
            <a:spAutoFit/>
          </a:bodyPr>
          <a:lstStyle/>
          <a:p>
            <a:r>
              <a:rPr kumimoji="1" lang="en-US" altLang="ja-JP" sz="1400" dirty="0"/>
              <a:t>[</a:t>
            </a:r>
            <a:r>
              <a:rPr kumimoji="1" lang="ja-JP" altLang="en-US" sz="1400" dirty="0"/>
              <a:t>℃</a:t>
            </a:r>
            <a:r>
              <a:rPr kumimoji="1" lang="en-US" altLang="ja-JP" sz="1400" dirty="0"/>
              <a:t>]</a:t>
            </a:r>
            <a:endParaRPr kumimoji="1" lang="ja-JP" altLang="en-US" sz="1400" dirty="0"/>
          </a:p>
        </p:txBody>
      </p:sp>
      <p:sp>
        <p:nvSpPr>
          <p:cNvPr id="9" name="タイトル 1">
            <a:extLst>
              <a:ext uri="{FF2B5EF4-FFF2-40B4-BE49-F238E27FC236}">
                <a16:creationId xmlns:a16="http://schemas.microsoft.com/office/drawing/2014/main" id="{B9A9EEAE-C11C-646E-321A-5F34BDFCBF9A}"/>
              </a:ext>
            </a:extLst>
          </p:cNvPr>
          <p:cNvSpPr>
            <a:spLocks noGrp="1"/>
          </p:cNvSpPr>
          <p:nvPr>
            <p:ph type="title"/>
          </p:nvPr>
        </p:nvSpPr>
        <p:spPr>
          <a:xfrm>
            <a:off x="517055" y="229697"/>
            <a:ext cx="11400125" cy="518094"/>
          </a:xfrm>
        </p:spPr>
        <p:txBody>
          <a:bodyPr>
            <a:normAutofit/>
          </a:bodyPr>
          <a:lstStyle/>
          <a:p>
            <a:r>
              <a:rPr lang="en-US" altLang="ja-JP" dirty="0"/>
              <a:t>Calculation Methods : Saturation Index</a:t>
            </a:r>
            <a:endParaRPr kumimoji="1" lang="ja-JP" altLang="en-US" dirty="0"/>
          </a:p>
        </p:txBody>
      </p:sp>
      <p:sp>
        <p:nvSpPr>
          <p:cNvPr id="17" name="テキスト ボックス 16">
            <a:extLst>
              <a:ext uri="{FF2B5EF4-FFF2-40B4-BE49-F238E27FC236}">
                <a16:creationId xmlns:a16="http://schemas.microsoft.com/office/drawing/2014/main" id="{C22169DD-C7EC-CB62-589C-B26BE20AD552}"/>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1613262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21174"/>
            <a:ext cx="11400125" cy="518094"/>
          </a:xfrm>
        </p:spPr>
        <p:txBody>
          <a:bodyPr/>
          <a:lstStyle/>
          <a:p>
            <a:r>
              <a:rPr lang="en-US" altLang="ja-JP" dirty="0"/>
              <a:t>Q&amp;A / Discussion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7" name="テキスト ボックス 6">
            <a:extLst>
              <a:ext uri="{FF2B5EF4-FFF2-40B4-BE49-F238E27FC236}">
                <a16:creationId xmlns:a16="http://schemas.microsoft.com/office/drawing/2014/main" id="{BACF69BC-79A6-4522-AB55-9063EB4985D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1171569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45</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ED85FA-B9A2-4876-AE33-3CF012F1051B}"/>
              </a:ext>
            </a:extLst>
          </p:cNvPr>
          <p:cNvSpPr>
            <a:spLocks noGrp="1"/>
          </p:cNvSpPr>
          <p:nvPr>
            <p:ph type="title"/>
          </p:nvPr>
        </p:nvSpPr>
        <p:spPr/>
        <p:txBody>
          <a:bodyPr/>
          <a:lstStyle/>
          <a:p>
            <a:r>
              <a:rPr kumimoji="1" lang="en-US" altLang="ja-JP" dirty="0"/>
              <a:t>[LVMWD] RO System Configuration and Measurement Points</a:t>
            </a:r>
            <a:endParaRPr kumimoji="1" lang="ja-JP" altLang="en-US" dirty="0"/>
          </a:p>
        </p:txBody>
      </p:sp>
      <p:sp>
        <p:nvSpPr>
          <p:cNvPr id="3" name="スライド番号プレースホルダー 2">
            <a:extLst>
              <a:ext uri="{FF2B5EF4-FFF2-40B4-BE49-F238E27FC236}">
                <a16:creationId xmlns:a16="http://schemas.microsoft.com/office/drawing/2014/main" id="{479151EF-015B-47A0-A02E-55D89C5B3C66}"/>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grpSp>
        <p:nvGrpSpPr>
          <p:cNvPr id="5" name="グループ化 4">
            <a:extLst>
              <a:ext uri="{FF2B5EF4-FFF2-40B4-BE49-F238E27FC236}">
                <a16:creationId xmlns:a16="http://schemas.microsoft.com/office/drawing/2014/main" id="{7C6352F3-B2A0-4401-A806-F067AF1EF0B4}"/>
              </a:ext>
            </a:extLst>
          </p:cNvPr>
          <p:cNvGrpSpPr/>
          <p:nvPr/>
        </p:nvGrpSpPr>
        <p:grpSpPr>
          <a:xfrm>
            <a:off x="1633946" y="2296041"/>
            <a:ext cx="1703882" cy="464695"/>
            <a:chOff x="2495862" y="1266669"/>
            <a:chExt cx="1439056" cy="464695"/>
          </a:xfrm>
          <a:effectLst>
            <a:outerShdw blurRad="50800" dist="38100" dir="2700000" algn="tl" rotWithShape="0">
              <a:prstClr val="black">
                <a:alpha val="40000"/>
              </a:prstClr>
            </a:outerShdw>
          </a:effectLst>
        </p:grpSpPr>
        <p:sp>
          <p:nvSpPr>
            <p:cNvPr id="6" name="正方形/長方形 5">
              <a:extLst>
                <a:ext uri="{FF2B5EF4-FFF2-40B4-BE49-F238E27FC236}">
                  <a16:creationId xmlns:a16="http://schemas.microsoft.com/office/drawing/2014/main" id="{D37F03D8-2BBC-4B3A-B9DC-942EC0B14031}"/>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コネクタ 6">
              <a:extLst>
                <a:ext uri="{FF2B5EF4-FFF2-40B4-BE49-F238E27FC236}">
                  <a16:creationId xmlns:a16="http://schemas.microsoft.com/office/drawing/2014/main" id="{6D93D0B5-0BBF-4093-AEF7-21E3B92D996D}"/>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87C7D187-D80B-4482-917C-F868227175A9}"/>
              </a:ext>
            </a:extLst>
          </p:cNvPr>
          <p:cNvGrpSpPr/>
          <p:nvPr/>
        </p:nvGrpSpPr>
        <p:grpSpPr>
          <a:xfrm>
            <a:off x="2296010" y="3100512"/>
            <a:ext cx="1703882" cy="464695"/>
            <a:chOff x="2495862" y="1266669"/>
            <a:chExt cx="1439056" cy="464695"/>
          </a:xfrm>
          <a:effectLst>
            <a:outerShdw blurRad="50800" dist="38100" dir="2700000" algn="tl" rotWithShape="0">
              <a:prstClr val="black">
                <a:alpha val="40000"/>
              </a:prstClr>
            </a:outerShdw>
          </a:effectLst>
        </p:grpSpPr>
        <p:sp>
          <p:nvSpPr>
            <p:cNvPr id="9" name="正方形/長方形 8">
              <a:extLst>
                <a:ext uri="{FF2B5EF4-FFF2-40B4-BE49-F238E27FC236}">
                  <a16:creationId xmlns:a16="http://schemas.microsoft.com/office/drawing/2014/main" id="{51C30129-8B80-4988-BF88-C2EB0719D060}"/>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179F29E1-A2A9-4134-BAD7-F0A59405A624}"/>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571F7831-E058-4DE9-AB8A-6BE36316DCCB}"/>
              </a:ext>
            </a:extLst>
          </p:cNvPr>
          <p:cNvGrpSpPr/>
          <p:nvPr/>
        </p:nvGrpSpPr>
        <p:grpSpPr>
          <a:xfrm>
            <a:off x="2960722" y="3947455"/>
            <a:ext cx="1703882" cy="464695"/>
            <a:chOff x="2495862" y="1266669"/>
            <a:chExt cx="1439056" cy="464695"/>
          </a:xfrm>
          <a:effectLst>
            <a:outerShdw blurRad="50800" dist="38100" dir="2700000" algn="tl" rotWithShape="0">
              <a:prstClr val="black">
                <a:alpha val="40000"/>
              </a:prstClr>
            </a:outerShdw>
          </a:effectLst>
        </p:grpSpPr>
        <p:sp>
          <p:nvSpPr>
            <p:cNvPr id="12" name="正方形/長方形 11">
              <a:extLst>
                <a:ext uri="{FF2B5EF4-FFF2-40B4-BE49-F238E27FC236}">
                  <a16:creationId xmlns:a16="http://schemas.microsoft.com/office/drawing/2014/main" id="{960369CD-462C-44C5-9702-DA2B8A8BDCEF}"/>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3FF560B7-5F89-43BB-ADF2-514C44A2056C}"/>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a:extLst>
              <a:ext uri="{FF2B5EF4-FFF2-40B4-BE49-F238E27FC236}">
                <a16:creationId xmlns:a16="http://schemas.microsoft.com/office/drawing/2014/main" id="{51A93A8E-669D-4D10-8C47-3CB8CF1410A2}"/>
              </a:ext>
            </a:extLst>
          </p:cNvPr>
          <p:cNvCxnSpPr>
            <a:cxnSpLocks/>
            <a:stCxn id="6" idx="1"/>
          </p:cNvCxnSpPr>
          <p:nvPr/>
        </p:nvCxnSpPr>
        <p:spPr>
          <a:xfrm flipH="1">
            <a:off x="352270" y="2528389"/>
            <a:ext cx="1281676"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CB5E92A-787C-4D52-AE78-1190EAD1AE53}"/>
              </a:ext>
            </a:extLst>
          </p:cNvPr>
          <p:cNvCxnSpPr>
            <a:cxnSpLocks/>
            <a:endCxn id="6" idx="3"/>
          </p:cNvCxnSpPr>
          <p:nvPr/>
        </p:nvCxnSpPr>
        <p:spPr>
          <a:xfrm flipH="1">
            <a:off x="3337828" y="2528389"/>
            <a:ext cx="6870477"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40A0ADC8-4D16-4378-ADB0-ECB98F1B04ED}"/>
              </a:ext>
            </a:extLst>
          </p:cNvPr>
          <p:cNvCxnSpPr>
            <a:cxnSpLocks/>
            <a:stCxn id="9" idx="3"/>
          </p:cNvCxnSpPr>
          <p:nvPr/>
        </p:nvCxnSpPr>
        <p:spPr>
          <a:xfrm flipV="1">
            <a:off x="3999892" y="2517232"/>
            <a:ext cx="1727220" cy="815628"/>
          </a:xfrm>
          <a:prstGeom prst="bentConnector3">
            <a:avLst>
              <a:gd name="adj1" fmla="val 9990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33F29AF-E43C-448E-A7BC-9F06E76C5880}"/>
              </a:ext>
            </a:extLst>
          </p:cNvPr>
          <p:cNvCxnSpPr>
            <a:cxnSpLocks/>
          </p:cNvCxnSpPr>
          <p:nvPr/>
        </p:nvCxnSpPr>
        <p:spPr>
          <a:xfrm flipV="1">
            <a:off x="4664604" y="2532052"/>
            <a:ext cx="1724572" cy="1640256"/>
          </a:xfrm>
          <a:prstGeom prst="bentConnector3">
            <a:avLst>
              <a:gd name="adj1" fmla="val 99980"/>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09AB1A80-111B-4404-A6A0-87DE9D96568D}"/>
              </a:ext>
            </a:extLst>
          </p:cNvPr>
          <p:cNvCxnSpPr>
            <a:cxnSpLocks/>
          </p:cNvCxnSpPr>
          <p:nvPr/>
        </p:nvCxnSpPr>
        <p:spPr>
          <a:xfrm rot="16200000" flipH="1">
            <a:off x="1700285" y="2738860"/>
            <a:ext cx="576000"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FDCB6ADD-8385-4C70-8A9B-262EE9613063}"/>
              </a:ext>
            </a:extLst>
          </p:cNvPr>
          <p:cNvCxnSpPr>
            <a:cxnSpLocks/>
          </p:cNvCxnSpPr>
          <p:nvPr/>
        </p:nvCxnSpPr>
        <p:spPr>
          <a:xfrm rot="16200000" flipH="1">
            <a:off x="2344663" y="3566504"/>
            <a:ext cx="614596"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8647252D-FBDF-4B85-9391-6954B6B1FA23}"/>
              </a:ext>
            </a:extLst>
          </p:cNvPr>
          <p:cNvSpPr/>
          <p:nvPr/>
        </p:nvSpPr>
        <p:spPr>
          <a:xfrm>
            <a:off x="2235859" y="4062380"/>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21" name="フローチャート: 和接合 20">
            <a:extLst>
              <a:ext uri="{FF2B5EF4-FFF2-40B4-BE49-F238E27FC236}">
                <a16:creationId xmlns:a16="http://schemas.microsoft.com/office/drawing/2014/main" id="{4948E8BE-599B-4A6F-A69B-E51F16F3E25D}"/>
              </a:ext>
            </a:extLst>
          </p:cNvPr>
          <p:cNvSpPr/>
          <p:nvPr/>
        </p:nvSpPr>
        <p:spPr>
          <a:xfrm>
            <a:off x="699366" y="2399842"/>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和接合 21">
            <a:extLst>
              <a:ext uri="{FF2B5EF4-FFF2-40B4-BE49-F238E27FC236}">
                <a16:creationId xmlns:a16="http://schemas.microsoft.com/office/drawing/2014/main" id="{6C81DADB-01C4-43FA-9EA4-B707B479B741}"/>
              </a:ext>
            </a:extLst>
          </p:cNvPr>
          <p:cNvSpPr/>
          <p:nvPr/>
        </p:nvSpPr>
        <p:spPr>
          <a:xfrm>
            <a:off x="4165429" y="239341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和接合 22">
            <a:extLst>
              <a:ext uri="{FF2B5EF4-FFF2-40B4-BE49-F238E27FC236}">
                <a16:creationId xmlns:a16="http://schemas.microsoft.com/office/drawing/2014/main" id="{18125954-1EBC-4817-96B8-F251AEB7339A}"/>
              </a:ext>
            </a:extLst>
          </p:cNvPr>
          <p:cNvSpPr/>
          <p:nvPr/>
        </p:nvSpPr>
        <p:spPr>
          <a:xfrm>
            <a:off x="4809425" y="3193013"/>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和接合 23">
            <a:extLst>
              <a:ext uri="{FF2B5EF4-FFF2-40B4-BE49-F238E27FC236}">
                <a16:creationId xmlns:a16="http://schemas.microsoft.com/office/drawing/2014/main" id="{8775F075-344E-4631-8141-3E00005BAE4C}"/>
              </a:ext>
            </a:extLst>
          </p:cNvPr>
          <p:cNvSpPr/>
          <p:nvPr/>
        </p:nvSpPr>
        <p:spPr>
          <a:xfrm>
            <a:off x="5494048" y="403995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0825DB26-621D-4B35-97B5-4BBC46C56158}"/>
              </a:ext>
            </a:extLst>
          </p:cNvPr>
          <p:cNvCxnSpPr>
            <a:cxnSpLocks/>
            <a:endCxn id="12" idx="2"/>
          </p:cNvCxnSpPr>
          <p:nvPr/>
        </p:nvCxnSpPr>
        <p:spPr>
          <a:xfrm flipV="1">
            <a:off x="3812663" y="4412150"/>
            <a:ext cx="0" cy="614595"/>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0AC1F11-BCED-4ECC-8033-0089EA9B6885}"/>
              </a:ext>
            </a:extLst>
          </p:cNvPr>
          <p:cNvSpPr txBox="1"/>
          <p:nvPr/>
        </p:nvSpPr>
        <p:spPr>
          <a:xfrm>
            <a:off x="223289" y="1449602"/>
            <a:ext cx="1906400" cy="938719"/>
          </a:xfrm>
          <a:prstGeom prst="rect">
            <a:avLst/>
          </a:prstGeom>
          <a:noFill/>
        </p:spPr>
        <p:txBody>
          <a:bodyPr wrap="square" rtlCol="0">
            <a:spAutoFit/>
          </a:bodyPr>
          <a:lstStyle/>
          <a:p>
            <a:r>
              <a:rPr kumimoji="1" lang="ja-JP" altLang="en-US" sz="1100" b="1" dirty="0"/>
              <a:t>・</a:t>
            </a:r>
            <a:r>
              <a:rPr kumimoji="1" lang="en-US" altLang="ja-JP" sz="1100" b="1" dirty="0"/>
              <a:t>Feed Free Chlorine</a:t>
            </a:r>
          </a:p>
          <a:p>
            <a:r>
              <a:rPr lang="ja-JP" altLang="en-US" sz="1100" b="1" dirty="0"/>
              <a:t>・</a:t>
            </a:r>
            <a:r>
              <a:rPr lang="en-US" altLang="ja-JP" sz="1100" b="1" dirty="0"/>
              <a:t>Feed Conductivity</a:t>
            </a:r>
          </a:p>
          <a:p>
            <a:r>
              <a:rPr kumimoji="1" lang="ja-JP" altLang="en-US" sz="1100" b="1" dirty="0"/>
              <a:t>・</a:t>
            </a:r>
            <a:r>
              <a:rPr kumimoji="1" lang="en-US" altLang="ja-JP" sz="1100" b="1" dirty="0"/>
              <a:t>Feed pH, TOC, Temp</a:t>
            </a:r>
          </a:p>
          <a:p>
            <a:r>
              <a:rPr lang="ja-JP" altLang="en-US" sz="1100" b="1" dirty="0"/>
              <a:t>・</a:t>
            </a:r>
            <a:r>
              <a:rPr lang="en-US" altLang="ja-JP" sz="1100" b="1" dirty="0"/>
              <a:t>Feed Pressure</a:t>
            </a:r>
          </a:p>
          <a:p>
            <a:r>
              <a:rPr lang="ja-JP" altLang="en-US" sz="1100" b="1" dirty="0"/>
              <a:t>・</a:t>
            </a:r>
            <a:r>
              <a:rPr lang="en-US" altLang="ja-JP" sz="1100" b="1" dirty="0"/>
              <a:t>Feed Flow (Calc)</a:t>
            </a:r>
            <a:endParaRPr kumimoji="1" lang="ja-JP" altLang="en-US" sz="1100" b="1" dirty="0"/>
          </a:p>
        </p:txBody>
      </p:sp>
      <p:sp>
        <p:nvSpPr>
          <p:cNvPr id="27" name="テキスト ボックス 26">
            <a:extLst>
              <a:ext uri="{FF2B5EF4-FFF2-40B4-BE49-F238E27FC236}">
                <a16:creationId xmlns:a16="http://schemas.microsoft.com/office/drawing/2014/main" id="{C1518087-6D69-46FE-B745-5E0EBF3E0777}"/>
              </a:ext>
            </a:extLst>
          </p:cNvPr>
          <p:cNvSpPr txBox="1"/>
          <p:nvPr/>
        </p:nvSpPr>
        <p:spPr>
          <a:xfrm>
            <a:off x="3292117" y="1962890"/>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8" name="テキスト ボックス 27">
            <a:extLst>
              <a:ext uri="{FF2B5EF4-FFF2-40B4-BE49-F238E27FC236}">
                <a16:creationId xmlns:a16="http://schemas.microsoft.com/office/drawing/2014/main" id="{2394A6A7-1F6F-41EF-A0FE-715BC100E785}"/>
              </a:ext>
            </a:extLst>
          </p:cNvPr>
          <p:cNvSpPr txBox="1"/>
          <p:nvPr/>
        </p:nvSpPr>
        <p:spPr>
          <a:xfrm>
            <a:off x="3907777" y="2782237"/>
            <a:ext cx="2014752" cy="430887"/>
          </a:xfrm>
          <a:prstGeom prst="rect">
            <a:avLst/>
          </a:prstGeom>
          <a:noFill/>
          <a:effectLst/>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9" name="テキスト ボックス 28">
            <a:extLst>
              <a:ext uri="{FF2B5EF4-FFF2-40B4-BE49-F238E27FC236}">
                <a16:creationId xmlns:a16="http://schemas.microsoft.com/office/drawing/2014/main" id="{B5A2AA03-3C6E-4F05-B5EA-B344F6CC9AD3}"/>
              </a:ext>
            </a:extLst>
          </p:cNvPr>
          <p:cNvSpPr txBox="1"/>
          <p:nvPr/>
        </p:nvSpPr>
        <p:spPr>
          <a:xfrm>
            <a:off x="4572680" y="3630168"/>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30" name="フローチャート: 和接合 29">
            <a:extLst>
              <a:ext uri="{FF2B5EF4-FFF2-40B4-BE49-F238E27FC236}">
                <a16:creationId xmlns:a16="http://schemas.microsoft.com/office/drawing/2014/main" id="{950BCE8F-24F6-49F9-9FF8-6F5047D45660}"/>
              </a:ext>
            </a:extLst>
          </p:cNvPr>
          <p:cNvSpPr/>
          <p:nvPr/>
        </p:nvSpPr>
        <p:spPr>
          <a:xfrm>
            <a:off x="6750736" y="239341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360C4499-4444-4EDB-88EB-354B3CD17620}"/>
              </a:ext>
            </a:extLst>
          </p:cNvPr>
          <p:cNvSpPr txBox="1"/>
          <p:nvPr/>
        </p:nvSpPr>
        <p:spPr>
          <a:xfrm>
            <a:off x="5475712" y="1965390"/>
            <a:ext cx="2713954" cy="430887"/>
          </a:xfrm>
          <a:prstGeom prst="rect">
            <a:avLst/>
          </a:prstGeom>
          <a:noFill/>
        </p:spPr>
        <p:txBody>
          <a:bodyPr wrap="square" rtlCol="0">
            <a:spAutoFit/>
          </a:bodyPr>
          <a:lstStyle/>
          <a:p>
            <a:r>
              <a:rPr kumimoji="1" lang="ja-JP" altLang="en-US" sz="1100" b="1" dirty="0"/>
              <a:t>・</a:t>
            </a:r>
            <a:r>
              <a:rPr kumimoji="1" lang="en-US" altLang="ja-JP" sz="1100" b="1" dirty="0"/>
              <a:t>Combined Permeate TOC</a:t>
            </a:r>
          </a:p>
          <a:p>
            <a:r>
              <a:rPr lang="ja-JP" altLang="en-US" sz="1100" b="1" dirty="0"/>
              <a:t>・</a:t>
            </a:r>
            <a:r>
              <a:rPr lang="en-US" altLang="ja-JP" sz="1100" b="1" dirty="0"/>
              <a:t>Combined Permeate Conductivity</a:t>
            </a:r>
          </a:p>
        </p:txBody>
      </p:sp>
      <p:sp>
        <p:nvSpPr>
          <p:cNvPr id="32" name="フローチャート: 和接合 31">
            <a:extLst>
              <a:ext uri="{FF2B5EF4-FFF2-40B4-BE49-F238E27FC236}">
                <a16:creationId xmlns:a16="http://schemas.microsoft.com/office/drawing/2014/main" id="{628C0375-0574-4D27-83EA-37C56B616B46}"/>
              </a:ext>
            </a:extLst>
          </p:cNvPr>
          <p:cNvSpPr/>
          <p:nvPr/>
        </p:nvSpPr>
        <p:spPr>
          <a:xfrm>
            <a:off x="3689311" y="4587094"/>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2EDF2326-2A9E-4FA1-9B5C-211358100339}"/>
              </a:ext>
            </a:extLst>
          </p:cNvPr>
          <p:cNvSpPr txBox="1"/>
          <p:nvPr/>
        </p:nvSpPr>
        <p:spPr>
          <a:xfrm>
            <a:off x="3931844" y="4590011"/>
            <a:ext cx="2014752" cy="430887"/>
          </a:xfrm>
          <a:prstGeom prst="rect">
            <a:avLst/>
          </a:prstGeom>
          <a:noFill/>
        </p:spPr>
        <p:txBody>
          <a:bodyPr wrap="square" rtlCol="0">
            <a:spAutoFit/>
          </a:bodyPr>
          <a:lstStyle/>
          <a:p>
            <a:r>
              <a:rPr lang="ja-JP" altLang="en-US" sz="1100" b="1" dirty="0"/>
              <a:t>・</a:t>
            </a:r>
            <a:r>
              <a:rPr lang="en-US" altLang="ja-JP" sz="1100" b="1" dirty="0"/>
              <a:t>Concentrate Pressure</a:t>
            </a:r>
          </a:p>
          <a:p>
            <a:r>
              <a:rPr lang="ja-JP" altLang="en-US" sz="1100" b="1" dirty="0"/>
              <a:t>・</a:t>
            </a:r>
            <a:r>
              <a:rPr lang="en-US" altLang="ja-JP" sz="1100" b="1" dirty="0"/>
              <a:t>Concentrate</a:t>
            </a:r>
            <a:r>
              <a:rPr lang="ja-JP" altLang="en-US" sz="1100" b="1" dirty="0"/>
              <a:t> </a:t>
            </a:r>
            <a:r>
              <a:rPr lang="en-US" altLang="ja-JP" sz="1100" b="1" dirty="0"/>
              <a:t>Flow</a:t>
            </a:r>
          </a:p>
        </p:txBody>
      </p:sp>
      <p:sp>
        <p:nvSpPr>
          <p:cNvPr id="34" name="フローチャート: 和接合 33">
            <a:extLst>
              <a:ext uri="{FF2B5EF4-FFF2-40B4-BE49-F238E27FC236}">
                <a16:creationId xmlns:a16="http://schemas.microsoft.com/office/drawing/2014/main" id="{22D2BCA7-3989-41FC-B49C-605709C2FD84}"/>
              </a:ext>
            </a:extLst>
          </p:cNvPr>
          <p:cNvSpPr/>
          <p:nvPr/>
        </p:nvSpPr>
        <p:spPr>
          <a:xfrm>
            <a:off x="8694688" y="2387349"/>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ED0977E-4CFE-4938-8357-6FA73D84A215}"/>
              </a:ext>
            </a:extLst>
          </p:cNvPr>
          <p:cNvSpPr txBox="1"/>
          <p:nvPr/>
        </p:nvSpPr>
        <p:spPr>
          <a:xfrm>
            <a:off x="8009933" y="1449602"/>
            <a:ext cx="1756357" cy="938719"/>
          </a:xfrm>
          <a:prstGeom prst="rect">
            <a:avLst/>
          </a:prstGeom>
          <a:noFill/>
        </p:spPr>
        <p:txBody>
          <a:bodyPr wrap="square" rtlCol="0">
            <a:spAutoFit/>
          </a:bodyPr>
          <a:lstStyle/>
          <a:p>
            <a:r>
              <a:rPr kumimoji="1" lang="ja-JP" altLang="en-US" sz="1100" b="1" dirty="0"/>
              <a:t>・</a:t>
            </a:r>
            <a:r>
              <a:rPr lang="en-US" altLang="ja-JP" sz="1100" b="1" dirty="0"/>
              <a:t>Inlet Free Chlorine</a:t>
            </a:r>
            <a:endParaRPr kumimoji="1" lang="en-US" altLang="ja-JP" sz="1100" b="1" dirty="0"/>
          </a:p>
          <a:p>
            <a:r>
              <a:rPr lang="ja-JP" altLang="en-US" sz="1100" b="1" dirty="0"/>
              <a:t>・</a:t>
            </a:r>
            <a:r>
              <a:rPr lang="en-US" altLang="ja-JP" sz="1100" b="1" dirty="0"/>
              <a:t>Inlet Total Chlorine</a:t>
            </a:r>
          </a:p>
          <a:p>
            <a:r>
              <a:rPr lang="ja-JP" altLang="en-US" sz="1100" b="1" dirty="0"/>
              <a:t>・</a:t>
            </a:r>
            <a:r>
              <a:rPr lang="en-US" altLang="ja-JP" sz="1100" b="1" dirty="0"/>
              <a:t>Inlet pH</a:t>
            </a:r>
          </a:p>
          <a:p>
            <a:r>
              <a:rPr lang="ja-JP" altLang="en-US" sz="1100" b="1" dirty="0"/>
              <a:t>・</a:t>
            </a:r>
            <a:r>
              <a:rPr lang="en-US" altLang="ja-JP" sz="1100" b="1" dirty="0"/>
              <a:t>Inlet UVT</a:t>
            </a:r>
          </a:p>
          <a:p>
            <a:r>
              <a:rPr lang="ja-JP" altLang="en-US" sz="1100" b="1" dirty="0"/>
              <a:t>・</a:t>
            </a:r>
            <a:r>
              <a:rPr lang="en-US" altLang="ja-JP" sz="1100" b="1" dirty="0"/>
              <a:t>Inlet Flow</a:t>
            </a:r>
          </a:p>
        </p:txBody>
      </p:sp>
      <p:sp>
        <p:nvSpPr>
          <p:cNvPr id="36" name="正方形/長方形 35">
            <a:extLst>
              <a:ext uri="{FF2B5EF4-FFF2-40B4-BE49-F238E27FC236}">
                <a16:creationId xmlns:a16="http://schemas.microsoft.com/office/drawing/2014/main" id="{C7B7B9AA-461A-4BE3-8D99-439E42228FA3}"/>
              </a:ext>
            </a:extLst>
          </p:cNvPr>
          <p:cNvSpPr/>
          <p:nvPr/>
        </p:nvSpPr>
        <p:spPr>
          <a:xfrm>
            <a:off x="9421287" y="2296040"/>
            <a:ext cx="884453" cy="464695"/>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lumMod val="65000"/>
                    <a:lumOff val="35000"/>
                  </a:schemeClr>
                </a:solidFill>
              </a:rPr>
              <a:t>UV</a:t>
            </a:r>
            <a:endParaRPr kumimoji="1" lang="ja-JP" altLang="en-US" b="1" dirty="0">
              <a:solidFill>
                <a:schemeClr val="tx1">
                  <a:lumMod val="65000"/>
                  <a:lumOff val="35000"/>
                </a:schemeClr>
              </a:solidFill>
            </a:endParaRPr>
          </a:p>
        </p:txBody>
      </p:sp>
      <p:cxnSp>
        <p:nvCxnSpPr>
          <p:cNvPr id="37" name="直線矢印コネクタ 36">
            <a:extLst>
              <a:ext uri="{FF2B5EF4-FFF2-40B4-BE49-F238E27FC236}">
                <a16:creationId xmlns:a16="http://schemas.microsoft.com/office/drawing/2014/main" id="{53BD4A12-7812-4D75-AB70-CD41837DA53D}"/>
              </a:ext>
            </a:extLst>
          </p:cNvPr>
          <p:cNvCxnSpPr>
            <a:cxnSpLocks/>
            <a:endCxn id="36" idx="3"/>
          </p:cNvCxnSpPr>
          <p:nvPr/>
        </p:nvCxnSpPr>
        <p:spPr>
          <a:xfrm flipH="1">
            <a:off x="10305740" y="2528388"/>
            <a:ext cx="1409078"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フローチャート: 和接合 37">
            <a:extLst>
              <a:ext uri="{FF2B5EF4-FFF2-40B4-BE49-F238E27FC236}">
                <a16:creationId xmlns:a16="http://schemas.microsoft.com/office/drawing/2014/main" id="{111F372A-02D8-49B7-B4B3-3BDC055E818F}"/>
              </a:ext>
            </a:extLst>
          </p:cNvPr>
          <p:cNvSpPr/>
          <p:nvPr/>
        </p:nvSpPr>
        <p:spPr>
          <a:xfrm>
            <a:off x="10794439" y="2404567"/>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9D6AFC3-F18C-4F01-9425-CBD2A842B71C}"/>
              </a:ext>
            </a:extLst>
          </p:cNvPr>
          <p:cNvSpPr txBox="1"/>
          <p:nvPr/>
        </p:nvSpPr>
        <p:spPr>
          <a:xfrm>
            <a:off x="10277308" y="1790170"/>
            <a:ext cx="1912478" cy="600164"/>
          </a:xfrm>
          <a:prstGeom prst="rect">
            <a:avLst/>
          </a:prstGeom>
          <a:noFill/>
        </p:spPr>
        <p:txBody>
          <a:bodyPr wrap="square" rtlCol="0">
            <a:spAutoFit/>
          </a:bodyPr>
          <a:lstStyle/>
          <a:p>
            <a:r>
              <a:rPr kumimoji="1" lang="ja-JP" altLang="en-US" sz="1100" b="1" dirty="0"/>
              <a:t>・</a:t>
            </a:r>
            <a:r>
              <a:rPr kumimoji="1" lang="en-US" altLang="ja-JP" sz="1100" b="1" dirty="0"/>
              <a:t>Outlet</a:t>
            </a:r>
            <a:r>
              <a:rPr lang="en-US" altLang="ja-JP" sz="1100" b="1" dirty="0"/>
              <a:t> Free Chlorine</a:t>
            </a:r>
            <a:endParaRPr kumimoji="1" lang="en-US" altLang="ja-JP" sz="1100" b="1" dirty="0"/>
          </a:p>
          <a:p>
            <a:r>
              <a:rPr lang="ja-JP" altLang="en-US" sz="1100" b="1" dirty="0"/>
              <a:t>・</a:t>
            </a:r>
            <a:r>
              <a:rPr lang="en-US" altLang="ja-JP" sz="1100" b="1" dirty="0"/>
              <a:t>Outlet Total Chlorine</a:t>
            </a:r>
          </a:p>
          <a:p>
            <a:r>
              <a:rPr lang="ja-JP" altLang="en-US" sz="1100" b="1" dirty="0"/>
              <a:t>・</a:t>
            </a:r>
            <a:r>
              <a:rPr lang="en-US" altLang="ja-JP" sz="1100" b="1" dirty="0"/>
              <a:t>Inlet UVT</a:t>
            </a:r>
          </a:p>
        </p:txBody>
      </p:sp>
      <p:sp>
        <p:nvSpPr>
          <p:cNvPr id="40" name="フローチャート: 和接合 39">
            <a:extLst>
              <a:ext uri="{FF2B5EF4-FFF2-40B4-BE49-F238E27FC236}">
                <a16:creationId xmlns:a16="http://schemas.microsoft.com/office/drawing/2014/main" id="{1C55EBEC-9B4D-4220-BD97-517D62BE5924}"/>
              </a:ext>
            </a:extLst>
          </p:cNvPr>
          <p:cNvSpPr/>
          <p:nvPr/>
        </p:nvSpPr>
        <p:spPr>
          <a:xfrm>
            <a:off x="9731159" y="276280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C074BCF-78DA-4A6B-A21E-FD1EB17469CA}"/>
              </a:ext>
            </a:extLst>
          </p:cNvPr>
          <p:cNvSpPr txBox="1"/>
          <p:nvPr/>
        </p:nvSpPr>
        <p:spPr>
          <a:xfrm>
            <a:off x="9139393" y="3002207"/>
            <a:ext cx="2815264" cy="600164"/>
          </a:xfrm>
          <a:prstGeom prst="rect">
            <a:avLst/>
          </a:prstGeom>
          <a:noFill/>
        </p:spPr>
        <p:txBody>
          <a:bodyPr wrap="square" rtlCol="0">
            <a:spAutoFit/>
          </a:bodyPr>
          <a:lstStyle/>
          <a:p>
            <a:r>
              <a:rPr kumimoji="1" lang="ja-JP" altLang="en-US" sz="1100" b="1" dirty="0"/>
              <a:t>・</a:t>
            </a:r>
            <a:r>
              <a:rPr kumimoji="1" lang="en-US" altLang="ja-JP" sz="1100" b="1" dirty="0"/>
              <a:t>UV Dose</a:t>
            </a:r>
          </a:p>
          <a:p>
            <a:r>
              <a:rPr lang="ja-JP" altLang="en-US" sz="1100" b="1" dirty="0"/>
              <a:t>・</a:t>
            </a:r>
            <a:r>
              <a:rPr lang="en-US" altLang="ja-JP" sz="1100" b="1" dirty="0"/>
              <a:t>UV Intensity</a:t>
            </a:r>
          </a:p>
          <a:p>
            <a:r>
              <a:rPr lang="ja-JP" altLang="en-US" sz="1100" b="1" dirty="0"/>
              <a:t>・</a:t>
            </a:r>
            <a:r>
              <a:rPr lang="en-US" altLang="ja-JP" sz="1100" b="1" dirty="0"/>
              <a:t>UV Lamp Power (Constant 50%)</a:t>
            </a:r>
          </a:p>
        </p:txBody>
      </p:sp>
      <p:sp>
        <p:nvSpPr>
          <p:cNvPr id="43" name="テキスト ボックス 42">
            <a:extLst>
              <a:ext uri="{FF2B5EF4-FFF2-40B4-BE49-F238E27FC236}">
                <a16:creationId xmlns:a16="http://schemas.microsoft.com/office/drawing/2014/main" id="{4AF3109F-C531-43F4-8DD8-4F8252A1127E}"/>
              </a:ext>
            </a:extLst>
          </p:cNvPr>
          <p:cNvSpPr txBox="1"/>
          <p:nvPr/>
        </p:nvSpPr>
        <p:spPr>
          <a:xfrm>
            <a:off x="2073643" y="2272752"/>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1</a:t>
            </a:r>
            <a:r>
              <a:rPr kumimoji="1" lang="en-US" altLang="ja-JP" sz="1200" b="1" baseline="30000" dirty="0">
                <a:solidFill>
                  <a:schemeClr val="tx1">
                    <a:lumMod val="65000"/>
                    <a:lumOff val="35000"/>
                  </a:schemeClr>
                </a:solidFill>
              </a:rPr>
              <a:t>st</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4" name="テキスト ボックス 43">
            <a:extLst>
              <a:ext uri="{FF2B5EF4-FFF2-40B4-BE49-F238E27FC236}">
                <a16:creationId xmlns:a16="http://schemas.microsoft.com/office/drawing/2014/main" id="{D2BCE313-F0FB-4875-BDD8-92491FA0A07D}"/>
              </a:ext>
            </a:extLst>
          </p:cNvPr>
          <p:cNvSpPr txBox="1"/>
          <p:nvPr/>
        </p:nvSpPr>
        <p:spPr>
          <a:xfrm>
            <a:off x="2726761" y="3085303"/>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2</a:t>
            </a:r>
            <a:r>
              <a:rPr kumimoji="1" lang="en-US" altLang="ja-JP" sz="1200" b="1" baseline="30000" dirty="0">
                <a:solidFill>
                  <a:schemeClr val="tx1">
                    <a:lumMod val="65000"/>
                    <a:lumOff val="35000"/>
                  </a:schemeClr>
                </a:solidFill>
              </a:rPr>
              <a:t>nd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5" name="テキスト ボックス 44">
            <a:extLst>
              <a:ext uri="{FF2B5EF4-FFF2-40B4-BE49-F238E27FC236}">
                <a16:creationId xmlns:a16="http://schemas.microsoft.com/office/drawing/2014/main" id="{08A627C5-4CB0-42AD-8715-B1BCA3C83039}"/>
              </a:ext>
            </a:extLst>
          </p:cNvPr>
          <p:cNvSpPr txBox="1"/>
          <p:nvPr/>
        </p:nvSpPr>
        <p:spPr>
          <a:xfrm>
            <a:off x="3395054" y="3918856"/>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3</a:t>
            </a:r>
            <a:r>
              <a:rPr kumimoji="1" lang="en-US" altLang="ja-JP" sz="1200" b="1" baseline="30000" dirty="0">
                <a:solidFill>
                  <a:schemeClr val="tx1">
                    <a:lumMod val="65000"/>
                    <a:lumOff val="35000"/>
                  </a:schemeClr>
                </a:solidFill>
              </a:rPr>
              <a:t>rd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6" name="フローチャート: 和接合 45">
            <a:extLst>
              <a:ext uri="{FF2B5EF4-FFF2-40B4-BE49-F238E27FC236}">
                <a16:creationId xmlns:a16="http://schemas.microsoft.com/office/drawing/2014/main" id="{42083F9F-7AC1-483B-ABF4-642F47E06688}"/>
              </a:ext>
            </a:extLst>
          </p:cNvPr>
          <p:cNvSpPr/>
          <p:nvPr/>
        </p:nvSpPr>
        <p:spPr>
          <a:xfrm>
            <a:off x="1891961" y="320050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ローチャート: 和接合 46">
            <a:extLst>
              <a:ext uri="{FF2B5EF4-FFF2-40B4-BE49-F238E27FC236}">
                <a16:creationId xmlns:a16="http://schemas.microsoft.com/office/drawing/2014/main" id="{9F1B1A4E-0EEF-4852-A255-5AAA8EFB6E80}"/>
              </a:ext>
            </a:extLst>
          </p:cNvPr>
          <p:cNvSpPr/>
          <p:nvPr/>
        </p:nvSpPr>
        <p:spPr>
          <a:xfrm>
            <a:off x="2216146" y="368275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ローチャート: 和接合 47">
            <a:extLst>
              <a:ext uri="{FF2B5EF4-FFF2-40B4-BE49-F238E27FC236}">
                <a16:creationId xmlns:a16="http://schemas.microsoft.com/office/drawing/2014/main" id="{792E8AE6-1094-4309-A3C5-AE659235B1BC}"/>
              </a:ext>
            </a:extLst>
          </p:cNvPr>
          <p:cNvSpPr/>
          <p:nvPr/>
        </p:nvSpPr>
        <p:spPr>
          <a:xfrm>
            <a:off x="2563791" y="404986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A7DA287B-3F23-45B2-915D-037BE84F9B66}"/>
              </a:ext>
            </a:extLst>
          </p:cNvPr>
          <p:cNvSpPr txBox="1"/>
          <p:nvPr/>
        </p:nvSpPr>
        <p:spPr>
          <a:xfrm>
            <a:off x="1914765" y="2862518"/>
            <a:ext cx="1171318" cy="261610"/>
          </a:xfrm>
          <a:prstGeom prst="rect">
            <a:avLst/>
          </a:prstGeom>
          <a:noFill/>
        </p:spPr>
        <p:txBody>
          <a:bodyPr wrap="square" rtlCol="0">
            <a:spAutoFit/>
          </a:bodyPr>
          <a:lstStyle/>
          <a:p>
            <a:r>
              <a:rPr lang="en-US" altLang="ja-JP" sz="1100" b="1" dirty="0"/>
              <a:t>Feed Pressure</a:t>
            </a:r>
          </a:p>
        </p:txBody>
      </p:sp>
      <p:cxnSp>
        <p:nvCxnSpPr>
          <p:cNvPr id="50" name="直線コネクタ 49">
            <a:extLst>
              <a:ext uri="{FF2B5EF4-FFF2-40B4-BE49-F238E27FC236}">
                <a16:creationId xmlns:a16="http://schemas.microsoft.com/office/drawing/2014/main" id="{C92C4933-11C4-4D0D-992A-656FEF768ED3}"/>
              </a:ext>
            </a:extLst>
          </p:cNvPr>
          <p:cNvCxnSpPr>
            <a:cxnSpLocks/>
          </p:cNvCxnSpPr>
          <p:nvPr/>
        </p:nvCxnSpPr>
        <p:spPr>
          <a:xfrm flipH="1">
            <a:off x="2037509" y="3098015"/>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3D6C062-1C7D-41C7-808F-9E4CBD10398C}"/>
              </a:ext>
            </a:extLst>
          </p:cNvPr>
          <p:cNvSpPr txBox="1"/>
          <p:nvPr/>
        </p:nvSpPr>
        <p:spPr>
          <a:xfrm>
            <a:off x="418998" y="3709973"/>
            <a:ext cx="1869626" cy="261610"/>
          </a:xfrm>
          <a:prstGeom prst="rect">
            <a:avLst/>
          </a:prstGeom>
          <a:noFill/>
        </p:spPr>
        <p:txBody>
          <a:bodyPr wrap="square" rtlCol="0">
            <a:spAutoFit/>
          </a:bodyPr>
          <a:lstStyle/>
          <a:p>
            <a:r>
              <a:rPr lang="en-US" altLang="ja-JP" sz="1100" b="1" dirty="0"/>
              <a:t>Concentrate Pressure</a:t>
            </a:r>
          </a:p>
        </p:txBody>
      </p:sp>
      <p:sp>
        <p:nvSpPr>
          <p:cNvPr id="52" name="テキスト ボックス 51">
            <a:extLst>
              <a:ext uri="{FF2B5EF4-FFF2-40B4-BE49-F238E27FC236}">
                <a16:creationId xmlns:a16="http://schemas.microsoft.com/office/drawing/2014/main" id="{354AC7EE-733A-4BFA-B554-1F87049FAD73}"/>
              </a:ext>
            </a:extLst>
          </p:cNvPr>
          <p:cNvSpPr txBox="1"/>
          <p:nvPr/>
        </p:nvSpPr>
        <p:spPr>
          <a:xfrm>
            <a:off x="2591587" y="3702760"/>
            <a:ext cx="1171318" cy="261610"/>
          </a:xfrm>
          <a:prstGeom prst="rect">
            <a:avLst/>
          </a:prstGeom>
          <a:noFill/>
        </p:spPr>
        <p:txBody>
          <a:bodyPr wrap="square" rtlCol="0">
            <a:spAutoFit/>
          </a:bodyPr>
          <a:lstStyle/>
          <a:p>
            <a:r>
              <a:rPr lang="en-US" altLang="ja-JP" sz="1100" b="1" dirty="0"/>
              <a:t>Feed Pressure</a:t>
            </a:r>
          </a:p>
        </p:txBody>
      </p:sp>
      <p:cxnSp>
        <p:nvCxnSpPr>
          <p:cNvPr id="53" name="直線コネクタ 52">
            <a:extLst>
              <a:ext uri="{FF2B5EF4-FFF2-40B4-BE49-F238E27FC236}">
                <a16:creationId xmlns:a16="http://schemas.microsoft.com/office/drawing/2014/main" id="{5A392922-DC57-4308-B95C-9F4BF2C83B4C}"/>
              </a:ext>
            </a:extLst>
          </p:cNvPr>
          <p:cNvCxnSpPr>
            <a:cxnSpLocks/>
          </p:cNvCxnSpPr>
          <p:nvPr/>
        </p:nvCxnSpPr>
        <p:spPr>
          <a:xfrm flipH="1">
            <a:off x="2714331" y="3938257"/>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6DCD039F-972A-447F-B17F-CE12A7E41FBE}"/>
              </a:ext>
            </a:extLst>
          </p:cNvPr>
          <p:cNvSpPr/>
          <p:nvPr/>
        </p:nvSpPr>
        <p:spPr>
          <a:xfrm>
            <a:off x="325686" y="2411251"/>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55" name="吹き出し: 角を丸めた四角形 54">
            <a:extLst>
              <a:ext uri="{FF2B5EF4-FFF2-40B4-BE49-F238E27FC236}">
                <a16:creationId xmlns:a16="http://schemas.microsoft.com/office/drawing/2014/main" id="{BF0414F1-8564-408C-8D7C-EE6D616C15FC}"/>
              </a:ext>
            </a:extLst>
          </p:cNvPr>
          <p:cNvSpPr/>
          <p:nvPr/>
        </p:nvSpPr>
        <p:spPr>
          <a:xfrm>
            <a:off x="65053" y="2901720"/>
            <a:ext cx="1423896" cy="659237"/>
          </a:xfrm>
          <a:prstGeom prst="wedgeRoundRectCallout">
            <a:avLst>
              <a:gd name="adj1" fmla="val -23128"/>
              <a:gd name="adj2" fmla="val -80346"/>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FF0000"/>
                </a:solidFill>
              </a:rPr>
              <a:t>This pump decides the feed flow to RO.</a:t>
            </a:r>
            <a:endParaRPr kumimoji="1" lang="ja-JP" altLang="en-US" sz="1200" dirty="0">
              <a:solidFill>
                <a:srgbClr val="FF0000"/>
              </a:solidFill>
            </a:endParaRPr>
          </a:p>
        </p:txBody>
      </p:sp>
      <p:grpSp>
        <p:nvGrpSpPr>
          <p:cNvPr id="56" name="グループ化 55">
            <a:extLst>
              <a:ext uri="{FF2B5EF4-FFF2-40B4-BE49-F238E27FC236}">
                <a16:creationId xmlns:a16="http://schemas.microsoft.com/office/drawing/2014/main" id="{C7B7F767-BAB4-4FF4-AF40-D4C75024D5C8}"/>
              </a:ext>
            </a:extLst>
          </p:cNvPr>
          <p:cNvGrpSpPr/>
          <p:nvPr/>
        </p:nvGrpSpPr>
        <p:grpSpPr>
          <a:xfrm>
            <a:off x="1423403" y="1948405"/>
            <a:ext cx="214673" cy="261610"/>
            <a:chOff x="3224663" y="253090"/>
            <a:chExt cx="241868" cy="294751"/>
          </a:xfrm>
        </p:grpSpPr>
        <p:sp>
          <p:nvSpPr>
            <p:cNvPr id="57" name="テキスト ボックス 56">
              <a:extLst>
                <a:ext uri="{FF2B5EF4-FFF2-40B4-BE49-F238E27FC236}">
                  <a16:creationId xmlns:a16="http://schemas.microsoft.com/office/drawing/2014/main" id="{7CBAA0CA-991A-4FB6-A963-09A530887BFF}"/>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58" name="楕円 57">
              <a:extLst>
                <a:ext uri="{FF2B5EF4-FFF2-40B4-BE49-F238E27FC236}">
                  <a16:creationId xmlns:a16="http://schemas.microsoft.com/office/drawing/2014/main" id="{DCC8531C-2276-4143-A3D8-598D0D9FB3A6}"/>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59" name="グループ化 58">
            <a:extLst>
              <a:ext uri="{FF2B5EF4-FFF2-40B4-BE49-F238E27FC236}">
                <a16:creationId xmlns:a16="http://schemas.microsoft.com/office/drawing/2014/main" id="{3E2068C8-8B5B-4A42-A288-FE39664EBF7E}"/>
              </a:ext>
            </a:extLst>
          </p:cNvPr>
          <p:cNvGrpSpPr/>
          <p:nvPr/>
        </p:nvGrpSpPr>
        <p:grpSpPr>
          <a:xfrm>
            <a:off x="2981239" y="2873285"/>
            <a:ext cx="214673" cy="261610"/>
            <a:chOff x="3224663" y="278422"/>
            <a:chExt cx="241868" cy="294751"/>
          </a:xfrm>
        </p:grpSpPr>
        <p:sp>
          <p:nvSpPr>
            <p:cNvPr id="60" name="テキスト ボックス 59">
              <a:extLst>
                <a:ext uri="{FF2B5EF4-FFF2-40B4-BE49-F238E27FC236}">
                  <a16:creationId xmlns:a16="http://schemas.microsoft.com/office/drawing/2014/main" id="{2BF3816C-0107-4875-8B00-9DF3F7FECA22}"/>
                </a:ext>
              </a:extLst>
            </p:cNvPr>
            <p:cNvSpPr txBox="1"/>
            <p:nvPr/>
          </p:nvSpPr>
          <p:spPr>
            <a:xfrm>
              <a:off x="3224663" y="278422"/>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61" name="楕円 60">
              <a:extLst>
                <a:ext uri="{FF2B5EF4-FFF2-40B4-BE49-F238E27FC236}">
                  <a16:creationId xmlns:a16="http://schemas.microsoft.com/office/drawing/2014/main" id="{A252B525-ED74-4438-B132-C26A00067C7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2" name="グループ化 61">
            <a:extLst>
              <a:ext uri="{FF2B5EF4-FFF2-40B4-BE49-F238E27FC236}">
                <a16:creationId xmlns:a16="http://schemas.microsoft.com/office/drawing/2014/main" id="{F8EEE9AA-036F-4F1E-ABF4-F0E9FD327687}"/>
              </a:ext>
            </a:extLst>
          </p:cNvPr>
          <p:cNvGrpSpPr/>
          <p:nvPr/>
        </p:nvGrpSpPr>
        <p:grpSpPr>
          <a:xfrm>
            <a:off x="1972982" y="3703149"/>
            <a:ext cx="214673" cy="261610"/>
            <a:chOff x="3224663" y="245402"/>
            <a:chExt cx="241868" cy="294751"/>
          </a:xfrm>
        </p:grpSpPr>
        <p:sp>
          <p:nvSpPr>
            <p:cNvPr id="63" name="テキスト ボックス 62">
              <a:extLst>
                <a:ext uri="{FF2B5EF4-FFF2-40B4-BE49-F238E27FC236}">
                  <a16:creationId xmlns:a16="http://schemas.microsoft.com/office/drawing/2014/main" id="{492FAAF1-A183-4D9B-9279-0AD75393F667}"/>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64" name="楕円 63">
              <a:extLst>
                <a:ext uri="{FF2B5EF4-FFF2-40B4-BE49-F238E27FC236}">
                  <a16:creationId xmlns:a16="http://schemas.microsoft.com/office/drawing/2014/main" id="{BED5AEFA-BDDB-47F5-899B-616766F823C5}"/>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5" name="グループ化 64">
            <a:extLst>
              <a:ext uri="{FF2B5EF4-FFF2-40B4-BE49-F238E27FC236}">
                <a16:creationId xmlns:a16="http://schemas.microsoft.com/office/drawing/2014/main" id="{BAF9EFBB-1EBB-48D8-A4A0-123FE933D041}"/>
              </a:ext>
            </a:extLst>
          </p:cNvPr>
          <p:cNvGrpSpPr/>
          <p:nvPr/>
        </p:nvGrpSpPr>
        <p:grpSpPr>
          <a:xfrm>
            <a:off x="3651664" y="3700996"/>
            <a:ext cx="214673" cy="261610"/>
            <a:chOff x="3224663" y="268466"/>
            <a:chExt cx="241868" cy="294751"/>
          </a:xfrm>
        </p:grpSpPr>
        <p:sp>
          <p:nvSpPr>
            <p:cNvPr id="66" name="テキスト ボックス 65">
              <a:extLst>
                <a:ext uri="{FF2B5EF4-FFF2-40B4-BE49-F238E27FC236}">
                  <a16:creationId xmlns:a16="http://schemas.microsoft.com/office/drawing/2014/main" id="{62136734-EE24-4E47-9176-E9123E803151}"/>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67" name="楕円 66">
              <a:extLst>
                <a:ext uri="{FF2B5EF4-FFF2-40B4-BE49-F238E27FC236}">
                  <a16:creationId xmlns:a16="http://schemas.microsoft.com/office/drawing/2014/main" id="{1AA13A88-32BD-48A5-9392-E23FBEA633FB}"/>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8" name="グループ化 67">
            <a:extLst>
              <a:ext uri="{FF2B5EF4-FFF2-40B4-BE49-F238E27FC236}">
                <a16:creationId xmlns:a16="http://schemas.microsoft.com/office/drawing/2014/main" id="{5BEBDDCC-5F26-4D7C-9690-02CD9A7048D3}"/>
              </a:ext>
            </a:extLst>
          </p:cNvPr>
          <p:cNvGrpSpPr/>
          <p:nvPr/>
        </p:nvGrpSpPr>
        <p:grpSpPr>
          <a:xfrm>
            <a:off x="5640053" y="4576543"/>
            <a:ext cx="214673" cy="261610"/>
            <a:chOff x="3224663" y="253090"/>
            <a:chExt cx="241868" cy="294751"/>
          </a:xfrm>
        </p:grpSpPr>
        <p:sp>
          <p:nvSpPr>
            <p:cNvPr id="69" name="テキスト ボックス 68">
              <a:extLst>
                <a:ext uri="{FF2B5EF4-FFF2-40B4-BE49-F238E27FC236}">
                  <a16:creationId xmlns:a16="http://schemas.microsoft.com/office/drawing/2014/main" id="{1104A89B-34E5-459C-A454-D9CD63F69E7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70" name="楕円 69">
              <a:extLst>
                <a:ext uri="{FF2B5EF4-FFF2-40B4-BE49-F238E27FC236}">
                  <a16:creationId xmlns:a16="http://schemas.microsoft.com/office/drawing/2014/main" id="{2FA499F8-3F3A-47DF-BC59-A0DF2C09A46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4" name="グループ化 3">
            <a:extLst>
              <a:ext uri="{FF2B5EF4-FFF2-40B4-BE49-F238E27FC236}">
                <a16:creationId xmlns:a16="http://schemas.microsoft.com/office/drawing/2014/main" id="{6FBB0DCF-276C-6671-46B3-DA548035E2FA}"/>
              </a:ext>
            </a:extLst>
          </p:cNvPr>
          <p:cNvGrpSpPr/>
          <p:nvPr/>
        </p:nvGrpSpPr>
        <p:grpSpPr>
          <a:xfrm>
            <a:off x="181804" y="4208593"/>
            <a:ext cx="2054056" cy="896299"/>
            <a:chOff x="181804" y="5328473"/>
            <a:chExt cx="2054056" cy="896299"/>
          </a:xfrm>
        </p:grpSpPr>
        <p:sp>
          <p:nvSpPr>
            <p:cNvPr id="71" name="テキスト ボックス 70">
              <a:extLst>
                <a:ext uri="{FF2B5EF4-FFF2-40B4-BE49-F238E27FC236}">
                  <a16:creationId xmlns:a16="http://schemas.microsoft.com/office/drawing/2014/main" id="{1014A79E-9A55-406F-96F4-892ACE419AB1}"/>
                </a:ext>
              </a:extLst>
            </p:cNvPr>
            <p:cNvSpPr txBox="1"/>
            <p:nvPr/>
          </p:nvSpPr>
          <p:spPr>
            <a:xfrm>
              <a:off x="181804" y="5328473"/>
              <a:ext cx="2054056" cy="884601"/>
            </a:xfrm>
            <a:prstGeom prst="rect">
              <a:avLst/>
            </a:prstGeom>
            <a:noFill/>
          </p:spPr>
          <p:txBody>
            <a:bodyPr wrap="square" rtlCol="0">
              <a:spAutoFit/>
            </a:bodyPr>
            <a:lstStyle/>
            <a:p>
              <a:r>
                <a:rPr kumimoji="1" lang="en-US" altLang="ja-JP" sz="1200" dirty="0"/>
                <a:t>&lt;Differential Pressure&gt;</a:t>
              </a:r>
            </a:p>
            <a:p>
              <a:pPr marL="285750" indent="-285750">
                <a:lnSpc>
                  <a:spcPts val="1600"/>
                </a:lnSpc>
                <a:buFont typeface="Arial" panose="020B0604020202020204" pitchFamily="34" charset="0"/>
                <a:buChar char="•"/>
              </a:pPr>
              <a:r>
                <a:rPr lang="en-US" altLang="ja-JP" sz="1200" dirty="0"/>
                <a:t>Stage 1 =     </a:t>
              </a:r>
              <a:r>
                <a:rPr lang="ja-JP" altLang="en-US" sz="1200" dirty="0"/>
                <a:t>－</a:t>
              </a:r>
              <a:endParaRPr lang="en-US" altLang="ja-JP" sz="1200" dirty="0"/>
            </a:p>
            <a:p>
              <a:pPr marL="285750" indent="-285750">
                <a:lnSpc>
                  <a:spcPts val="1600"/>
                </a:lnSpc>
                <a:buFont typeface="Arial" panose="020B0604020202020204" pitchFamily="34" charset="0"/>
                <a:buChar char="•"/>
              </a:pPr>
              <a:r>
                <a:rPr kumimoji="1" lang="en-US" altLang="ja-JP" sz="1200" dirty="0"/>
                <a:t>Stage 2 </a:t>
              </a:r>
              <a:r>
                <a:rPr lang="en-US" altLang="ja-JP" sz="1200" dirty="0"/>
                <a:t>=     </a:t>
              </a:r>
              <a:r>
                <a:rPr lang="ja-JP" altLang="en-US" sz="1200" dirty="0"/>
                <a:t>－</a:t>
              </a:r>
              <a:endParaRPr kumimoji="1" lang="en-US" altLang="ja-JP" sz="1200" dirty="0"/>
            </a:p>
            <a:p>
              <a:pPr marL="285750" indent="-285750">
                <a:lnSpc>
                  <a:spcPts val="1600"/>
                </a:lnSpc>
                <a:buFont typeface="Arial" panose="020B0604020202020204" pitchFamily="34" charset="0"/>
                <a:buChar char="•"/>
              </a:pPr>
              <a:r>
                <a:rPr lang="en-US" altLang="ja-JP" sz="1200" dirty="0"/>
                <a:t>Stage 3 =     </a:t>
              </a:r>
              <a:r>
                <a:rPr lang="ja-JP" altLang="en-US" sz="1200" dirty="0"/>
                <a:t>－</a:t>
              </a:r>
              <a:endParaRPr lang="en-US" altLang="ja-JP" sz="1200" dirty="0"/>
            </a:p>
          </p:txBody>
        </p:sp>
        <p:grpSp>
          <p:nvGrpSpPr>
            <p:cNvPr id="72" name="グループ化 71">
              <a:extLst>
                <a:ext uri="{FF2B5EF4-FFF2-40B4-BE49-F238E27FC236}">
                  <a16:creationId xmlns:a16="http://schemas.microsoft.com/office/drawing/2014/main" id="{33FF8A35-1FD7-4A19-BCEE-BFC4DDA9C458}"/>
                </a:ext>
              </a:extLst>
            </p:cNvPr>
            <p:cNvGrpSpPr/>
            <p:nvPr/>
          </p:nvGrpSpPr>
          <p:grpSpPr>
            <a:xfrm>
              <a:off x="1228139" y="5520342"/>
              <a:ext cx="214673" cy="261610"/>
              <a:chOff x="3224663" y="253090"/>
              <a:chExt cx="241868" cy="294751"/>
            </a:xfrm>
          </p:grpSpPr>
          <p:sp>
            <p:nvSpPr>
              <p:cNvPr id="73" name="テキスト ボックス 72">
                <a:extLst>
                  <a:ext uri="{FF2B5EF4-FFF2-40B4-BE49-F238E27FC236}">
                    <a16:creationId xmlns:a16="http://schemas.microsoft.com/office/drawing/2014/main" id="{F7F8F08B-846A-4853-B0A5-91187BCB328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74" name="楕円 73">
                <a:extLst>
                  <a:ext uri="{FF2B5EF4-FFF2-40B4-BE49-F238E27FC236}">
                    <a16:creationId xmlns:a16="http://schemas.microsoft.com/office/drawing/2014/main" id="{47998560-D6F3-4DC3-A6E6-9305D8AA5EF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5" name="グループ化 74">
              <a:extLst>
                <a:ext uri="{FF2B5EF4-FFF2-40B4-BE49-F238E27FC236}">
                  <a16:creationId xmlns:a16="http://schemas.microsoft.com/office/drawing/2014/main" id="{42C9F28E-147C-465B-9676-EE1E4612318C}"/>
                </a:ext>
              </a:extLst>
            </p:cNvPr>
            <p:cNvGrpSpPr/>
            <p:nvPr/>
          </p:nvGrpSpPr>
          <p:grpSpPr>
            <a:xfrm>
              <a:off x="1589812" y="5535332"/>
              <a:ext cx="214673" cy="261610"/>
              <a:chOff x="3224663" y="269978"/>
              <a:chExt cx="241868" cy="294751"/>
            </a:xfrm>
          </p:grpSpPr>
          <p:sp>
            <p:nvSpPr>
              <p:cNvPr id="76" name="テキスト ボックス 75">
                <a:extLst>
                  <a:ext uri="{FF2B5EF4-FFF2-40B4-BE49-F238E27FC236}">
                    <a16:creationId xmlns:a16="http://schemas.microsoft.com/office/drawing/2014/main" id="{C90C5784-9A90-4496-B71F-50AA2BAC4F42}"/>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77" name="楕円 76">
                <a:extLst>
                  <a:ext uri="{FF2B5EF4-FFF2-40B4-BE49-F238E27FC236}">
                    <a16:creationId xmlns:a16="http://schemas.microsoft.com/office/drawing/2014/main" id="{54183F40-097B-4E3C-971E-3D5256D342BC}"/>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8" name="グループ化 77">
              <a:extLst>
                <a:ext uri="{FF2B5EF4-FFF2-40B4-BE49-F238E27FC236}">
                  <a16:creationId xmlns:a16="http://schemas.microsoft.com/office/drawing/2014/main" id="{64CF1772-252E-4B06-9F11-4FF8A39C1E6C}"/>
                </a:ext>
              </a:extLst>
            </p:cNvPr>
            <p:cNvGrpSpPr/>
            <p:nvPr/>
          </p:nvGrpSpPr>
          <p:grpSpPr>
            <a:xfrm>
              <a:off x="1225307" y="5752355"/>
              <a:ext cx="214673" cy="261610"/>
              <a:chOff x="3224663" y="269978"/>
              <a:chExt cx="241868" cy="294751"/>
            </a:xfrm>
          </p:grpSpPr>
          <p:sp>
            <p:nvSpPr>
              <p:cNvPr id="79" name="テキスト ボックス 78">
                <a:extLst>
                  <a:ext uri="{FF2B5EF4-FFF2-40B4-BE49-F238E27FC236}">
                    <a16:creationId xmlns:a16="http://schemas.microsoft.com/office/drawing/2014/main" id="{54DE749D-3C0C-40DB-83BA-F2B3CF61CD5B}"/>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80" name="楕円 79">
                <a:extLst>
                  <a:ext uri="{FF2B5EF4-FFF2-40B4-BE49-F238E27FC236}">
                    <a16:creationId xmlns:a16="http://schemas.microsoft.com/office/drawing/2014/main" id="{539F7C5C-8CF2-4EC5-8E29-6BBFBF27974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1" name="グループ化 80">
              <a:extLst>
                <a:ext uri="{FF2B5EF4-FFF2-40B4-BE49-F238E27FC236}">
                  <a16:creationId xmlns:a16="http://schemas.microsoft.com/office/drawing/2014/main" id="{EB46C3C3-DAB8-4317-AC6A-A5E24E4827D6}"/>
                </a:ext>
              </a:extLst>
            </p:cNvPr>
            <p:cNvGrpSpPr/>
            <p:nvPr/>
          </p:nvGrpSpPr>
          <p:grpSpPr>
            <a:xfrm>
              <a:off x="1585529" y="5730687"/>
              <a:ext cx="214673" cy="261610"/>
              <a:chOff x="3224663" y="245402"/>
              <a:chExt cx="241868" cy="294751"/>
            </a:xfrm>
          </p:grpSpPr>
          <p:sp>
            <p:nvSpPr>
              <p:cNvPr id="82" name="テキスト ボックス 81">
                <a:extLst>
                  <a:ext uri="{FF2B5EF4-FFF2-40B4-BE49-F238E27FC236}">
                    <a16:creationId xmlns:a16="http://schemas.microsoft.com/office/drawing/2014/main" id="{B619B388-A73B-4BC4-9931-27F88ACFCCD5}"/>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83" name="楕円 82">
                <a:extLst>
                  <a:ext uri="{FF2B5EF4-FFF2-40B4-BE49-F238E27FC236}">
                    <a16:creationId xmlns:a16="http://schemas.microsoft.com/office/drawing/2014/main" id="{73DC6E02-20F6-4EBD-804B-0C8A33FD5C7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4" name="グループ化 83">
              <a:extLst>
                <a:ext uri="{FF2B5EF4-FFF2-40B4-BE49-F238E27FC236}">
                  <a16:creationId xmlns:a16="http://schemas.microsoft.com/office/drawing/2014/main" id="{17089BD7-234B-4E63-9471-B2B9527F9E85}"/>
                </a:ext>
              </a:extLst>
            </p:cNvPr>
            <p:cNvGrpSpPr/>
            <p:nvPr/>
          </p:nvGrpSpPr>
          <p:grpSpPr>
            <a:xfrm>
              <a:off x="1224881" y="5963162"/>
              <a:ext cx="214673" cy="261610"/>
              <a:chOff x="3224663" y="268466"/>
              <a:chExt cx="241868" cy="294751"/>
            </a:xfrm>
          </p:grpSpPr>
          <p:sp>
            <p:nvSpPr>
              <p:cNvPr id="85" name="テキスト ボックス 84">
                <a:extLst>
                  <a:ext uri="{FF2B5EF4-FFF2-40B4-BE49-F238E27FC236}">
                    <a16:creationId xmlns:a16="http://schemas.microsoft.com/office/drawing/2014/main" id="{036C4FDE-E7CF-4B06-AE5F-EE8C8A204F44}"/>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86" name="楕円 85">
                <a:extLst>
                  <a:ext uri="{FF2B5EF4-FFF2-40B4-BE49-F238E27FC236}">
                    <a16:creationId xmlns:a16="http://schemas.microsoft.com/office/drawing/2014/main" id="{BE7D35F9-589E-4BD9-9585-8DEA32A3BDBA}"/>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7" name="グループ化 86">
              <a:extLst>
                <a:ext uri="{FF2B5EF4-FFF2-40B4-BE49-F238E27FC236}">
                  <a16:creationId xmlns:a16="http://schemas.microsoft.com/office/drawing/2014/main" id="{136BAA44-517D-4D4D-8625-CA43C6D07E6D}"/>
                </a:ext>
              </a:extLst>
            </p:cNvPr>
            <p:cNvGrpSpPr/>
            <p:nvPr/>
          </p:nvGrpSpPr>
          <p:grpSpPr>
            <a:xfrm>
              <a:off x="1585103" y="5950489"/>
              <a:ext cx="214673" cy="261610"/>
              <a:chOff x="3224663" y="253090"/>
              <a:chExt cx="241868" cy="294751"/>
            </a:xfrm>
          </p:grpSpPr>
          <p:sp>
            <p:nvSpPr>
              <p:cNvPr id="88" name="テキスト ボックス 87">
                <a:extLst>
                  <a:ext uri="{FF2B5EF4-FFF2-40B4-BE49-F238E27FC236}">
                    <a16:creationId xmlns:a16="http://schemas.microsoft.com/office/drawing/2014/main" id="{9FE27124-2BE0-41F9-850F-43C1C588D142}"/>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89" name="楕円 88">
                <a:extLst>
                  <a:ext uri="{FF2B5EF4-FFF2-40B4-BE49-F238E27FC236}">
                    <a16:creationId xmlns:a16="http://schemas.microsoft.com/office/drawing/2014/main" id="{FA6F4EA3-83A0-4689-8347-9590076F0F4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spTree>
    <p:extLst>
      <p:ext uri="{BB962C8B-B14F-4D97-AF65-F5344CB8AC3E}">
        <p14:creationId xmlns:p14="http://schemas.microsoft.com/office/powerpoint/2010/main" val="2071142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Introduction</a:t>
            </a:r>
            <a:r>
              <a:rPr kumimoji="1" lang="ja-JP" altLang="en-US" dirty="0"/>
              <a:t>：</a:t>
            </a:r>
            <a:r>
              <a:rPr lang="en-US" altLang="ja-JP" sz="2800" dirty="0"/>
              <a:t>summary up to the previous meeting</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571984" y="905691"/>
            <a:ext cx="11345196" cy="5242559"/>
          </a:xfrm>
        </p:spPr>
        <p:txBody>
          <a:bodyPr/>
          <a:lstStyle/>
          <a:p>
            <a:pPr marL="457200" lvl="3" indent="-457200">
              <a:buFont typeface="Wingdings" panose="05000000000000000000" pitchFamily="2" charset="2"/>
              <a:buChar char="Ø"/>
            </a:pPr>
            <a:r>
              <a:rPr lang="en-US" altLang="ja-JP" sz="2400" dirty="0"/>
              <a:t>Data Preprocessing</a:t>
            </a:r>
          </a:p>
          <a:p>
            <a:pPr marL="457200" lvl="4"/>
            <a:r>
              <a:rPr lang="en-US" altLang="ja-JP" sz="2000" dirty="0"/>
              <a:t>creating “master data“ for analysis from raw dataset by pretreatment including  Data Cleaning and/or </a:t>
            </a:r>
            <a:r>
              <a:rPr lang="en-US" altLang="ja-JP" sz="2000" i="0" u="none" strike="noStrike" baseline="0" dirty="0">
                <a:solidFill>
                  <a:srgbClr val="000000"/>
                </a:solidFill>
                <a:latin typeface="Arial" panose="020B0604020202020204" pitchFamily="34" charset="0"/>
              </a:rPr>
              <a:t>Filtering</a:t>
            </a:r>
            <a:br>
              <a:rPr lang="en-US" altLang="ja-JP" sz="2000" i="0" u="none" strike="noStrike" baseline="0" dirty="0">
                <a:solidFill>
                  <a:srgbClr val="000000"/>
                </a:solidFill>
                <a:latin typeface="Arial" panose="020B0604020202020204" pitchFamily="34" charset="0"/>
              </a:rPr>
            </a:br>
            <a:endParaRPr lang="en-US" altLang="ja-JP" sz="2000" dirty="0">
              <a:solidFill>
                <a:srgbClr val="000000"/>
              </a:solidFill>
              <a:latin typeface="Arial" panose="020B0604020202020204" pitchFamily="34" charset="0"/>
            </a:endParaRPr>
          </a:p>
          <a:p>
            <a:pPr marL="457200" lvl="3" indent="-457200">
              <a:buFont typeface="Wingdings" panose="05000000000000000000" pitchFamily="2" charset="2"/>
              <a:buChar char="Ø"/>
            </a:pPr>
            <a:r>
              <a:rPr lang="en-US" altLang="ja-JP" sz="2400" dirty="0"/>
              <a:t>Overview of the water quality prediction model</a:t>
            </a:r>
          </a:p>
          <a:p>
            <a:pPr marL="914400" lvl="4" indent="-457200">
              <a:buFont typeface="Arial" panose="020B0604020202020204" pitchFamily="34" charset="0"/>
              <a:buChar char="•"/>
            </a:pPr>
            <a:r>
              <a:rPr lang="en-US" altLang="ja-JP" sz="2000" b="1" u="sng" dirty="0"/>
              <a:t>Focused Period</a:t>
            </a:r>
          </a:p>
          <a:p>
            <a:pPr marL="1143000" lvl="5" indent="0">
              <a:buNone/>
            </a:pPr>
            <a:r>
              <a:rPr lang="en-US" altLang="ja-JP" sz="2000" dirty="0"/>
              <a:t>Focusing on the period while all variables are available and operational situation with RO membrane is stable.</a:t>
            </a:r>
          </a:p>
          <a:p>
            <a:pPr marL="914400" lvl="4" indent="-457200">
              <a:buFont typeface="Arial" panose="020B0604020202020204" pitchFamily="34" charset="0"/>
              <a:buChar char="•"/>
            </a:pPr>
            <a:r>
              <a:rPr lang="en-US" altLang="ja-JP" sz="2000" b="1" u="sng" dirty="0"/>
              <a:t>Target Variables</a:t>
            </a:r>
          </a:p>
          <a:p>
            <a:pPr marL="1143000" lvl="5" indent="0">
              <a:buNone/>
            </a:pPr>
            <a:r>
              <a:rPr lang="en-US" altLang="ja-JP" sz="2000" dirty="0"/>
              <a:t>Treated water is required to satisfy the standard indicated permeate conductivity and permeate combined TOC.</a:t>
            </a:r>
            <a:br>
              <a:rPr lang="en-US" altLang="ja-JP" sz="2000" dirty="0"/>
            </a:br>
            <a:r>
              <a:rPr lang="en-US" altLang="ja-JP" sz="2000" dirty="0"/>
              <a:t>We focused on each stage </a:t>
            </a:r>
            <a:r>
              <a:rPr lang="en-US" altLang="ja-JP" dirty="0"/>
              <a:t>permeate conductivity</a:t>
            </a:r>
            <a:r>
              <a:rPr lang="ja-JP" altLang="en-US" dirty="0"/>
              <a:t>（</a:t>
            </a:r>
            <a:r>
              <a:rPr lang="en-US" altLang="ja-JP" dirty="0"/>
              <a:t>Targe</a:t>
            </a:r>
            <a:r>
              <a:rPr lang="ja-JP" altLang="en-US" dirty="0"/>
              <a:t>①～③）</a:t>
            </a:r>
            <a:r>
              <a:rPr lang="en-US" altLang="ja-JP" dirty="0"/>
              <a:t>and permeate combined TOC</a:t>
            </a:r>
            <a:r>
              <a:rPr lang="ja-JP" altLang="en-US" dirty="0"/>
              <a:t>（</a:t>
            </a:r>
            <a:r>
              <a:rPr lang="en-US" altLang="ja-JP" dirty="0"/>
              <a:t>Target</a:t>
            </a:r>
            <a:r>
              <a:rPr lang="ja-JP" altLang="en-US" dirty="0"/>
              <a:t>④）</a:t>
            </a:r>
            <a:r>
              <a:rPr lang="en-US" altLang="ja-JP" dirty="0"/>
              <a:t>.</a:t>
            </a:r>
            <a:br>
              <a:rPr lang="en-US" altLang="ja-JP" dirty="0"/>
            </a:br>
            <a:endParaRPr lang="en-US" altLang="ja-JP" sz="2400" dirty="0"/>
          </a:p>
          <a:p>
            <a:pPr marL="457200" lvl="3" indent="-457200">
              <a:buFont typeface="Wingdings" panose="05000000000000000000" pitchFamily="2" charset="2"/>
              <a:buChar char="Ø"/>
            </a:pPr>
            <a:r>
              <a:rPr lang="en-US" altLang="ja-JP" sz="2400" dirty="0"/>
              <a:t>Continuous Chain Evaluation</a:t>
            </a:r>
            <a:r>
              <a:rPr lang="ja-JP" altLang="en-US" sz="2000" dirty="0"/>
              <a:t>（</a:t>
            </a:r>
            <a:r>
              <a:rPr lang="en-US" altLang="ja-JP" sz="2000" dirty="0"/>
              <a:t>1 week Training and 1 week Prediction</a:t>
            </a:r>
            <a:r>
              <a:rPr lang="ja-JP" altLang="en-US" sz="2000" dirty="0"/>
              <a:t>）</a:t>
            </a:r>
            <a:endParaRPr lang="en-US" altLang="ja-JP" sz="2000" dirty="0"/>
          </a:p>
          <a:p>
            <a:pPr marL="457200" lvl="4"/>
            <a:r>
              <a:rPr lang="en-US" altLang="ja-JP" sz="2000" dirty="0"/>
              <a:t>“Prediction trend” is totally compiled with  each weekly prediction trend all through the period.</a:t>
            </a:r>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spTree>
    <p:extLst>
      <p:ext uri="{BB962C8B-B14F-4D97-AF65-F5344CB8AC3E}">
        <p14:creationId xmlns:p14="http://schemas.microsoft.com/office/powerpoint/2010/main" val="1090006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7EB4AE0-B768-9AAE-DF21-07CE291077CD}"/>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578E07B0-052C-FCF0-2F3B-E107A2948582}"/>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 name="テキスト プレースホルダー 3">
            <a:extLst>
              <a:ext uri="{FF2B5EF4-FFF2-40B4-BE49-F238E27FC236}">
                <a16:creationId xmlns:a16="http://schemas.microsoft.com/office/drawing/2014/main" id="{0481F69D-8376-C4F5-1409-96017F79CBAE}"/>
              </a:ext>
            </a:extLst>
          </p:cNvPr>
          <p:cNvSpPr>
            <a:spLocks noGrp="1"/>
          </p:cNvSpPr>
          <p:nvPr>
            <p:ph type="body" sz="quarter" idx="11"/>
          </p:nvPr>
        </p:nvSpPr>
        <p:spPr>
          <a:xfrm>
            <a:off x="517055" y="871546"/>
            <a:ext cx="11341887" cy="1052081"/>
          </a:xfrm>
        </p:spPr>
        <p:txBody>
          <a:bodyPr/>
          <a:lstStyle/>
          <a:p>
            <a:r>
              <a:rPr kumimoji="1" lang="en-US" altLang="ja-JP" b="0" dirty="0"/>
              <a:t>Model</a:t>
            </a:r>
            <a:r>
              <a:rPr kumimoji="1" lang="ja-JP" altLang="en-US" b="0" dirty="0"/>
              <a:t>：</a:t>
            </a:r>
            <a:r>
              <a:rPr kumimoji="1" lang="en-US" altLang="ja-JP" b="0" dirty="0"/>
              <a:t>Multiple Regression Model</a:t>
            </a:r>
            <a:r>
              <a:rPr lang="ja-JP" altLang="en-US" b="0" dirty="0"/>
              <a:t> </a:t>
            </a:r>
            <a:r>
              <a:rPr kumimoji="1" lang="ja-JP" altLang="en-US" b="0" dirty="0"/>
              <a:t>＆ </a:t>
            </a:r>
            <a:r>
              <a:rPr kumimoji="1" lang="en-US" altLang="ja-JP" b="0" dirty="0"/>
              <a:t>Radom Forest </a:t>
            </a:r>
            <a:endParaRPr lang="en-US" altLang="ja-JP" dirty="0"/>
          </a:p>
          <a:p>
            <a:pPr marL="285750" marR="0" lvl="0" indent="-285750" algn="l" defTabSz="914400" rtl="0" eaLnBrk="1" fontAlgn="auto" latinLnBrk="0" hangingPunct="1">
              <a:lnSpc>
                <a:spcPct val="90000"/>
              </a:lnSpc>
              <a:spcBef>
                <a:spcPts val="1000"/>
              </a:spcBef>
              <a:spcAft>
                <a:spcPts val="0"/>
              </a:spcAft>
              <a:buClr>
                <a:srgbClr val="00316C"/>
              </a:buClr>
              <a:buSzTx/>
              <a:buFont typeface="Wingdings" panose="05000000000000000000" pitchFamily="2" charset="2"/>
              <a:buChar char="n"/>
              <a:tabLst/>
              <a:defRPr/>
            </a:pP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Used Variables</a:t>
            </a:r>
            <a:r>
              <a:rPr kumimoji="1" lang="ja-JP" altLang="en-US" sz="2400" b="0" i="0" u="none" strike="noStrike" kern="1200" cap="none" spc="0" normalizeH="0" baseline="0" noProof="0" dirty="0">
                <a:ln>
                  <a:noFill/>
                </a:ln>
                <a:solidFill>
                  <a:prstClr val="black"/>
                </a:solidFill>
                <a:effectLst/>
                <a:uLnTx/>
                <a:uFillTx/>
                <a:latin typeface="Arial"/>
                <a:ea typeface="Meiryo UI"/>
                <a:cs typeface="+mn-cs"/>
              </a:rPr>
              <a:t>：</a:t>
            </a:r>
            <a:endParaRPr kumimoji="1" lang="en-US" altLang="ja-JP" sz="2400" b="1" i="0" u="none" strike="noStrike" kern="1200" cap="none" spc="0" normalizeH="0" baseline="0" noProof="0" dirty="0">
              <a:ln>
                <a:noFill/>
              </a:ln>
              <a:solidFill>
                <a:prstClr val="black"/>
              </a:solidFill>
              <a:effectLst/>
              <a:uLnTx/>
              <a:uFillTx/>
              <a:latin typeface="Arial"/>
              <a:ea typeface="Meiryo UI"/>
              <a:cs typeface="+mn-cs"/>
            </a:endParaRPr>
          </a:p>
          <a:p>
            <a:pPr marL="285750" marR="0" lvl="0" indent="-285750" algn="l" defTabSz="914400" rtl="0" eaLnBrk="1" fontAlgn="auto" latinLnBrk="0" hangingPunct="1">
              <a:lnSpc>
                <a:spcPct val="90000"/>
              </a:lnSpc>
              <a:spcBef>
                <a:spcPts val="1000"/>
              </a:spcBef>
              <a:spcAft>
                <a:spcPts val="0"/>
              </a:spcAft>
              <a:buClr>
                <a:srgbClr val="00316C"/>
              </a:buClr>
              <a:buSzTx/>
              <a:buFont typeface="Wingdings" panose="05000000000000000000" pitchFamily="2" charset="2"/>
              <a:buChar char="n"/>
              <a:tabLst/>
              <a:defRPr/>
            </a:pPr>
            <a:endParaRPr lang="en-US" altLang="ja-JP" dirty="0">
              <a:solidFill>
                <a:prstClr val="black"/>
              </a:solidFill>
              <a:latin typeface="Arial"/>
              <a:ea typeface="Meiryo UI"/>
            </a:endParaRPr>
          </a:p>
          <a:p>
            <a:pPr marL="0" marR="0" lvl="0" indent="0" algn="l" defTabSz="914400" rtl="0" eaLnBrk="1" fontAlgn="auto" latinLnBrk="0" hangingPunct="1">
              <a:lnSpc>
                <a:spcPct val="90000"/>
              </a:lnSpc>
              <a:spcBef>
                <a:spcPts val="1000"/>
              </a:spcBef>
              <a:spcAft>
                <a:spcPts val="0"/>
              </a:spcAft>
              <a:buClr>
                <a:srgbClr val="00316C"/>
              </a:buClr>
              <a:buSzTx/>
              <a:buNone/>
              <a:tabLst/>
              <a:defRPr/>
            </a:pPr>
            <a:endParaRPr kumimoji="1" lang="en-US" altLang="ja-JP" sz="2400" b="1" i="0" u="none" strike="noStrike" kern="1200" cap="none" spc="0" normalizeH="0" baseline="0" noProof="0" dirty="0">
              <a:ln>
                <a:noFill/>
              </a:ln>
              <a:solidFill>
                <a:prstClr val="black"/>
              </a:solidFill>
              <a:effectLst/>
              <a:uLnTx/>
              <a:uFillTx/>
              <a:latin typeface="Arial"/>
              <a:ea typeface="Meiryo UI"/>
              <a:cs typeface="+mn-cs"/>
            </a:endParaRPr>
          </a:p>
          <a:p>
            <a:pPr marL="0" indent="0">
              <a:buNone/>
            </a:pPr>
            <a:endParaRPr kumimoji="1" lang="en-US" altLang="ja-JP" dirty="0"/>
          </a:p>
          <a:p>
            <a:endParaRPr kumimoji="1" lang="en-US" altLang="ja-JP" dirty="0"/>
          </a:p>
          <a:p>
            <a:endParaRPr kumimoji="1" lang="ja-JP" altLang="en-US" dirty="0"/>
          </a:p>
        </p:txBody>
      </p:sp>
      <p:graphicFrame>
        <p:nvGraphicFramePr>
          <p:cNvPr id="7" name="表 6">
            <a:extLst>
              <a:ext uri="{FF2B5EF4-FFF2-40B4-BE49-F238E27FC236}">
                <a16:creationId xmlns:a16="http://schemas.microsoft.com/office/drawing/2014/main" id="{2435E577-A1CF-F172-DC6E-F6809D7167FA}"/>
              </a:ext>
            </a:extLst>
          </p:cNvPr>
          <p:cNvGraphicFramePr>
            <a:graphicFrameLocks noGrp="1"/>
          </p:cNvGraphicFramePr>
          <p:nvPr/>
        </p:nvGraphicFramePr>
        <p:xfrm>
          <a:off x="571983" y="2026253"/>
          <a:ext cx="11213618" cy="4680576"/>
        </p:xfrm>
        <a:graphic>
          <a:graphicData uri="http://schemas.openxmlformats.org/drawingml/2006/table">
            <a:tbl>
              <a:tblPr firstRow="1" firstCol="1" bandRow="1">
                <a:tableStyleId>{5C22544A-7EE6-4342-B048-85BDC9FD1C3A}</a:tableStyleId>
              </a:tblPr>
              <a:tblGrid>
                <a:gridCol w="2950150">
                  <a:extLst>
                    <a:ext uri="{9D8B030D-6E8A-4147-A177-3AD203B41FA5}">
                      <a16:colId xmlns:a16="http://schemas.microsoft.com/office/drawing/2014/main" val="1842417525"/>
                    </a:ext>
                  </a:extLst>
                </a:gridCol>
                <a:gridCol w="2065867">
                  <a:extLst>
                    <a:ext uri="{9D8B030D-6E8A-4147-A177-3AD203B41FA5}">
                      <a16:colId xmlns:a16="http://schemas.microsoft.com/office/drawing/2014/main" val="3728738070"/>
                    </a:ext>
                  </a:extLst>
                </a:gridCol>
                <a:gridCol w="2065867">
                  <a:extLst>
                    <a:ext uri="{9D8B030D-6E8A-4147-A177-3AD203B41FA5}">
                      <a16:colId xmlns:a16="http://schemas.microsoft.com/office/drawing/2014/main" val="2861237401"/>
                    </a:ext>
                  </a:extLst>
                </a:gridCol>
                <a:gridCol w="2065867">
                  <a:extLst>
                    <a:ext uri="{9D8B030D-6E8A-4147-A177-3AD203B41FA5}">
                      <a16:colId xmlns:a16="http://schemas.microsoft.com/office/drawing/2014/main" val="879426180"/>
                    </a:ext>
                  </a:extLst>
                </a:gridCol>
                <a:gridCol w="2065867">
                  <a:extLst>
                    <a:ext uri="{9D8B030D-6E8A-4147-A177-3AD203B41FA5}">
                      <a16:colId xmlns:a16="http://schemas.microsoft.com/office/drawing/2014/main" val="2624475839"/>
                    </a:ext>
                  </a:extLst>
                </a:gridCol>
              </a:tblGrid>
              <a:tr h="723303">
                <a:tc>
                  <a:txBody>
                    <a:bodyPr/>
                    <a:lstStyle/>
                    <a:p>
                      <a:pPr algn="ctr">
                        <a:spcAft>
                          <a:spcPts val="600"/>
                        </a:spcAft>
                      </a:pPr>
                      <a:r>
                        <a:rPr lang="en-US" sz="1800" b="1" dirty="0">
                          <a:solidFill>
                            <a:srgbClr val="FFFFFF"/>
                          </a:solidFill>
                          <a:effectLst/>
                        </a:rPr>
                        <a:t>Target number</a:t>
                      </a:r>
                      <a:br>
                        <a:rPr lang="en-US" sz="1800" b="1" dirty="0">
                          <a:solidFill>
                            <a:srgbClr val="FFFFFF"/>
                          </a:solidFill>
                          <a:effectLst/>
                        </a:rPr>
                      </a:br>
                      <a:br>
                        <a:rPr lang="en-US" sz="1800" b="1" dirty="0">
                          <a:solidFill>
                            <a:srgbClr val="FFFFFF"/>
                          </a:solidFill>
                          <a:effectLst/>
                        </a:rPr>
                      </a:br>
                      <a:r>
                        <a:rPr lang="en-US" sz="1800" b="1" dirty="0">
                          <a:solidFill>
                            <a:srgbClr val="FFFFFF"/>
                          </a:solidFill>
                          <a:effectLst/>
                        </a:rPr>
                        <a:t>Variable Name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①</a:t>
                      </a:r>
                      <a:br>
                        <a:rPr lang="en-US" altLang="ja-JP" sz="1800" b="1" dirty="0">
                          <a:solidFill>
                            <a:srgbClr val="FFFFFF"/>
                          </a:solidFill>
                          <a:effectLst/>
                        </a:rPr>
                      </a:br>
                      <a:r>
                        <a:rPr lang="en-US" sz="1800" b="1" dirty="0">
                          <a:solidFill>
                            <a:srgbClr val="FFFFFF"/>
                          </a:solidFill>
                          <a:effectLst/>
                        </a:rPr>
                        <a:t>Stage1</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②</a:t>
                      </a:r>
                      <a:br>
                        <a:rPr lang="en-US" altLang="ja-JP" sz="1800" b="1" dirty="0">
                          <a:solidFill>
                            <a:srgbClr val="FFFFFF"/>
                          </a:solidFill>
                          <a:effectLst/>
                        </a:rPr>
                      </a:br>
                      <a:r>
                        <a:rPr lang="en-US" sz="1800" b="1" dirty="0">
                          <a:solidFill>
                            <a:srgbClr val="FFFFFF"/>
                          </a:solidFill>
                          <a:effectLst/>
                        </a:rPr>
                        <a:t>Stage2</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③</a:t>
                      </a:r>
                      <a:br>
                        <a:rPr lang="en-US" altLang="ja-JP" sz="1800" b="1" dirty="0">
                          <a:solidFill>
                            <a:srgbClr val="FFFFFF"/>
                          </a:solidFill>
                          <a:effectLst/>
                        </a:rPr>
                      </a:br>
                      <a:r>
                        <a:rPr lang="en-US" sz="1800" b="1" dirty="0">
                          <a:solidFill>
                            <a:srgbClr val="FFFFFF"/>
                          </a:solidFill>
                          <a:effectLst/>
                        </a:rPr>
                        <a:t>Stage3 </a:t>
                      </a:r>
                      <a:br>
                        <a:rPr lang="en-US" sz="1800" b="1" dirty="0">
                          <a:solidFill>
                            <a:srgbClr val="FFFFFF"/>
                          </a:solidFill>
                          <a:effectLst/>
                        </a:rPr>
                      </a:br>
                      <a:r>
                        <a:rPr lang="en-US" sz="1800" b="1" dirty="0">
                          <a:solidFill>
                            <a:srgbClr val="FFFFFF"/>
                          </a:solidFill>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spcAft>
                          <a:spcPts val="600"/>
                        </a:spcAft>
                      </a:pPr>
                      <a:r>
                        <a:rPr lang="en-US" altLang="ja-JP" sz="1800" b="1" dirty="0">
                          <a:solidFill>
                            <a:srgbClr val="FFFFFF"/>
                          </a:solidFill>
                          <a:effectLst/>
                        </a:rPr>
                        <a:t>Target</a:t>
                      </a:r>
                      <a:r>
                        <a:rPr lang="ja-JP" altLang="en-US" sz="1800" b="1" dirty="0">
                          <a:solidFill>
                            <a:srgbClr val="FFFFFF"/>
                          </a:solidFill>
                          <a:effectLst/>
                        </a:rPr>
                        <a:t>④</a:t>
                      </a:r>
                      <a:br>
                        <a:rPr lang="en-US" altLang="ja-JP" sz="1800" b="1" dirty="0">
                          <a:solidFill>
                            <a:srgbClr val="FFFFFF"/>
                          </a:solidFill>
                          <a:effectLst/>
                        </a:rPr>
                      </a:br>
                      <a:r>
                        <a:rPr lang="en-US" sz="1800" b="1" dirty="0">
                          <a:solidFill>
                            <a:srgbClr val="FFFFFF"/>
                          </a:solidFill>
                          <a:effectLst/>
                        </a:rPr>
                        <a:t>Permeate</a:t>
                      </a:r>
                      <a:br>
                        <a:rPr lang="en-US" sz="1800" b="1" dirty="0">
                          <a:solidFill>
                            <a:srgbClr val="FFFFFF"/>
                          </a:solidFill>
                          <a:effectLst/>
                        </a:rPr>
                      </a:br>
                      <a:r>
                        <a:rPr lang="en-US" sz="1800" b="1" dirty="0">
                          <a:solidFill>
                            <a:srgbClr val="FFFFFF"/>
                          </a:solidFill>
                          <a:effectLst/>
                        </a:rPr>
                        <a:t>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49905667"/>
                  </a:ext>
                </a:extLst>
              </a:tr>
              <a:tr h="321468">
                <a:tc>
                  <a:txBody>
                    <a:bodyPr/>
                    <a:lstStyle/>
                    <a:p>
                      <a:pPr>
                        <a:spcAft>
                          <a:spcPts val="600"/>
                        </a:spcAft>
                      </a:pPr>
                      <a:r>
                        <a:rPr lang="en-US" sz="1600" dirty="0">
                          <a:effectLst/>
                        </a:rPr>
                        <a:t>RO Stage 1 Feed Pressure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X</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90137288"/>
                  </a:ext>
                </a:extLst>
              </a:tr>
              <a:tr h="321468">
                <a:tc>
                  <a:txBody>
                    <a:bodyPr/>
                    <a:lstStyle/>
                    <a:p>
                      <a:pPr>
                        <a:spcAft>
                          <a:spcPts val="600"/>
                        </a:spcAft>
                      </a:pPr>
                      <a:r>
                        <a:rPr lang="en-US" sz="1600" dirty="0">
                          <a:effectLst/>
                        </a:rPr>
                        <a:t>RO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X</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3106337"/>
                  </a:ext>
                </a:extLst>
              </a:tr>
              <a:tr h="321468">
                <a:tc>
                  <a:txBody>
                    <a:bodyPr/>
                    <a:lstStyle/>
                    <a:p>
                      <a:pPr>
                        <a:spcAft>
                          <a:spcPts val="600"/>
                        </a:spcAft>
                      </a:pPr>
                      <a:r>
                        <a:rPr lang="en-US" sz="1600" dirty="0">
                          <a:effectLst/>
                        </a:rPr>
                        <a:t>RO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X</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86525232"/>
                  </a:ext>
                </a:extLst>
              </a:tr>
              <a:tr h="321468">
                <a:tc>
                  <a:txBody>
                    <a:bodyPr/>
                    <a:lstStyle/>
                    <a:p>
                      <a:pPr>
                        <a:spcAft>
                          <a:spcPts val="600"/>
                        </a:spcAft>
                      </a:pPr>
                      <a:r>
                        <a:rPr lang="en-US" sz="1600" dirty="0">
                          <a:effectLst/>
                        </a:rPr>
                        <a:t>RO Feed Temperature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X</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44776745"/>
                  </a:ext>
                </a:extLst>
              </a:tr>
              <a:tr h="321468">
                <a:tc>
                  <a:txBody>
                    <a:bodyPr/>
                    <a:lstStyle/>
                    <a:p>
                      <a:pPr>
                        <a:spcAft>
                          <a:spcPts val="600"/>
                        </a:spcAft>
                      </a:pPr>
                      <a:r>
                        <a:rPr lang="en-US" sz="1600" dirty="0">
                          <a:effectLst/>
                        </a:rPr>
                        <a:t>RO Feed pH</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X</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37702766"/>
                  </a:ext>
                </a:extLst>
              </a:tr>
              <a:tr h="321468">
                <a:tc>
                  <a:txBody>
                    <a:bodyPr/>
                    <a:lstStyle/>
                    <a:p>
                      <a:pPr>
                        <a:spcAft>
                          <a:spcPts val="600"/>
                        </a:spcAft>
                      </a:pPr>
                      <a:r>
                        <a:rPr lang="en-US" sz="1600" dirty="0">
                          <a:effectLst/>
                        </a:rPr>
                        <a:t>UF Filtrate Total Chlorine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X</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87009871"/>
                  </a:ext>
                </a:extLst>
              </a:tr>
              <a:tr h="321468">
                <a:tc>
                  <a:txBody>
                    <a:bodyPr/>
                    <a:lstStyle/>
                    <a:p>
                      <a:pPr>
                        <a:spcAft>
                          <a:spcPts val="600"/>
                        </a:spcAft>
                      </a:pPr>
                      <a:r>
                        <a:rPr lang="en-US" sz="1600" dirty="0">
                          <a:effectLst/>
                        </a:rPr>
                        <a:t>RO Stage 2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X</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13113863"/>
                  </a:ext>
                </a:extLst>
              </a:tr>
              <a:tr h="321468">
                <a:tc>
                  <a:txBody>
                    <a:bodyPr/>
                    <a:lstStyle/>
                    <a:p>
                      <a:pPr>
                        <a:spcAft>
                          <a:spcPts val="600"/>
                        </a:spcAft>
                      </a:pPr>
                      <a:r>
                        <a:rPr lang="en-US" sz="1600" dirty="0">
                          <a:effectLst/>
                        </a:rPr>
                        <a:t>RO Stage 2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91790439"/>
                  </a:ext>
                </a:extLst>
              </a:tr>
              <a:tr h="321468">
                <a:tc>
                  <a:txBody>
                    <a:bodyPr/>
                    <a:lstStyle/>
                    <a:p>
                      <a:pPr>
                        <a:spcAft>
                          <a:spcPts val="600"/>
                        </a:spcAft>
                      </a:pPr>
                      <a:r>
                        <a:rPr lang="en-US" sz="1600" dirty="0">
                          <a:effectLst/>
                        </a:rPr>
                        <a:t>RO Stage 3 Feed Pressure</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01414773"/>
                  </a:ext>
                </a:extLst>
              </a:tr>
              <a:tr h="321468">
                <a:tc>
                  <a:txBody>
                    <a:bodyPr/>
                    <a:lstStyle/>
                    <a:p>
                      <a:pPr>
                        <a:spcAft>
                          <a:spcPts val="600"/>
                        </a:spcAft>
                      </a:pPr>
                      <a:r>
                        <a:rPr lang="en-US" sz="1600" dirty="0">
                          <a:effectLst/>
                        </a:rPr>
                        <a:t>RO Stage 3 Feed EC*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15784485"/>
                  </a:ext>
                </a:extLst>
              </a:tr>
              <a:tr h="321468">
                <a:tc>
                  <a:txBody>
                    <a:bodyPr/>
                    <a:lstStyle/>
                    <a:p>
                      <a:pPr>
                        <a:spcAft>
                          <a:spcPts val="600"/>
                        </a:spcAft>
                      </a:pPr>
                      <a:r>
                        <a:rPr lang="en-US" sz="1600" dirty="0">
                          <a:effectLst/>
                        </a:rPr>
                        <a:t>RO Stage 3 Feed Flow*</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a:solidFill>
                            <a:srgbClr val="000000"/>
                          </a:solidFill>
                          <a:effectLst/>
                        </a:rPr>
                        <a:t> </a:t>
                      </a:r>
                      <a:endParaRPr lang="ja-JP" sz="16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65500537"/>
                  </a:ext>
                </a:extLst>
              </a:tr>
              <a:tr h="321468">
                <a:tc>
                  <a:txBody>
                    <a:bodyPr/>
                    <a:lstStyle/>
                    <a:p>
                      <a:pPr>
                        <a:spcAft>
                          <a:spcPts val="600"/>
                        </a:spcAft>
                      </a:pPr>
                      <a:r>
                        <a:rPr lang="en-US" sz="1600" dirty="0">
                          <a:effectLst/>
                        </a:rPr>
                        <a:t>RO Feed TOC</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 </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spcAft>
                          <a:spcPts val="600"/>
                        </a:spcAft>
                      </a:pPr>
                      <a:r>
                        <a:rPr lang="en-US" sz="1600" dirty="0">
                          <a:solidFill>
                            <a:srgbClr val="000000"/>
                          </a:solidFill>
                          <a:effectLst/>
                        </a:rPr>
                        <a:t>X</a:t>
                      </a:r>
                      <a:endParaRPr lang="ja-JP"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98919107"/>
                  </a:ext>
                </a:extLst>
              </a:tr>
            </a:tbl>
          </a:graphicData>
        </a:graphic>
      </p:graphicFrame>
      <p:sp>
        <p:nvSpPr>
          <p:cNvPr id="12" name="タイトル 4">
            <a:extLst>
              <a:ext uri="{FF2B5EF4-FFF2-40B4-BE49-F238E27FC236}">
                <a16:creationId xmlns:a16="http://schemas.microsoft.com/office/drawing/2014/main" id="{91D887A3-9470-8A15-F37B-8179B1DF1EF1}"/>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Water Quality Model Details</a:t>
            </a:r>
            <a:endParaRPr lang="ja-JP" altLang="en-US" dirty="0"/>
          </a:p>
        </p:txBody>
      </p:sp>
      <p:sp>
        <p:nvSpPr>
          <p:cNvPr id="2" name="テキスト ボックス 1">
            <a:extLst>
              <a:ext uri="{FF2B5EF4-FFF2-40B4-BE49-F238E27FC236}">
                <a16:creationId xmlns:a16="http://schemas.microsoft.com/office/drawing/2014/main" id="{86DD0AAF-B125-2F1F-375F-2CD217AA827E}"/>
              </a:ext>
            </a:extLst>
          </p:cNvPr>
          <p:cNvSpPr txBox="1"/>
          <p:nvPr/>
        </p:nvSpPr>
        <p:spPr>
          <a:xfrm>
            <a:off x="7167927" y="1605453"/>
            <a:ext cx="4617674" cy="369332"/>
          </a:xfrm>
          <a:prstGeom prst="rect">
            <a:avLst/>
          </a:prstGeom>
          <a:noFill/>
        </p:spPr>
        <p:txBody>
          <a:bodyPr wrap="none" rtlCol="0">
            <a:spAutoFit/>
          </a:bodyPr>
          <a:lstStyle/>
          <a:p>
            <a:r>
              <a:rPr kumimoji="1" lang="en-US" altLang="ja-JP" dirty="0"/>
              <a:t>※Conductivity = EC	</a:t>
            </a:r>
            <a:r>
              <a:rPr lang="en-US" altLang="ja-JP" sz="1800" dirty="0">
                <a:effectLst/>
              </a:rPr>
              <a:t>*Calculation Tag</a:t>
            </a:r>
            <a:endParaRPr kumimoji="1" lang="ja-JP" altLang="en-US" dirty="0"/>
          </a:p>
        </p:txBody>
      </p:sp>
      <p:grpSp>
        <p:nvGrpSpPr>
          <p:cNvPr id="29" name="グループ化 28">
            <a:extLst>
              <a:ext uri="{FF2B5EF4-FFF2-40B4-BE49-F238E27FC236}">
                <a16:creationId xmlns:a16="http://schemas.microsoft.com/office/drawing/2014/main" id="{7D839818-6968-BA96-5C57-CBBDB60ED68B}"/>
              </a:ext>
            </a:extLst>
          </p:cNvPr>
          <p:cNvGrpSpPr/>
          <p:nvPr/>
        </p:nvGrpSpPr>
        <p:grpSpPr>
          <a:xfrm>
            <a:off x="3660223" y="5576240"/>
            <a:ext cx="3925909" cy="1070536"/>
            <a:chOff x="3863424" y="5430105"/>
            <a:chExt cx="3948150" cy="1086778"/>
          </a:xfrm>
        </p:grpSpPr>
        <p:sp>
          <p:nvSpPr>
            <p:cNvPr id="30" name="正方形/長方形 29">
              <a:extLst>
                <a:ext uri="{FF2B5EF4-FFF2-40B4-BE49-F238E27FC236}">
                  <a16:creationId xmlns:a16="http://schemas.microsoft.com/office/drawing/2014/main" id="{54D88A8C-07A7-850C-2E4F-09D9B5622C78}"/>
                </a:ext>
              </a:extLst>
            </p:cNvPr>
            <p:cNvSpPr/>
            <p:nvPr/>
          </p:nvSpPr>
          <p:spPr>
            <a:xfrm>
              <a:off x="3863424" y="5430105"/>
              <a:ext cx="3948150" cy="10867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六角形 30">
              <a:extLst>
                <a:ext uri="{FF2B5EF4-FFF2-40B4-BE49-F238E27FC236}">
                  <a16:creationId xmlns:a16="http://schemas.microsoft.com/office/drawing/2014/main" id="{D1811847-9F93-EFD8-B298-985A03A00DA9}"/>
                </a:ext>
              </a:extLst>
            </p:cNvPr>
            <p:cNvSpPr/>
            <p:nvPr/>
          </p:nvSpPr>
          <p:spPr>
            <a:xfrm>
              <a:off x="5217379" y="5528782"/>
              <a:ext cx="1060704" cy="9144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600" dirty="0">
                  <a:solidFill>
                    <a:schemeClr val="tx1"/>
                  </a:solidFill>
                </a:rPr>
                <a:t>Water Quality Model</a:t>
              </a:r>
            </a:p>
          </p:txBody>
        </p:sp>
        <p:cxnSp>
          <p:nvCxnSpPr>
            <p:cNvPr id="32" name="直線矢印コネクタ 31">
              <a:extLst>
                <a:ext uri="{FF2B5EF4-FFF2-40B4-BE49-F238E27FC236}">
                  <a16:creationId xmlns:a16="http://schemas.microsoft.com/office/drawing/2014/main" id="{61E015B4-2B95-99BF-A457-4C1072B32A99}"/>
                </a:ext>
              </a:extLst>
            </p:cNvPr>
            <p:cNvCxnSpPr>
              <a:cxnSpLocks/>
            </p:cNvCxnSpPr>
            <p:nvPr/>
          </p:nvCxnSpPr>
          <p:spPr>
            <a:xfrm>
              <a:off x="4569379" y="5985982"/>
              <a:ext cx="648000" cy="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8E33C22-42B6-F7F0-29B9-4ACE642F0699}"/>
                </a:ext>
              </a:extLst>
            </p:cNvPr>
            <p:cNvCxnSpPr>
              <a:cxnSpLocks/>
            </p:cNvCxnSpPr>
            <p:nvPr/>
          </p:nvCxnSpPr>
          <p:spPr>
            <a:xfrm>
              <a:off x="6278083" y="5985982"/>
              <a:ext cx="648000" cy="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A7FCC320-177D-A86A-8C3B-1668FC898BB4}"/>
                </a:ext>
              </a:extLst>
            </p:cNvPr>
            <p:cNvSpPr txBox="1"/>
            <p:nvPr/>
          </p:nvSpPr>
          <p:spPr>
            <a:xfrm>
              <a:off x="6934411" y="5801316"/>
              <a:ext cx="877163" cy="369332"/>
            </a:xfrm>
            <a:prstGeom prst="rect">
              <a:avLst/>
            </a:prstGeom>
            <a:noFill/>
          </p:spPr>
          <p:txBody>
            <a:bodyPr wrap="none" rtlCol="0">
              <a:spAutoFit/>
            </a:bodyPr>
            <a:lstStyle/>
            <a:p>
              <a:r>
                <a:rPr kumimoji="1" lang="en-US" altLang="ja-JP" dirty="0"/>
                <a:t>Output</a:t>
              </a:r>
              <a:endParaRPr kumimoji="1" lang="ja-JP" altLang="en-US" dirty="0"/>
            </a:p>
          </p:txBody>
        </p:sp>
        <p:sp>
          <p:nvSpPr>
            <p:cNvPr id="35" name="テキスト ボックス 34">
              <a:extLst>
                <a:ext uri="{FF2B5EF4-FFF2-40B4-BE49-F238E27FC236}">
                  <a16:creationId xmlns:a16="http://schemas.microsoft.com/office/drawing/2014/main" id="{0EF40D9A-7FD8-27A4-A879-D4ED96588F7B}"/>
                </a:ext>
              </a:extLst>
            </p:cNvPr>
            <p:cNvSpPr txBox="1"/>
            <p:nvPr/>
          </p:nvSpPr>
          <p:spPr>
            <a:xfrm>
              <a:off x="3863424" y="5749801"/>
              <a:ext cx="697627" cy="646331"/>
            </a:xfrm>
            <a:prstGeom prst="rect">
              <a:avLst/>
            </a:prstGeom>
            <a:noFill/>
          </p:spPr>
          <p:txBody>
            <a:bodyPr wrap="none" rtlCol="0">
              <a:spAutoFit/>
            </a:bodyPr>
            <a:lstStyle/>
            <a:p>
              <a:r>
                <a:rPr kumimoji="1" lang="en-US" altLang="ja-JP" dirty="0"/>
                <a:t>Input</a:t>
              </a:r>
            </a:p>
            <a:p>
              <a:pPr algn="ctr"/>
              <a:r>
                <a:rPr kumimoji="1" lang="en-US" altLang="ja-JP" dirty="0"/>
                <a:t>X</a:t>
              </a:r>
              <a:endParaRPr kumimoji="1" lang="ja-JP" altLang="en-US" dirty="0"/>
            </a:p>
          </p:txBody>
        </p:sp>
      </p:grpSp>
      <p:cxnSp>
        <p:nvCxnSpPr>
          <p:cNvPr id="37" name="直線コネクタ 36">
            <a:extLst>
              <a:ext uri="{FF2B5EF4-FFF2-40B4-BE49-F238E27FC236}">
                <a16:creationId xmlns:a16="http://schemas.microsoft.com/office/drawing/2014/main" id="{00F107BB-ACEE-4591-8DC4-19E8077A71A3}"/>
              </a:ext>
            </a:extLst>
          </p:cNvPr>
          <p:cNvCxnSpPr/>
          <p:nvPr/>
        </p:nvCxnSpPr>
        <p:spPr>
          <a:xfrm flipV="1">
            <a:off x="571983" y="2282614"/>
            <a:ext cx="11213618" cy="62425"/>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90F26C0-8AD7-DE41-D0BF-4C14FBC52409}"/>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spTree>
    <p:extLst>
      <p:ext uri="{BB962C8B-B14F-4D97-AF65-F5344CB8AC3E}">
        <p14:creationId xmlns:p14="http://schemas.microsoft.com/office/powerpoint/2010/main" val="1346725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ED6CC45-13FA-F342-F0DD-9CC0B5C984CF}"/>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Data Preprocessing</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4219" y="739902"/>
            <a:ext cx="9068638" cy="6118097"/>
          </a:xfrm>
        </p:spPr>
        <p:txBody>
          <a:bodyPr/>
          <a:lstStyle/>
          <a:p>
            <a:pPr marL="342900" lvl="1" indent="-342900">
              <a:defRPr/>
            </a:pPr>
            <a:r>
              <a:rPr lang="en-US" altLang="ja-JP" i="0" u="none" strike="noStrike" baseline="0" dirty="0">
                <a:solidFill>
                  <a:srgbClr val="000000"/>
                </a:solidFill>
                <a:latin typeface="Arial" panose="020B0604020202020204" pitchFamily="34" charset="0"/>
              </a:rPr>
              <a:t>Step1 : Data Cleaning</a:t>
            </a:r>
            <a:br>
              <a:rPr lang="en-US" altLang="ja-JP" i="0" u="none" strike="noStrike" baseline="0" dirty="0">
                <a:solidFill>
                  <a:srgbClr val="000000"/>
                </a:solidFill>
                <a:latin typeface="Arial" panose="020B0604020202020204" pitchFamily="34" charset="0"/>
              </a:rPr>
            </a:br>
            <a:r>
              <a:rPr lang="en-US" altLang="ja-JP" dirty="0">
                <a:solidFill>
                  <a:srgbClr val="000000"/>
                </a:solidFill>
                <a:latin typeface="Arial" panose="020B0604020202020204" pitchFamily="34" charset="0"/>
              </a:rPr>
              <a:t>Getting rid of the data during the period when it is as following:</a:t>
            </a:r>
            <a:br>
              <a:rPr lang="en-US" altLang="ja-JP" dirty="0">
                <a:solidFill>
                  <a:srgbClr val="000000"/>
                </a:solidFill>
                <a:latin typeface="Arial" panose="020B0604020202020204" pitchFamily="34" charset="0"/>
              </a:rPr>
            </a:br>
            <a:r>
              <a:rPr lang="ja-JP" altLang="en-US" dirty="0">
                <a:solidFill>
                  <a:srgbClr val="000000"/>
                </a:solidFill>
                <a:latin typeface="Arial" panose="020B0604020202020204" pitchFamily="34" charset="0"/>
              </a:rPr>
              <a:t>①　</a:t>
            </a:r>
            <a:r>
              <a:rPr lang="en-US" altLang="ja-JP" dirty="0">
                <a:solidFill>
                  <a:srgbClr val="000000"/>
                </a:solidFill>
                <a:latin typeface="Arial" panose="020B0604020202020204" pitchFamily="34" charset="0"/>
              </a:rPr>
              <a:t>First Feed Flow Rate equal 0,</a:t>
            </a:r>
            <a:br>
              <a:rPr lang="en-US" altLang="ja-JP" dirty="0">
                <a:solidFill>
                  <a:srgbClr val="000000"/>
                </a:solidFill>
                <a:latin typeface="Arial" panose="020B0604020202020204" pitchFamily="34" charset="0"/>
              </a:rPr>
            </a:br>
            <a:r>
              <a:rPr lang="ja-JP" altLang="en-US" dirty="0">
                <a:solidFill>
                  <a:srgbClr val="000000"/>
                </a:solidFill>
                <a:latin typeface="Arial" panose="020B0604020202020204" pitchFamily="34" charset="0"/>
              </a:rPr>
              <a:t>②　</a:t>
            </a:r>
            <a:r>
              <a:rPr lang="en-US" altLang="ja-JP" dirty="0">
                <a:solidFill>
                  <a:srgbClr val="000000"/>
                </a:solidFill>
                <a:latin typeface="Arial" panose="020B0604020202020204" pitchFamily="34" charset="0"/>
              </a:rPr>
              <a:t>The measurement value remains same value for more than 10 mints,</a:t>
            </a:r>
            <a:br>
              <a:rPr lang="en-US" altLang="ja-JP" dirty="0">
                <a:solidFill>
                  <a:srgbClr val="000000"/>
                </a:solidFill>
                <a:latin typeface="Arial" panose="020B0604020202020204" pitchFamily="34" charset="0"/>
              </a:rPr>
            </a:br>
            <a:r>
              <a:rPr lang="ja-JP" altLang="en-US" dirty="0">
                <a:solidFill>
                  <a:srgbClr val="000000"/>
                </a:solidFill>
                <a:latin typeface="Arial" panose="020B0604020202020204" pitchFamily="34" charset="0"/>
              </a:rPr>
              <a:t>③　</a:t>
            </a:r>
            <a:r>
              <a:rPr lang="en-US" altLang="ja-JP" dirty="0">
                <a:solidFill>
                  <a:srgbClr val="000000"/>
                </a:solidFill>
                <a:latin typeface="Arial" panose="020B0604020202020204" pitchFamily="34" charset="0"/>
              </a:rPr>
              <a:t>Changing rate of measurement value is more than 20% ( / mint) and</a:t>
            </a:r>
            <a:r>
              <a:rPr lang="ja-JP" altLang="en-US" dirty="0">
                <a:solidFill>
                  <a:srgbClr val="000000"/>
                </a:solidFill>
                <a:latin typeface="Arial" panose="020B0604020202020204" pitchFamily="34" charset="0"/>
              </a:rPr>
              <a:t> </a:t>
            </a:r>
            <a:r>
              <a:rPr lang="en-US" altLang="ja-JP" dirty="0">
                <a:solidFill>
                  <a:srgbClr val="000000"/>
                </a:solidFill>
                <a:latin typeface="Arial" panose="020B0604020202020204" pitchFamily="34" charset="0"/>
              </a:rPr>
              <a:t>etc. </a:t>
            </a:r>
          </a:p>
          <a:p>
            <a:pPr marL="342900" lvl="1" indent="-342900">
              <a:defRPr/>
            </a:pPr>
            <a:endParaRPr lang="en-US" altLang="ja-JP" i="0" u="none" strike="noStrike" baseline="0" dirty="0">
              <a:solidFill>
                <a:srgbClr val="000000"/>
              </a:solidFill>
              <a:latin typeface="Arial" panose="020B0604020202020204" pitchFamily="34" charset="0"/>
            </a:endParaRPr>
          </a:p>
          <a:p>
            <a:pPr marL="342900" lvl="1" indent="-342900">
              <a:defRPr/>
            </a:pPr>
            <a:endParaRPr lang="en-US" altLang="ja-JP" dirty="0">
              <a:solidFill>
                <a:srgbClr val="000000"/>
              </a:solidFill>
              <a:latin typeface="Arial" panose="020B0604020202020204" pitchFamily="34" charset="0"/>
            </a:endParaRPr>
          </a:p>
          <a:p>
            <a:pPr marL="342900" lvl="1" indent="-342900">
              <a:defRPr/>
            </a:pPr>
            <a:endParaRPr lang="en-US" altLang="ja-JP" i="0" u="none" strike="noStrike" baseline="0" dirty="0">
              <a:solidFill>
                <a:srgbClr val="000000"/>
              </a:solidFill>
              <a:latin typeface="Arial" panose="020B0604020202020204" pitchFamily="34" charset="0"/>
            </a:endParaRPr>
          </a:p>
          <a:p>
            <a:pPr marL="342900" lvl="1" indent="-342900">
              <a:defRPr/>
            </a:pPr>
            <a:endParaRPr lang="en-US" altLang="ja-JP" dirty="0">
              <a:solidFill>
                <a:srgbClr val="000000"/>
              </a:solidFill>
              <a:latin typeface="Arial" panose="020B0604020202020204" pitchFamily="34" charset="0"/>
            </a:endParaRPr>
          </a:p>
          <a:p>
            <a:pPr marL="661987" lvl="2" indent="0">
              <a:buNone/>
              <a:defRPr/>
            </a:pPr>
            <a:endParaRPr lang="en-US" altLang="ja-JP" dirty="0">
              <a:solidFill>
                <a:srgbClr val="000000"/>
              </a:solidFill>
              <a:latin typeface="Arial" panose="020B0604020202020204" pitchFamily="34" charset="0"/>
            </a:endParaRPr>
          </a:p>
          <a:p>
            <a:pPr marL="1004887" lvl="2" indent="-342900">
              <a:defRPr/>
            </a:pPr>
            <a:endParaRPr kumimoji="1" lang="en-US" altLang="ja-JP" b="0" i="0" u="none" strike="noStrike" kern="1200" cap="none" spc="0" normalizeH="0" baseline="0" noProof="0" dirty="0">
              <a:ln>
                <a:noFill/>
              </a:ln>
              <a:solidFill>
                <a:prstClr val="black"/>
              </a:solidFill>
              <a:effectLst/>
              <a:uLnTx/>
              <a:uFillTx/>
              <a:latin typeface="Arial"/>
              <a:ea typeface="Meiryo UI"/>
              <a:cs typeface="+mn-cs"/>
            </a:endParaRPr>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pic>
        <p:nvPicPr>
          <p:cNvPr id="1026" name="Picture 2">
            <a:extLst>
              <a:ext uri="{FF2B5EF4-FFF2-40B4-BE49-F238E27FC236}">
                <a16:creationId xmlns:a16="http://schemas.microsoft.com/office/drawing/2014/main" id="{686DF006-DD1E-4AF4-8990-DF2E41460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40" y="2983374"/>
            <a:ext cx="6680849" cy="2285704"/>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DDCA4D6D-928B-15CC-B71C-F4E778C4F421}"/>
              </a:ext>
            </a:extLst>
          </p:cNvPr>
          <p:cNvSpPr txBox="1"/>
          <p:nvPr/>
        </p:nvSpPr>
        <p:spPr>
          <a:xfrm>
            <a:off x="1689649" y="3353217"/>
            <a:ext cx="289053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dirty="0"/>
              <a:t>Feed Flow Rate Raw Data</a:t>
            </a:r>
            <a:endParaRPr kumimoji="1" lang="ja-JP" altLang="en-US" dirty="0"/>
          </a:p>
        </p:txBody>
      </p:sp>
      <p:sp>
        <p:nvSpPr>
          <p:cNvPr id="13" name="テキスト ボックス 12">
            <a:extLst>
              <a:ext uri="{FF2B5EF4-FFF2-40B4-BE49-F238E27FC236}">
                <a16:creationId xmlns:a16="http://schemas.microsoft.com/office/drawing/2014/main" id="{DE979007-522B-56C2-AEED-08B2FB9478A9}"/>
              </a:ext>
            </a:extLst>
          </p:cNvPr>
          <p:cNvSpPr txBox="1"/>
          <p:nvPr/>
        </p:nvSpPr>
        <p:spPr>
          <a:xfrm>
            <a:off x="7758868" y="3581006"/>
            <a:ext cx="1399742" cy="461665"/>
          </a:xfrm>
          <a:prstGeom prst="rect">
            <a:avLst/>
          </a:prstGeom>
          <a:noFill/>
        </p:spPr>
        <p:txBody>
          <a:bodyPr wrap="none" rtlCol="0">
            <a:spAutoFit/>
          </a:bodyPr>
          <a:lstStyle/>
          <a:p>
            <a:r>
              <a:rPr kumimoji="1" lang="en-US" altLang="ja-JP" sz="2400" dirty="0"/>
              <a:t>Zoom up</a:t>
            </a:r>
            <a:endParaRPr kumimoji="1" lang="ja-JP" altLang="en-US" sz="2400" dirty="0"/>
          </a:p>
        </p:txBody>
      </p:sp>
      <p:sp>
        <p:nvSpPr>
          <p:cNvPr id="24" name="テキスト ボックス 23">
            <a:extLst>
              <a:ext uri="{FF2B5EF4-FFF2-40B4-BE49-F238E27FC236}">
                <a16:creationId xmlns:a16="http://schemas.microsoft.com/office/drawing/2014/main" id="{49565809-8DB5-4F17-045C-B37529946535}"/>
              </a:ext>
            </a:extLst>
          </p:cNvPr>
          <p:cNvSpPr txBox="1"/>
          <p:nvPr/>
        </p:nvSpPr>
        <p:spPr>
          <a:xfrm>
            <a:off x="9303657" y="1255354"/>
            <a:ext cx="492443" cy="461665"/>
          </a:xfrm>
          <a:prstGeom prst="rect">
            <a:avLst/>
          </a:prstGeom>
          <a:noFill/>
        </p:spPr>
        <p:txBody>
          <a:bodyPr wrap="none" rtlCol="0">
            <a:spAutoFit/>
          </a:bodyPr>
          <a:lstStyle/>
          <a:p>
            <a:r>
              <a:rPr kumimoji="1" lang="ja-JP" altLang="en-US" sz="2400" dirty="0"/>
              <a:t>①</a:t>
            </a:r>
          </a:p>
        </p:txBody>
      </p:sp>
      <p:grpSp>
        <p:nvGrpSpPr>
          <p:cNvPr id="25" name="グループ化 24">
            <a:extLst>
              <a:ext uri="{FF2B5EF4-FFF2-40B4-BE49-F238E27FC236}">
                <a16:creationId xmlns:a16="http://schemas.microsoft.com/office/drawing/2014/main" id="{A6FBC54B-F1ED-CE00-64C3-6C2E94BFB9F1}"/>
              </a:ext>
            </a:extLst>
          </p:cNvPr>
          <p:cNvGrpSpPr/>
          <p:nvPr/>
        </p:nvGrpSpPr>
        <p:grpSpPr>
          <a:xfrm>
            <a:off x="9924234" y="2592580"/>
            <a:ext cx="1947923" cy="1008000"/>
            <a:chOff x="1985917" y="2483519"/>
            <a:chExt cx="2767255" cy="2081393"/>
          </a:xfrm>
        </p:grpSpPr>
        <p:cxnSp>
          <p:nvCxnSpPr>
            <p:cNvPr id="26" name="直線矢印コネクタ 25">
              <a:extLst>
                <a:ext uri="{FF2B5EF4-FFF2-40B4-BE49-F238E27FC236}">
                  <a16:creationId xmlns:a16="http://schemas.microsoft.com/office/drawing/2014/main" id="{6B7F3E9F-D1FE-837C-B5D5-036131E4237A}"/>
                </a:ext>
              </a:extLst>
            </p:cNvPr>
            <p:cNvCxnSpPr>
              <a:cxnSpLocks/>
            </p:cNvCxnSpPr>
            <p:nvPr/>
          </p:nvCxnSpPr>
          <p:spPr>
            <a:xfrm>
              <a:off x="1985917" y="455181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0B9B81D-C452-E3D4-8218-607196ECA1F2}"/>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8" name="テキスト ボックス 27">
            <a:extLst>
              <a:ext uri="{FF2B5EF4-FFF2-40B4-BE49-F238E27FC236}">
                <a16:creationId xmlns:a16="http://schemas.microsoft.com/office/drawing/2014/main" id="{43D517F5-E6EA-FDFF-C3C0-D680D3EFF458}"/>
              </a:ext>
            </a:extLst>
          </p:cNvPr>
          <p:cNvSpPr txBox="1"/>
          <p:nvPr/>
        </p:nvSpPr>
        <p:spPr>
          <a:xfrm>
            <a:off x="9303657" y="2589033"/>
            <a:ext cx="492443" cy="461665"/>
          </a:xfrm>
          <a:prstGeom prst="rect">
            <a:avLst/>
          </a:prstGeom>
          <a:noFill/>
        </p:spPr>
        <p:txBody>
          <a:bodyPr wrap="none" rtlCol="0">
            <a:spAutoFit/>
          </a:bodyPr>
          <a:lstStyle/>
          <a:p>
            <a:r>
              <a:rPr kumimoji="1" lang="ja-JP" altLang="en-US" sz="2400" dirty="0"/>
              <a:t>②</a:t>
            </a:r>
          </a:p>
        </p:txBody>
      </p:sp>
      <p:grpSp>
        <p:nvGrpSpPr>
          <p:cNvPr id="29" name="グループ化 28">
            <a:extLst>
              <a:ext uri="{FF2B5EF4-FFF2-40B4-BE49-F238E27FC236}">
                <a16:creationId xmlns:a16="http://schemas.microsoft.com/office/drawing/2014/main" id="{9A6C3694-0EE6-F3F6-CCD4-3AA2D261EDC5}"/>
              </a:ext>
            </a:extLst>
          </p:cNvPr>
          <p:cNvGrpSpPr/>
          <p:nvPr/>
        </p:nvGrpSpPr>
        <p:grpSpPr>
          <a:xfrm>
            <a:off x="9924233" y="3919065"/>
            <a:ext cx="1947923" cy="1008000"/>
            <a:chOff x="1985917" y="2483519"/>
            <a:chExt cx="2767255" cy="2081393"/>
          </a:xfrm>
        </p:grpSpPr>
        <p:cxnSp>
          <p:nvCxnSpPr>
            <p:cNvPr id="30" name="直線矢印コネクタ 29">
              <a:extLst>
                <a:ext uri="{FF2B5EF4-FFF2-40B4-BE49-F238E27FC236}">
                  <a16:creationId xmlns:a16="http://schemas.microsoft.com/office/drawing/2014/main" id="{27D2E76F-B4B7-53C2-FEEE-708F49BCF575}"/>
                </a:ext>
              </a:extLst>
            </p:cNvPr>
            <p:cNvCxnSpPr>
              <a:cxnSpLocks/>
            </p:cNvCxnSpPr>
            <p:nvPr/>
          </p:nvCxnSpPr>
          <p:spPr>
            <a:xfrm>
              <a:off x="1985917" y="4551121"/>
              <a:ext cx="2767255" cy="7090"/>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5AB9E616-3C8B-7D5F-7D54-4741CE30146D}"/>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024" name="テキスト ボックス 1023">
            <a:extLst>
              <a:ext uri="{FF2B5EF4-FFF2-40B4-BE49-F238E27FC236}">
                <a16:creationId xmlns:a16="http://schemas.microsoft.com/office/drawing/2014/main" id="{04414C17-42B8-6E52-D31B-FD130065FB4A}"/>
              </a:ext>
            </a:extLst>
          </p:cNvPr>
          <p:cNvSpPr txBox="1"/>
          <p:nvPr/>
        </p:nvSpPr>
        <p:spPr>
          <a:xfrm>
            <a:off x="9271174" y="3895393"/>
            <a:ext cx="492443" cy="461665"/>
          </a:xfrm>
          <a:prstGeom prst="rect">
            <a:avLst/>
          </a:prstGeom>
          <a:noFill/>
        </p:spPr>
        <p:txBody>
          <a:bodyPr wrap="none" rtlCol="0">
            <a:spAutoFit/>
          </a:bodyPr>
          <a:lstStyle/>
          <a:p>
            <a:r>
              <a:rPr kumimoji="1" lang="ja-JP" altLang="en-US" sz="2400" dirty="0"/>
              <a:t>③</a:t>
            </a:r>
          </a:p>
        </p:txBody>
      </p:sp>
      <p:sp>
        <p:nvSpPr>
          <p:cNvPr id="1025" name="テキスト プレースホルダー 3">
            <a:extLst>
              <a:ext uri="{FF2B5EF4-FFF2-40B4-BE49-F238E27FC236}">
                <a16:creationId xmlns:a16="http://schemas.microsoft.com/office/drawing/2014/main" id="{7CBB178A-B284-C392-7817-A4C91E4FDDBF}"/>
              </a:ext>
            </a:extLst>
          </p:cNvPr>
          <p:cNvSpPr txBox="1">
            <a:spLocks/>
          </p:cNvSpPr>
          <p:nvPr/>
        </p:nvSpPr>
        <p:spPr>
          <a:xfrm>
            <a:off x="184219" y="5333214"/>
            <a:ext cx="10926467" cy="1433490"/>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lvl="1" indent="-342900">
              <a:defRPr/>
            </a:pPr>
            <a:r>
              <a:rPr lang="en-US" altLang="ja-JP" dirty="0">
                <a:solidFill>
                  <a:srgbClr val="000000"/>
                </a:solidFill>
                <a:latin typeface="Arial" panose="020B0604020202020204" pitchFamily="34" charset="0"/>
              </a:rPr>
              <a:t>Step2 :  Filtering</a:t>
            </a:r>
            <a:br>
              <a:rPr lang="en-US" altLang="ja-JP" dirty="0">
                <a:solidFill>
                  <a:srgbClr val="000000"/>
                </a:solidFill>
                <a:latin typeface="Arial" panose="020B0604020202020204" pitchFamily="34" charset="0"/>
              </a:rPr>
            </a:br>
            <a:r>
              <a:rPr lang="en-US" altLang="ja-JP" dirty="0">
                <a:solidFill>
                  <a:srgbClr val="000000"/>
                </a:solidFill>
                <a:latin typeface="Arial" panose="020B0604020202020204" pitchFamily="34" charset="0"/>
              </a:rPr>
              <a:t>This step (ⅰ or ⅱ) is applied only when step1 pretreatment does not have enough efficacy.</a:t>
            </a:r>
          </a:p>
          <a:p>
            <a:pPr marL="1062037" lvl="2" indent="-400050">
              <a:buFont typeface="+mj-lt"/>
              <a:buAutoNum type="romanLcPeriod"/>
              <a:defRPr/>
            </a:pPr>
            <a:r>
              <a:rPr lang="en-US" altLang="ja-JP" sz="2000" dirty="0">
                <a:solidFill>
                  <a:srgbClr val="000000"/>
                </a:solidFill>
                <a:latin typeface="Arial" panose="020B0604020202020204" pitchFamily="34" charset="0"/>
              </a:rPr>
              <a:t>Analysis of Variance</a:t>
            </a:r>
            <a:r>
              <a:rPr lang="ja-JP" altLang="en-US" sz="2000" dirty="0">
                <a:solidFill>
                  <a:srgbClr val="000000"/>
                </a:solidFill>
                <a:latin typeface="Arial" panose="020B0604020202020204" pitchFamily="34" charset="0"/>
              </a:rPr>
              <a:t>（</a:t>
            </a:r>
            <a:r>
              <a:rPr lang="en-US" altLang="ja-JP" sz="2000" dirty="0">
                <a:solidFill>
                  <a:srgbClr val="000000"/>
                </a:solidFill>
                <a:latin typeface="Arial" panose="020B0604020202020204" pitchFamily="34" charset="0"/>
              </a:rPr>
              <a:t>Removing the outlier which is beyond 3σ.</a:t>
            </a:r>
            <a:r>
              <a:rPr lang="ja-JP" altLang="en-US" sz="2000" dirty="0">
                <a:solidFill>
                  <a:srgbClr val="000000"/>
                </a:solidFill>
                <a:latin typeface="Arial" panose="020B0604020202020204" pitchFamily="34" charset="0"/>
              </a:rPr>
              <a:t>）</a:t>
            </a:r>
            <a:endParaRPr lang="en-US" altLang="ja-JP" sz="2000" dirty="0">
              <a:solidFill>
                <a:srgbClr val="000000"/>
              </a:solidFill>
              <a:latin typeface="Arial" panose="020B0604020202020204" pitchFamily="34" charset="0"/>
            </a:endParaRPr>
          </a:p>
          <a:p>
            <a:pPr marL="1062037" lvl="2" indent="-400050">
              <a:buFont typeface="+mj-lt"/>
              <a:buAutoNum type="romanLcPeriod"/>
              <a:defRPr/>
            </a:pPr>
            <a:r>
              <a:rPr lang="en-US" altLang="ja-JP" sz="2000" dirty="0">
                <a:solidFill>
                  <a:srgbClr val="000000"/>
                </a:solidFill>
                <a:latin typeface="Arial" panose="020B0604020202020204" pitchFamily="34" charset="0"/>
              </a:rPr>
              <a:t>Kalman Filter is applied. </a:t>
            </a:r>
            <a:endParaRPr lang="en-US" altLang="ja-JP" dirty="0">
              <a:solidFill>
                <a:prstClr val="black"/>
              </a:solidFill>
              <a:latin typeface="Arial"/>
              <a:ea typeface="Meiryo UI"/>
            </a:endParaRPr>
          </a:p>
        </p:txBody>
      </p:sp>
      <p:sp>
        <p:nvSpPr>
          <p:cNvPr id="1027" name="テキスト ボックス 1026">
            <a:extLst>
              <a:ext uri="{FF2B5EF4-FFF2-40B4-BE49-F238E27FC236}">
                <a16:creationId xmlns:a16="http://schemas.microsoft.com/office/drawing/2014/main" id="{71E82CDA-EFCD-95C3-68C9-F8F9A2CD644A}"/>
              </a:ext>
            </a:extLst>
          </p:cNvPr>
          <p:cNvSpPr txBox="1"/>
          <p:nvPr/>
        </p:nvSpPr>
        <p:spPr>
          <a:xfrm>
            <a:off x="10585577" y="4894448"/>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028" name="テキスト ボックス 1027">
            <a:extLst>
              <a:ext uri="{FF2B5EF4-FFF2-40B4-BE49-F238E27FC236}">
                <a16:creationId xmlns:a16="http://schemas.microsoft.com/office/drawing/2014/main" id="{951623D0-5C38-F6F7-C073-54791FA8764F}"/>
              </a:ext>
            </a:extLst>
          </p:cNvPr>
          <p:cNvSpPr txBox="1"/>
          <p:nvPr/>
        </p:nvSpPr>
        <p:spPr>
          <a:xfrm>
            <a:off x="10577518" y="3568660"/>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029" name="テキスト ボックス 1028">
            <a:extLst>
              <a:ext uri="{FF2B5EF4-FFF2-40B4-BE49-F238E27FC236}">
                <a16:creationId xmlns:a16="http://schemas.microsoft.com/office/drawing/2014/main" id="{CCEAEA59-83B4-72C0-D8EC-13928614833E}"/>
              </a:ext>
            </a:extLst>
          </p:cNvPr>
          <p:cNvSpPr txBox="1"/>
          <p:nvPr/>
        </p:nvSpPr>
        <p:spPr>
          <a:xfrm>
            <a:off x="10572880" y="2216934"/>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cxnSp>
        <p:nvCxnSpPr>
          <p:cNvPr id="1031" name="直線コネクタ 1030">
            <a:extLst>
              <a:ext uri="{FF2B5EF4-FFF2-40B4-BE49-F238E27FC236}">
                <a16:creationId xmlns:a16="http://schemas.microsoft.com/office/drawing/2014/main" id="{CD95FC67-56DC-62F8-65BA-47FD40EFCEF5}"/>
              </a:ext>
            </a:extLst>
          </p:cNvPr>
          <p:cNvCxnSpPr>
            <a:cxnSpLocks/>
          </p:cNvCxnSpPr>
          <p:nvPr/>
        </p:nvCxnSpPr>
        <p:spPr>
          <a:xfrm>
            <a:off x="9962869" y="1615606"/>
            <a:ext cx="157246"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2" name="直線コネクタ 1031">
            <a:extLst>
              <a:ext uri="{FF2B5EF4-FFF2-40B4-BE49-F238E27FC236}">
                <a16:creationId xmlns:a16="http://schemas.microsoft.com/office/drawing/2014/main" id="{920173FD-134E-91F6-AEDF-62EDBFF3B305}"/>
              </a:ext>
            </a:extLst>
          </p:cNvPr>
          <p:cNvCxnSpPr>
            <a:cxnSpLocks/>
          </p:cNvCxnSpPr>
          <p:nvPr/>
        </p:nvCxnSpPr>
        <p:spPr>
          <a:xfrm>
            <a:off x="10279577" y="1613225"/>
            <a:ext cx="172800"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3" name="直線コネクタ 1032">
            <a:extLst>
              <a:ext uri="{FF2B5EF4-FFF2-40B4-BE49-F238E27FC236}">
                <a16:creationId xmlns:a16="http://schemas.microsoft.com/office/drawing/2014/main" id="{A2C2525D-5BBD-9B33-3919-1E38FE345A8C}"/>
              </a:ext>
            </a:extLst>
          </p:cNvPr>
          <p:cNvCxnSpPr>
            <a:cxnSpLocks/>
          </p:cNvCxnSpPr>
          <p:nvPr/>
        </p:nvCxnSpPr>
        <p:spPr>
          <a:xfrm>
            <a:off x="10655798" y="1557664"/>
            <a:ext cx="158400"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5" name="直線コネクタ 1034">
            <a:extLst>
              <a:ext uri="{FF2B5EF4-FFF2-40B4-BE49-F238E27FC236}">
                <a16:creationId xmlns:a16="http://schemas.microsoft.com/office/drawing/2014/main" id="{339D3694-0CB6-1B29-CAD1-76DCF633B0FA}"/>
              </a:ext>
            </a:extLst>
          </p:cNvPr>
          <p:cNvCxnSpPr>
            <a:cxnSpLocks/>
          </p:cNvCxnSpPr>
          <p:nvPr/>
        </p:nvCxnSpPr>
        <p:spPr>
          <a:xfrm>
            <a:off x="10993510" y="1566069"/>
            <a:ext cx="176400" cy="4109"/>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9" name="直線コネクタ 1038">
            <a:extLst>
              <a:ext uri="{FF2B5EF4-FFF2-40B4-BE49-F238E27FC236}">
                <a16:creationId xmlns:a16="http://schemas.microsoft.com/office/drawing/2014/main" id="{43C4F474-349D-A46B-6490-BD20DA262DEB}"/>
              </a:ext>
            </a:extLst>
          </p:cNvPr>
          <p:cNvCxnSpPr>
            <a:cxnSpLocks/>
          </p:cNvCxnSpPr>
          <p:nvPr/>
        </p:nvCxnSpPr>
        <p:spPr>
          <a:xfrm>
            <a:off x="11345228" y="1618100"/>
            <a:ext cx="138393"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2" name="直線コネクタ 1041">
            <a:extLst>
              <a:ext uri="{FF2B5EF4-FFF2-40B4-BE49-F238E27FC236}">
                <a16:creationId xmlns:a16="http://schemas.microsoft.com/office/drawing/2014/main" id="{47545A56-CC06-FCA6-9A8B-68DC02E7309E}"/>
              </a:ext>
            </a:extLst>
          </p:cNvPr>
          <p:cNvCxnSpPr/>
          <p:nvPr/>
        </p:nvCxnSpPr>
        <p:spPr>
          <a:xfrm>
            <a:off x="10110591" y="1608463"/>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4" name="直線コネクタ 1043">
            <a:extLst>
              <a:ext uri="{FF2B5EF4-FFF2-40B4-BE49-F238E27FC236}">
                <a16:creationId xmlns:a16="http://schemas.microsoft.com/office/drawing/2014/main" id="{CB2EA5C1-C4C6-E4A2-BE84-16BE215AE0CD}"/>
              </a:ext>
            </a:extLst>
          </p:cNvPr>
          <p:cNvCxnSpPr>
            <a:cxnSpLocks/>
          </p:cNvCxnSpPr>
          <p:nvPr/>
        </p:nvCxnSpPr>
        <p:spPr>
          <a:xfrm>
            <a:off x="10286720" y="1608463"/>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6" name="直線コネクタ 1045">
            <a:extLst>
              <a:ext uri="{FF2B5EF4-FFF2-40B4-BE49-F238E27FC236}">
                <a16:creationId xmlns:a16="http://schemas.microsoft.com/office/drawing/2014/main" id="{A88BE3DF-293D-8686-079A-A06EE082EA46}"/>
              </a:ext>
            </a:extLst>
          </p:cNvPr>
          <p:cNvCxnSpPr>
            <a:cxnSpLocks/>
          </p:cNvCxnSpPr>
          <p:nvPr/>
        </p:nvCxnSpPr>
        <p:spPr>
          <a:xfrm>
            <a:off x="10443966" y="1608462"/>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8" name="直線コネクタ 1047">
            <a:extLst>
              <a:ext uri="{FF2B5EF4-FFF2-40B4-BE49-F238E27FC236}">
                <a16:creationId xmlns:a16="http://schemas.microsoft.com/office/drawing/2014/main" id="{F92831EC-6738-490C-206E-2C5EC395DB9C}"/>
              </a:ext>
            </a:extLst>
          </p:cNvPr>
          <p:cNvCxnSpPr/>
          <p:nvPr/>
        </p:nvCxnSpPr>
        <p:spPr>
          <a:xfrm>
            <a:off x="10665323" y="1557664"/>
            <a:ext cx="0" cy="67117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0" name="直線コネクタ 1049">
            <a:extLst>
              <a:ext uri="{FF2B5EF4-FFF2-40B4-BE49-F238E27FC236}">
                <a16:creationId xmlns:a16="http://schemas.microsoft.com/office/drawing/2014/main" id="{C9DCF297-4058-58B6-F231-D14AD85C58A9}"/>
              </a:ext>
            </a:extLst>
          </p:cNvPr>
          <p:cNvCxnSpPr/>
          <p:nvPr/>
        </p:nvCxnSpPr>
        <p:spPr>
          <a:xfrm>
            <a:off x="10803716" y="1566069"/>
            <a:ext cx="0" cy="68400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1" name="直線コネクタ 1050">
            <a:extLst>
              <a:ext uri="{FF2B5EF4-FFF2-40B4-BE49-F238E27FC236}">
                <a16:creationId xmlns:a16="http://schemas.microsoft.com/office/drawing/2014/main" id="{3A87B74A-AACC-7B34-BD51-D2A8A1B917F9}"/>
              </a:ext>
            </a:extLst>
          </p:cNvPr>
          <p:cNvCxnSpPr>
            <a:cxnSpLocks/>
          </p:cNvCxnSpPr>
          <p:nvPr/>
        </p:nvCxnSpPr>
        <p:spPr>
          <a:xfrm>
            <a:off x="11003035" y="1566069"/>
            <a:ext cx="0" cy="66255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4" name="直線コネクタ 1053">
            <a:extLst>
              <a:ext uri="{FF2B5EF4-FFF2-40B4-BE49-F238E27FC236}">
                <a16:creationId xmlns:a16="http://schemas.microsoft.com/office/drawing/2014/main" id="{F12E0327-AABB-FE9E-20E5-A7D908E35179}"/>
              </a:ext>
            </a:extLst>
          </p:cNvPr>
          <p:cNvCxnSpPr/>
          <p:nvPr/>
        </p:nvCxnSpPr>
        <p:spPr>
          <a:xfrm>
            <a:off x="11160281" y="1566069"/>
            <a:ext cx="0" cy="66277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5" name="直線コネクタ 1054">
            <a:extLst>
              <a:ext uri="{FF2B5EF4-FFF2-40B4-BE49-F238E27FC236}">
                <a16:creationId xmlns:a16="http://schemas.microsoft.com/office/drawing/2014/main" id="{B02A3B67-8B69-5A54-7113-61793BCF2B2E}"/>
              </a:ext>
            </a:extLst>
          </p:cNvPr>
          <p:cNvCxnSpPr>
            <a:cxnSpLocks/>
          </p:cNvCxnSpPr>
          <p:nvPr/>
        </p:nvCxnSpPr>
        <p:spPr>
          <a:xfrm>
            <a:off x="11345228" y="1610844"/>
            <a:ext cx="0" cy="620164"/>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9" name="直線コネクタ 1058">
            <a:extLst>
              <a:ext uri="{FF2B5EF4-FFF2-40B4-BE49-F238E27FC236}">
                <a16:creationId xmlns:a16="http://schemas.microsoft.com/office/drawing/2014/main" id="{4F5C2B42-3C3E-84C0-059C-E86D3C1AA89A}"/>
              </a:ext>
            </a:extLst>
          </p:cNvPr>
          <p:cNvCxnSpPr>
            <a:cxnSpLocks/>
          </p:cNvCxnSpPr>
          <p:nvPr/>
        </p:nvCxnSpPr>
        <p:spPr>
          <a:xfrm>
            <a:off x="10110591" y="2199305"/>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5" name="直線コネクタ 1064">
            <a:extLst>
              <a:ext uri="{FF2B5EF4-FFF2-40B4-BE49-F238E27FC236}">
                <a16:creationId xmlns:a16="http://schemas.microsoft.com/office/drawing/2014/main" id="{F44B6BC3-C71F-13EC-B2B6-BF51B9E6BACD}"/>
              </a:ext>
            </a:extLst>
          </p:cNvPr>
          <p:cNvCxnSpPr>
            <a:cxnSpLocks/>
          </p:cNvCxnSpPr>
          <p:nvPr/>
        </p:nvCxnSpPr>
        <p:spPr>
          <a:xfrm>
            <a:off x="10443966" y="2199304"/>
            <a:ext cx="221357"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7" name="直線コネクタ 1066">
            <a:extLst>
              <a:ext uri="{FF2B5EF4-FFF2-40B4-BE49-F238E27FC236}">
                <a16:creationId xmlns:a16="http://schemas.microsoft.com/office/drawing/2014/main" id="{D909D357-F777-4DA4-9773-BE90DD874152}"/>
              </a:ext>
            </a:extLst>
          </p:cNvPr>
          <p:cNvCxnSpPr>
            <a:cxnSpLocks/>
          </p:cNvCxnSpPr>
          <p:nvPr/>
        </p:nvCxnSpPr>
        <p:spPr>
          <a:xfrm>
            <a:off x="10800211" y="2199304"/>
            <a:ext cx="198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0" name="直線コネクタ 1069">
            <a:extLst>
              <a:ext uri="{FF2B5EF4-FFF2-40B4-BE49-F238E27FC236}">
                <a16:creationId xmlns:a16="http://schemas.microsoft.com/office/drawing/2014/main" id="{E6298355-F0B6-5103-5C8B-F93C0F9A9F2F}"/>
              </a:ext>
            </a:extLst>
          </p:cNvPr>
          <p:cNvCxnSpPr>
            <a:cxnSpLocks/>
          </p:cNvCxnSpPr>
          <p:nvPr/>
        </p:nvCxnSpPr>
        <p:spPr>
          <a:xfrm>
            <a:off x="11161969" y="2199082"/>
            <a:ext cx="180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71" name="テキスト ボックス 1070">
            <a:extLst>
              <a:ext uri="{FF2B5EF4-FFF2-40B4-BE49-F238E27FC236}">
                <a16:creationId xmlns:a16="http://schemas.microsoft.com/office/drawing/2014/main" id="{763C859C-C63E-AD2D-72EB-DCFC8B41AD6F}"/>
              </a:ext>
            </a:extLst>
          </p:cNvPr>
          <p:cNvSpPr txBox="1"/>
          <p:nvPr/>
        </p:nvSpPr>
        <p:spPr>
          <a:xfrm>
            <a:off x="10467820" y="1060949"/>
            <a:ext cx="562975" cy="369332"/>
          </a:xfrm>
          <a:prstGeom prst="rect">
            <a:avLst/>
          </a:prstGeom>
          <a:noFill/>
        </p:spPr>
        <p:txBody>
          <a:bodyPr wrap="none" rtlCol="0">
            <a:spAutoFit/>
          </a:bodyPr>
          <a:lstStyle/>
          <a:p>
            <a:r>
              <a:rPr kumimoji="1" lang="en-US" altLang="ja-JP" dirty="0"/>
              <a:t>y=0</a:t>
            </a:r>
            <a:endParaRPr kumimoji="1" lang="ja-JP" altLang="en-US" dirty="0"/>
          </a:p>
        </p:txBody>
      </p:sp>
      <p:grpSp>
        <p:nvGrpSpPr>
          <p:cNvPr id="14" name="グループ化 13">
            <a:extLst>
              <a:ext uri="{FF2B5EF4-FFF2-40B4-BE49-F238E27FC236}">
                <a16:creationId xmlns:a16="http://schemas.microsoft.com/office/drawing/2014/main" id="{653FB251-B031-D51D-36D7-FDE0F43A375F}"/>
              </a:ext>
            </a:extLst>
          </p:cNvPr>
          <p:cNvGrpSpPr/>
          <p:nvPr/>
        </p:nvGrpSpPr>
        <p:grpSpPr>
          <a:xfrm>
            <a:off x="9925504" y="1256840"/>
            <a:ext cx="1947923" cy="1008000"/>
            <a:chOff x="1987723" y="2483519"/>
            <a:chExt cx="2767255" cy="2081393"/>
          </a:xfrm>
        </p:grpSpPr>
        <p:cxnSp>
          <p:nvCxnSpPr>
            <p:cNvPr id="15" name="直線矢印コネクタ 14">
              <a:extLst>
                <a:ext uri="{FF2B5EF4-FFF2-40B4-BE49-F238E27FC236}">
                  <a16:creationId xmlns:a16="http://schemas.microsoft.com/office/drawing/2014/main" id="{3A48668B-2763-672A-02A4-E0367B4C07D7}"/>
                </a:ext>
              </a:extLst>
            </p:cNvPr>
            <p:cNvCxnSpPr>
              <a:cxnSpLocks/>
            </p:cNvCxnSpPr>
            <p:nvPr/>
          </p:nvCxnSpPr>
          <p:spPr>
            <a:xfrm>
              <a:off x="1987723" y="4533782"/>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E12AF2B-7919-9F9A-48F5-F9936CC80C0C}"/>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105" name="直線コネクタ 1104">
            <a:extLst>
              <a:ext uri="{FF2B5EF4-FFF2-40B4-BE49-F238E27FC236}">
                <a16:creationId xmlns:a16="http://schemas.microsoft.com/office/drawing/2014/main" id="{7BAB3236-C653-112D-C77A-137B7FC540E7}"/>
              </a:ext>
            </a:extLst>
          </p:cNvPr>
          <p:cNvCxnSpPr>
            <a:cxnSpLocks/>
          </p:cNvCxnSpPr>
          <p:nvPr/>
        </p:nvCxnSpPr>
        <p:spPr>
          <a:xfrm rot="10800000">
            <a:off x="10339459" y="4120852"/>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6" name="直線コネクタ 1105">
            <a:extLst>
              <a:ext uri="{FF2B5EF4-FFF2-40B4-BE49-F238E27FC236}">
                <a16:creationId xmlns:a16="http://schemas.microsoft.com/office/drawing/2014/main" id="{12EC67A4-9C90-9813-82C6-DC291AA53AAC}"/>
              </a:ext>
            </a:extLst>
          </p:cNvPr>
          <p:cNvCxnSpPr>
            <a:cxnSpLocks/>
          </p:cNvCxnSpPr>
          <p:nvPr/>
        </p:nvCxnSpPr>
        <p:spPr>
          <a:xfrm rot="10800000">
            <a:off x="10515588" y="4120852"/>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8" name="直線コネクタ 1107">
            <a:extLst>
              <a:ext uri="{FF2B5EF4-FFF2-40B4-BE49-F238E27FC236}">
                <a16:creationId xmlns:a16="http://schemas.microsoft.com/office/drawing/2014/main" id="{04357377-3E2F-3F6E-4D27-318528993FD8}"/>
              </a:ext>
            </a:extLst>
          </p:cNvPr>
          <p:cNvCxnSpPr>
            <a:cxnSpLocks/>
          </p:cNvCxnSpPr>
          <p:nvPr/>
        </p:nvCxnSpPr>
        <p:spPr>
          <a:xfrm rot="10800000">
            <a:off x="10332316" y="4124423"/>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4" name="直線コネクタ 1113">
            <a:extLst>
              <a:ext uri="{FF2B5EF4-FFF2-40B4-BE49-F238E27FC236}">
                <a16:creationId xmlns:a16="http://schemas.microsoft.com/office/drawing/2014/main" id="{819295A4-C472-2DB9-CA93-C572305B459D}"/>
              </a:ext>
            </a:extLst>
          </p:cNvPr>
          <p:cNvCxnSpPr/>
          <p:nvPr/>
        </p:nvCxnSpPr>
        <p:spPr>
          <a:xfrm flipV="1">
            <a:off x="10522732" y="4527759"/>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5" name="直線コネクタ 1114">
            <a:extLst>
              <a:ext uri="{FF2B5EF4-FFF2-40B4-BE49-F238E27FC236}">
                <a16:creationId xmlns:a16="http://schemas.microsoft.com/office/drawing/2014/main" id="{2DA5260F-A8E1-4430-54FE-3E4D2DC219C5}"/>
              </a:ext>
            </a:extLst>
          </p:cNvPr>
          <p:cNvCxnSpPr>
            <a:cxnSpLocks/>
          </p:cNvCxnSpPr>
          <p:nvPr/>
        </p:nvCxnSpPr>
        <p:spPr>
          <a:xfrm flipH="1" flipV="1">
            <a:off x="10619424" y="4540197"/>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7" name="直線コネクタ 1116">
            <a:extLst>
              <a:ext uri="{FF2B5EF4-FFF2-40B4-BE49-F238E27FC236}">
                <a16:creationId xmlns:a16="http://schemas.microsoft.com/office/drawing/2014/main" id="{AFB5A748-477A-EFEB-0B97-B396B78B0760}"/>
              </a:ext>
            </a:extLst>
          </p:cNvPr>
          <p:cNvCxnSpPr/>
          <p:nvPr/>
        </p:nvCxnSpPr>
        <p:spPr>
          <a:xfrm flipV="1">
            <a:off x="10700962" y="4512374"/>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8" name="直線コネクタ 1117">
            <a:extLst>
              <a:ext uri="{FF2B5EF4-FFF2-40B4-BE49-F238E27FC236}">
                <a16:creationId xmlns:a16="http://schemas.microsoft.com/office/drawing/2014/main" id="{3E8388FC-EC33-F99F-8953-37A6F6FA6193}"/>
              </a:ext>
            </a:extLst>
          </p:cNvPr>
          <p:cNvCxnSpPr>
            <a:cxnSpLocks/>
          </p:cNvCxnSpPr>
          <p:nvPr/>
        </p:nvCxnSpPr>
        <p:spPr>
          <a:xfrm flipH="1" flipV="1">
            <a:off x="10797654" y="4524812"/>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1" name="グループ化 1120">
            <a:extLst>
              <a:ext uri="{FF2B5EF4-FFF2-40B4-BE49-F238E27FC236}">
                <a16:creationId xmlns:a16="http://schemas.microsoft.com/office/drawing/2014/main" id="{08B448A0-A1CE-D819-BB14-2317B45CF0B3}"/>
              </a:ext>
            </a:extLst>
          </p:cNvPr>
          <p:cNvGrpSpPr/>
          <p:nvPr/>
        </p:nvGrpSpPr>
        <p:grpSpPr>
          <a:xfrm flipV="1">
            <a:off x="10891020" y="4480652"/>
            <a:ext cx="184013" cy="201109"/>
            <a:chOff x="11169638" y="4550283"/>
            <a:chExt cx="184013" cy="201109"/>
          </a:xfrm>
        </p:grpSpPr>
        <p:cxnSp>
          <p:nvCxnSpPr>
            <p:cNvPr id="1119" name="直線コネクタ 1118">
              <a:extLst>
                <a:ext uri="{FF2B5EF4-FFF2-40B4-BE49-F238E27FC236}">
                  <a16:creationId xmlns:a16="http://schemas.microsoft.com/office/drawing/2014/main" id="{EE94E577-9D8D-4010-FEB8-78F05147D73A}"/>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0" name="直線コネクタ 1119">
              <a:extLst>
                <a:ext uri="{FF2B5EF4-FFF2-40B4-BE49-F238E27FC236}">
                  <a16:creationId xmlns:a16="http://schemas.microsoft.com/office/drawing/2014/main" id="{D52DF700-56E0-5E4B-DF29-CD6946537ED7}"/>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22" name="グループ化 1121">
            <a:extLst>
              <a:ext uri="{FF2B5EF4-FFF2-40B4-BE49-F238E27FC236}">
                <a16:creationId xmlns:a16="http://schemas.microsoft.com/office/drawing/2014/main" id="{2F18400D-A220-84F7-5287-A4F506884279}"/>
              </a:ext>
            </a:extLst>
          </p:cNvPr>
          <p:cNvGrpSpPr/>
          <p:nvPr/>
        </p:nvGrpSpPr>
        <p:grpSpPr>
          <a:xfrm flipH="1" flipV="1">
            <a:off x="11066377" y="4488364"/>
            <a:ext cx="184013" cy="201109"/>
            <a:chOff x="11169638" y="4550283"/>
            <a:chExt cx="184013" cy="201109"/>
          </a:xfrm>
        </p:grpSpPr>
        <p:cxnSp>
          <p:nvCxnSpPr>
            <p:cNvPr id="1123" name="直線コネクタ 1122">
              <a:extLst>
                <a:ext uri="{FF2B5EF4-FFF2-40B4-BE49-F238E27FC236}">
                  <a16:creationId xmlns:a16="http://schemas.microsoft.com/office/drawing/2014/main" id="{0B2EC97D-6B37-E64B-CD45-DAB22660A61A}"/>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4" name="直線コネクタ 1123">
              <a:extLst>
                <a:ext uri="{FF2B5EF4-FFF2-40B4-BE49-F238E27FC236}">
                  <a16:creationId xmlns:a16="http://schemas.microsoft.com/office/drawing/2014/main" id="{85F1766C-6FEE-3370-9B75-AF1F348CB1DC}"/>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29" name="グループ化 1128">
            <a:extLst>
              <a:ext uri="{FF2B5EF4-FFF2-40B4-BE49-F238E27FC236}">
                <a16:creationId xmlns:a16="http://schemas.microsoft.com/office/drawing/2014/main" id="{5FEF1628-B89A-9284-81C8-ABCD29EEA7A3}"/>
              </a:ext>
            </a:extLst>
          </p:cNvPr>
          <p:cNvGrpSpPr/>
          <p:nvPr/>
        </p:nvGrpSpPr>
        <p:grpSpPr>
          <a:xfrm flipV="1">
            <a:off x="9972358" y="4524171"/>
            <a:ext cx="184013" cy="201109"/>
            <a:chOff x="11169638" y="4550283"/>
            <a:chExt cx="184013" cy="201109"/>
          </a:xfrm>
        </p:grpSpPr>
        <p:cxnSp>
          <p:nvCxnSpPr>
            <p:cNvPr id="1130" name="直線コネクタ 1129">
              <a:extLst>
                <a:ext uri="{FF2B5EF4-FFF2-40B4-BE49-F238E27FC236}">
                  <a16:creationId xmlns:a16="http://schemas.microsoft.com/office/drawing/2014/main" id="{B8B699CA-BF04-F26E-28E2-F66B353CA9E4}"/>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1" name="直線コネクタ 1130">
              <a:extLst>
                <a:ext uri="{FF2B5EF4-FFF2-40B4-BE49-F238E27FC236}">
                  <a16:creationId xmlns:a16="http://schemas.microsoft.com/office/drawing/2014/main" id="{8B52089B-DAE5-CA4F-4F55-7AA5D9A02F96}"/>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2" name="グループ化 1131">
            <a:extLst>
              <a:ext uri="{FF2B5EF4-FFF2-40B4-BE49-F238E27FC236}">
                <a16:creationId xmlns:a16="http://schemas.microsoft.com/office/drawing/2014/main" id="{D64F8550-7E7F-14AF-E99C-BF3545D48666}"/>
              </a:ext>
            </a:extLst>
          </p:cNvPr>
          <p:cNvGrpSpPr/>
          <p:nvPr/>
        </p:nvGrpSpPr>
        <p:grpSpPr>
          <a:xfrm flipH="1" flipV="1">
            <a:off x="10147715" y="4531883"/>
            <a:ext cx="184013" cy="201109"/>
            <a:chOff x="11169638" y="4550283"/>
            <a:chExt cx="184013" cy="201109"/>
          </a:xfrm>
        </p:grpSpPr>
        <p:cxnSp>
          <p:nvCxnSpPr>
            <p:cNvPr id="1133" name="直線コネクタ 1132">
              <a:extLst>
                <a:ext uri="{FF2B5EF4-FFF2-40B4-BE49-F238E27FC236}">
                  <a16:creationId xmlns:a16="http://schemas.microsoft.com/office/drawing/2014/main" id="{8256A321-8303-3249-83E2-DB7EAA9E5A88}"/>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4" name="直線コネクタ 1133">
              <a:extLst>
                <a:ext uri="{FF2B5EF4-FFF2-40B4-BE49-F238E27FC236}">
                  <a16:creationId xmlns:a16="http://schemas.microsoft.com/office/drawing/2014/main" id="{65EDA812-B999-D4BE-2AE3-ABA3EB0F89BD}"/>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5" name="グループ化 1134">
            <a:extLst>
              <a:ext uri="{FF2B5EF4-FFF2-40B4-BE49-F238E27FC236}">
                <a16:creationId xmlns:a16="http://schemas.microsoft.com/office/drawing/2014/main" id="{3C217E30-FC4E-3AD7-E7EC-9127885CB83A}"/>
              </a:ext>
            </a:extLst>
          </p:cNvPr>
          <p:cNvGrpSpPr/>
          <p:nvPr/>
        </p:nvGrpSpPr>
        <p:grpSpPr>
          <a:xfrm flipV="1">
            <a:off x="11349808" y="3054295"/>
            <a:ext cx="184013" cy="201109"/>
            <a:chOff x="11169638" y="4550283"/>
            <a:chExt cx="184013" cy="201109"/>
          </a:xfrm>
        </p:grpSpPr>
        <p:cxnSp>
          <p:nvCxnSpPr>
            <p:cNvPr id="1136" name="直線コネクタ 1135">
              <a:extLst>
                <a:ext uri="{FF2B5EF4-FFF2-40B4-BE49-F238E27FC236}">
                  <a16:creationId xmlns:a16="http://schemas.microsoft.com/office/drawing/2014/main" id="{2D5E0B04-9309-9977-D89D-B4A177AD14C1}"/>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7" name="直線コネクタ 1136">
              <a:extLst>
                <a:ext uri="{FF2B5EF4-FFF2-40B4-BE49-F238E27FC236}">
                  <a16:creationId xmlns:a16="http://schemas.microsoft.com/office/drawing/2014/main" id="{C7AD10B9-C8E8-D8EC-1FCA-E66971229B48}"/>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8" name="グループ化 1137">
            <a:extLst>
              <a:ext uri="{FF2B5EF4-FFF2-40B4-BE49-F238E27FC236}">
                <a16:creationId xmlns:a16="http://schemas.microsoft.com/office/drawing/2014/main" id="{3B5A56AD-D59E-7653-DBCA-C008DAAC76FB}"/>
              </a:ext>
            </a:extLst>
          </p:cNvPr>
          <p:cNvGrpSpPr/>
          <p:nvPr/>
        </p:nvGrpSpPr>
        <p:grpSpPr>
          <a:xfrm flipH="1" flipV="1">
            <a:off x="11525165" y="3062007"/>
            <a:ext cx="184013" cy="201109"/>
            <a:chOff x="11169638" y="4550283"/>
            <a:chExt cx="184013" cy="201109"/>
          </a:xfrm>
        </p:grpSpPr>
        <p:cxnSp>
          <p:nvCxnSpPr>
            <p:cNvPr id="1139" name="直線コネクタ 1138">
              <a:extLst>
                <a:ext uri="{FF2B5EF4-FFF2-40B4-BE49-F238E27FC236}">
                  <a16:creationId xmlns:a16="http://schemas.microsoft.com/office/drawing/2014/main" id="{5C106023-3A0A-CF51-C5B2-556451C4A476}"/>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0" name="直線コネクタ 1139">
              <a:extLst>
                <a:ext uri="{FF2B5EF4-FFF2-40B4-BE49-F238E27FC236}">
                  <a16:creationId xmlns:a16="http://schemas.microsoft.com/office/drawing/2014/main" id="{FE8D5023-7413-3FB8-B4FA-3BFAFFFD7362}"/>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1" name="グループ化 1140">
            <a:extLst>
              <a:ext uri="{FF2B5EF4-FFF2-40B4-BE49-F238E27FC236}">
                <a16:creationId xmlns:a16="http://schemas.microsoft.com/office/drawing/2014/main" id="{8CFC7585-78CD-93F7-D0A8-5F602282F3F9}"/>
              </a:ext>
            </a:extLst>
          </p:cNvPr>
          <p:cNvGrpSpPr/>
          <p:nvPr/>
        </p:nvGrpSpPr>
        <p:grpSpPr>
          <a:xfrm flipV="1">
            <a:off x="9949373" y="3043460"/>
            <a:ext cx="184013" cy="201109"/>
            <a:chOff x="11169638" y="4550283"/>
            <a:chExt cx="184013" cy="201109"/>
          </a:xfrm>
        </p:grpSpPr>
        <p:cxnSp>
          <p:nvCxnSpPr>
            <p:cNvPr id="1142" name="直線コネクタ 1141">
              <a:extLst>
                <a:ext uri="{FF2B5EF4-FFF2-40B4-BE49-F238E27FC236}">
                  <a16:creationId xmlns:a16="http://schemas.microsoft.com/office/drawing/2014/main" id="{30A6D480-B624-209B-328E-D3A91BD24377}"/>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3" name="直線コネクタ 1142">
              <a:extLst>
                <a:ext uri="{FF2B5EF4-FFF2-40B4-BE49-F238E27FC236}">
                  <a16:creationId xmlns:a16="http://schemas.microsoft.com/office/drawing/2014/main" id="{DD8BC413-881B-893E-42DE-085E163FE4E0}"/>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4" name="グループ化 1143">
            <a:extLst>
              <a:ext uri="{FF2B5EF4-FFF2-40B4-BE49-F238E27FC236}">
                <a16:creationId xmlns:a16="http://schemas.microsoft.com/office/drawing/2014/main" id="{3A9DE1C0-6B99-636E-F988-84ED60441834}"/>
              </a:ext>
            </a:extLst>
          </p:cNvPr>
          <p:cNvGrpSpPr/>
          <p:nvPr/>
        </p:nvGrpSpPr>
        <p:grpSpPr>
          <a:xfrm flipH="1" flipV="1">
            <a:off x="10124730" y="3051172"/>
            <a:ext cx="184013" cy="201109"/>
            <a:chOff x="11169638" y="4550283"/>
            <a:chExt cx="184013" cy="201109"/>
          </a:xfrm>
        </p:grpSpPr>
        <p:cxnSp>
          <p:nvCxnSpPr>
            <p:cNvPr id="1145" name="直線コネクタ 1144">
              <a:extLst>
                <a:ext uri="{FF2B5EF4-FFF2-40B4-BE49-F238E27FC236}">
                  <a16:creationId xmlns:a16="http://schemas.microsoft.com/office/drawing/2014/main" id="{587C8F2F-56DC-6B9A-4852-9BD2BEE98704}"/>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6" name="直線コネクタ 1145">
              <a:extLst>
                <a:ext uri="{FF2B5EF4-FFF2-40B4-BE49-F238E27FC236}">
                  <a16:creationId xmlns:a16="http://schemas.microsoft.com/office/drawing/2014/main" id="{98ECD8C6-231B-4E75-85E8-19E9EA3656BC}"/>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02" name="直線コネクタ 1101">
            <a:extLst>
              <a:ext uri="{FF2B5EF4-FFF2-40B4-BE49-F238E27FC236}">
                <a16:creationId xmlns:a16="http://schemas.microsoft.com/office/drawing/2014/main" id="{9000E159-2117-ABA9-B7B0-BE0EA87DA839}"/>
              </a:ext>
            </a:extLst>
          </p:cNvPr>
          <p:cNvCxnSpPr/>
          <p:nvPr/>
        </p:nvCxnSpPr>
        <p:spPr>
          <a:xfrm>
            <a:off x="10284380" y="3243758"/>
            <a:ext cx="1080000" cy="0"/>
          </a:xfrm>
          <a:prstGeom prst="line">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7" name="左中かっこ 1146">
            <a:extLst>
              <a:ext uri="{FF2B5EF4-FFF2-40B4-BE49-F238E27FC236}">
                <a16:creationId xmlns:a16="http://schemas.microsoft.com/office/drawing/2014/main" id="{6F7D0D6D-FEFE-CDC2-0EAE-0BF5B4B91C5C}"/>
              </a:ext>
            </a:extLst>
          </p:cNvPr>
          <p:cNvSpPr/>
          <p:nvPr/>
        </p:nvSpPr>
        <p:spPr>
          <a:xfrm rot="5400000">
            <a:off x="10708195" y="2599311"/>
            <a:ext cx="227091" cy="1055637"/>
          </a:xfrm>
          <a:prstGeom prst="leftBrace">
            <a:avLst>
              <a:gd name="adj1" fmla="val 35455"/>
              <a:gd name="adj2" fmla="val 50000"/>
            </a:avLst>
          </a:prstGeom>
          <a:ln>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ja-JP" altLang="en-US"/>
          </a:p>
        </p:txBody>
      </p:sp>
      <p:sp>
        <p:nvSpPr>
          <p:cNvPr id="1148" name="テキスト ボックス 1147">
            <a:extLst>
              <a:ext uri="{FF2B5EF4-FFF2-40B4-BE49-F238E27FC236}">
                <a16:creationId xmlns:a16="http://schemas.microsoft.com/office/drawing/2014/main" id="{87A9D392-B90B-9B72-0E46-4E766FF6846B}"/>
              </a:ext>
            </a:extLst>
          </p:cNvPr>
          <p:cNvSpPr txBox="1"/>
          <p:nvPr/>
        </p:nvSpPr>
        <p:spPr>
          <a:xfrm>
            <a:off x="10204959" y="2811698"/>
            <a:ext cx="1279517" cy="261610"/>
          </a:xfrm>
          <a:prstGeom prst="rect">
            <a:avLst/>
          </a:prstGeom>
          <a:noFill/>
        </p:spPr>
        <p:txBody>
          <a:bodyPr wrap="none" rtlCol="0">
            <a:spAutoFit/>
          </a:bodyPr>
          <a:lstStyle/>
          <a:p>
            <a:r>
              <a:rPr kumimoji="1" lang="en-US" altLang="ja-JP" sz="1100" dirty="0"/>
              <a:t>More than 10 min</a:t>
            </a:r>
            <a:endParaRPr kumimoji="1" lang="ja-JP" altLang="en-US" sz="1100" dirty="0"/>
          </a:p>
        </p:txBody>
      </p:sp>
      <p:sp>
        <p:nvSpPr>
          <p:cNvPr id="1149" name="左中かっこ 1148">
            <a:extLst>
              <a:ext uri="{FF2B5EF4-FFF2-40B4-BE49-F238E27FC236}">
                <a16:creationId xmlns:a16="http://schemas.microsoft.com/office/drawing/2014/main" id="{F7999B40-5381-16C3-1B18-546C33F61EF7}"/>
              </a:ext>
            </a:extLst>
          </p:cNvPr>
          <p:cNvSpPr/>
          <p:nvPr/>
        </p:nvSpPr>
        <p:spPr>
          <a:xfrm flipH="1">
            <a:off x="10505925" y="4112768"/>
            <a:ext cx="243383" cy="564267"/>
          </a:xfrm>
          <a:prstGeom prst="leftBrace">
            <a:avLst>
              <a:gd name="adj1" fmla="val 17726"/>
              <a:gd name="adj2" fmla="val 33795"/>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0" name="テキスト ボックス 1149">
            <a:extLst>
              <a:ext uri="{FF2B5EF4-FFF2-40B4-BE49-F238E27FC236}">
                <a16:creationId xmlns:a16="http://schemas.microsoft.com/office/drawing/2014/main" id="{28794CE6-9434-F183-2436-77BBA212F722}"/>
              </a:ext>
            </a:extLst>
          </p:cNvPr>
          <p:cNvSpPr txBox="1"/>
          <p:nvPr/>
        </p:nvSpPr>
        <p:spPr>
          <a:xfrm>
            <a:off x="10676046" y="4064852"/>
            <a:ext cx="1138453" cy="430887"/>
          </a:xfrm>
          <a:prstGeom prst="rect">
            <a:avLst/>
          </a:prstGeom>
          <a:noFill/>
        </p:spPr>
        <p:txBody>
          <a:bodyPr wrap="square" rtlCol="0">
            <a:spAutoFit/>
          </a:bodyPr>
          <a:lstStyle/>
          <a:p>
            <a:r>
              <a:rPr kumimoji="1" lang="en-US" altLang="ja-JP" sz="1100" dirty="0"/>
              <a:t>Changing rate</a:t>
            </a:r>
          </a:p>
          <a:p>
            <a:r>
              <a:rPr kumimoji="1" lang="en-US" altLang="ja-JP" sz="1100" dirty="0"/>
              <a:t>More than 20%</a:t>
            </a:r>
            <a:endParaRPr kumimoji="1" lang="ja-JP" altLang="en-US" sz="1100" dirty="0"/>
          </a:p>
        </p:txBody>
      </p:sp>
      <p:grpSp>
        <p:nvGrpSpPr>
          <p:cNvPr id="1151" name="グループ化 1150">
            <a:extLst>
              <a:ext uri="{FF2B5EF4-FFF2-40B4-BE49-F238E27FC236}">
                <a16:creationId xmlns:a16="http://schemas.microsoft.com/office/drawing/2014/main" id="{7191FE0F-E144-6783-0589-F29889F56EC4}"/>
              </a:ext>
            </a:extLst>
          </p:cNvPr>
          <p:cNvGrpSpPr/>
          <p:nvPr/>
        </p:nvGrpSpPr>
        <p:grpSpPr>
          <a:xfrm flipH="1" flipV="1">
            <a:off x="11241677" y="4480651"/>
            <a:ext cx="184013" cy="201109"/>
            <a:chOff x="11169638" y="4550283"/>
            <a:chExt cx="184013" cy="201109"/>
          </a:xfrm>
        </p:grpSpPr>
        <p:cxnSp>
          <p:nvCxnSpPr>
            <p:cNvPr id="1152" name="直線コネクタ 1151">
              <a:extLst>
                <a:ext uri="{FF2B5EF4-FFF2-40B4-BE49-F238E27FC236}">
                  <a16:creationId xmlns:a16="http://schemas.microsoft.com/office/drawing/2014/main" id="{3289A037-E254-43D6-06F1-2E46E54AFF44}"/>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3" name="直線コネクタ 1152">
              <a:extLst>
                <a:ext uri="{FF2B5EF4-FFF2-40B4-BE49-F238E27FC236}">
                  <a16:creationId xmlns:a16="http://schemas.microsoft.com/office/drawing/2014/main" id="{B2E2B386-0D9A-F42E-F1B1-5510ACCD9AA1}"/>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吹き出し: 四角形 10">
            <a:extLst>
              <a:ext uri="{FF2B5EF4-FFF2-40B4-BE49-F238E27FC236}">
                <a16:creationId xmlns:a16="http://schemas.microsoft.com/office/drawing/2014/main" id="{BBEC1740-268F-28E0-519D-39FFE628D144}"/>
              </a:ext>
            </a:extLst>
          </p:cNvPr>
          <p:cNvSpPr/>
          <p:nvPr/>
        </p:nvSpPr>
        <p:spPr>
          <a:xfrm>
            <a:off x="9303658" y="1060949"/>
            <a:ext cx="2704124" cy="4098138"/>
          </a:xfrm>
          <a:prstGeom prst="wedgeRectCallout">
            <a:avLst>
              <a:gd name="adj1" fmla="val -137744"/>
              <a:gd name="adj2" fmla="val 1452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楕円 11">
            <a:extLst>
              <a:ext uri="{FF2B5EF4-FFF2-40B4-BE49-F238E27FC236}">
                <a16:creationId xmlns:a16="http://schemas.microsoft.com/office/drawing/2014/main" id="{0FB21D89-C7DF-C7E3-FA4F-03C400A156D8}"/>
              </a:ext>
            </a:extLst>
          </p:cNvPr>
          <p:cNvSpPr/>
          <p:nvPr/>
        </p:nvSpPr>
        <p:spPr>
          <a:xfrm>
            <a:off x="6611257" y="3508046"/>
            <a:ext cx="580572" cy="580572"/>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solidFill>
                <a:schemeClr val="tx1"/>
              </a:solidFill>
            </a:endParaRPr>
          </a:p>
        </p:txBody>
      </p:sp>
      <p:cxnSp>
        <p:nvCxnSpPr>
          <p:cNvPr id="17" name="直線矢印コネクタ 16">
            <a:extLst>
              <a:ext uri="{FF2B5EF4-FFF2-40B4-BE49-F238E27FC236}">
                <a16:creationId xmlns:a16="http://schemas.microsoft.com/office/drawing/2014/main" id="{6EFD6853-B6C4-C212-F7FE-34D7819EAAE3}"/>
              </a:ext>
            </a:extLst>
          </p:cNvPr>
          <p:cNvCxnSpPr>
            <a:cxnSpLocks/>
            <a:stCxn id="1071" idx="2"/>
          </p:cNvCxnSpPr>
          <p:nvPr/>
        </p:nvCxnSpPr>
        <p:spPr>
          <a:xfrm flipH="1">
            <a:off x="10517406" y="1430281"/>
            <a:ext cx="231902" cy="69863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C50E89E-D027-7EFD-9F3F-1C61F953D4DA}"/>
              </a:ext>
            </a:extLst>
          </p:cNvPr>
          <p:cNvCxnSpPr>
            <a:cxnSpLocks/>
            <a:stCxn id="1071" idx="2"/>
          </p:cNvCxnSpPr>
          <p:nvPr/>
        </p:nvCxnSpPr>
        <p:spPr>
          <a:xfrm>
            <a:off x="10749308" y="1430281"/>
            <a:ext cx="172502" cy="692198"/>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8467AEA-9D4E-F7B9-B3C8-322CC67CC86F}"/>
              </a:ext>
            </a:extLst>
          </p:cNvPr>
          <p:cNvSpPr txBox="1"/>
          <p:nvPr/>
        </p:nvSpPr>
        <p:spPr>
          <a:xfrm>
            <a:off x="9598886" y="1650658"/>
            <a:ext cx="338554" cy="369332"/>
          </a:xfrm>
          <a:prstGeom prst="rect">
            <a:avLst/>
          </a:prstGeom>
          <a:noFill/>
        </p:spPr>
        <p:txBody>
          <a:bodyPr wrap="none" rtlCol="0">
            <a:spAutoFit/>
          </a:bodyPr>
          <a:lstStyle/>
          <a:p>
            <a:r>
              <a:rPr kumimoji="1" lang="en-US" altLang="ja-JP" dirty="0"/>
              <a:t>Y</a:t>
            </a:r>
          </a:p>
        </p:txBody>
      </p:sp>
      <p:cxnSp>
        <p:nvCxnSpPr>
          <p:cNvPr id="23" name="直線矢印コネクタ 22">
            <a:extLst>
              <a:ext uri="{FF2B5EF4-FFF2-40B4-BE49-F238E27FC236}">
                <a16:creationId xmlns:a16="http://schemas.microsoft.com/office/drawing/2014/main" id="{47CE5B38-941A-943F-86B0-48621D0E8A5E}"/>
              </a:ext>
            </a:extLst>
          </p:cNvPr>
          <p:cNvCxnSpPr>
            <a:cxnSpLocks/>
            <a:stCxn id="1071" idx="2"/>
          </p:cNvCxnSpPr>
          <p:nvPr/>
        </p:nvCxnSpPr>
        <p:spPr>
          <a:xfrm flipH="1">
            <a:off x="10174523" y="1430281"/>
            <a:ext cx="574785" cy="69181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54" name="直線矢印コネクタ 1153">
            <a:extLst>
              <a:ext uri="{FF2B5EF4-FFF2-40B4-BE49-F238E27FC236}">
                <a16:creationId xmlns:a16="http://schemas.microsoft.com/office/drawing/2014/main" id="{A49C4197-D83A-C95D-7B24-F92B8EB9F0F5}"/>
              </a:ext>
            </a:extLst>
          </p:cNvPr>
          <p:cNvCxnSpPr>
            <a:cxnSpLocks/>
            <a:stCxn id="1071" idx="2"/>
          </p:cNvCxnSpPr>
          <p:nvPr/>
        </p:nvCxnSpPr>
        <p:spPr>
          <a:xfrm>
            <a:off x="10749308" y="1430281"/>
            <a:ext cx="514474" cy="673060"/>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57" name="テキスト ボックス 1156">
            <a:extLst>
              <a:ext uri="{FF2B5EF4-FFF2-40B4-BE49-F238E27FC236}">
                <a16:creationId xmlns:a16="http://schemas.microsoft.com/office/drawing/2014/main" id="{C7A5B22C-9A50-B222-5536-484253F6361D}"/>
              </a:ext>
            </a:extLst>
          </p:cNvPr>
          <p:cNvSpPr txBox="1"/>
          <p:nvPr/>
        </p:nvSpPr>
        <p:spPr>
          <a:xfrm>
            <a:off x="9594571" y="2961660"/>
            <a:ext cx="338554" cy="369332"/>
          </a:xfrm>
          <a:prstGeom prst="rect">
            <a:avLst/>
          </a:prstGeom>
          <a:noFill/>
        </p:spPr>
        <p:txBody>
          <a:bodyPr wrap="none" rtlCol="0">
            <a:spAutoFit/>
          </a:bodyPr>
          <a:lstStyle/>
          <a:p>
            <a:r>
              <a:rPr kumimoji="1" lang="en-US" altLang="ja-JP" dirty="0"/>
              <a:t>Y</a:t>
            </a:r>
          </a:p>
        </p:txBody>
      </p:sp>
      <p:sp>
        <p:nvSpPr>
          <p:cNvPr id="1158" name="テキスト ボックス 1157">
            <a:extLst>
              <a:ext uri="{FF2B5EF4-FFF2-40B4-BE49-F238E27FC236}">
                <a16:creationId xmlns:a16="http://schemas.microsoft.com/office/drawing/2014/main" id="{0A442CF6-A287-C389-21EB-4D0AF96947FF}"/>
              </a:ext>
            </a:extLst>
          </p:cNvPr>
          <p:cNvSpPr txBox="1"/>
          <p:nvPr/>
        </p:nvSpPr>
        <p:spPr>
          <a:xfrm>
            <a:off x="9589571" y="4265739"/>
            <a:ext cx="338554" cy="369332"/>
          </a:xfrm>
          <a:prstGeom prst="rect">
            <a:avLst/>
          </a:prstGeom>
          <a:noFill/>
        </p:spPr>
        <p:txBody>
          <a:bodyPr wrap="none" rtlCol="0">
            <a:spAutoFit/>
          </a:bodyPr>
          <a:lstStyle/>
          <a:p>
            <a:r>
              <a:rPr kumimoji="1" lang="en-US" altLang="ja-JP" dirty="0"/>
              <a:t>Y</a:t>
            </a:r>
          </a:p>
        </p:txBody>
      </p:sp>
    </p:spTree>
    <p:extLst>
      <p:ext uri="{BB962C8B-B14F-4D97-AF65-F5344CB8AC3E}">
        <p14:creationId xmlns:p14="http://schemas.microsoft.com/office/powerpoint/2010/main" val="320964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Desktop Evaluation Flow Chart</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47" name="テキスト ボックス 46">
            <a:extLst>
              <a:ext uri="{FF2B5EF4-FFF2-40B4-BE49-F238E27FC236}">
                <a16:creationId xmlns:a16="http://schemas.microsoft.com/office/drawing/2014/main" id="{694EC2C2-D145-07C3-AB1C-8763C48B48BA}"/>
              </a:ext>
            </a:extLst>
          </p:cNvPr>
          <p:cNvSpPr txBox="1"/>
          <p:nvPr/>
        </p:nvSpPr>
        <p:spPr>
          <a:xfrm>
            <a:off x="2818163" y="4876406"/>
            <a:ext cx="3968570" cy="369332"/>
          </a:xfrm>
          <a:prstGeom prst="rect">
            <a:avLst/>
          </a:prstGeom>
          <a:noFill/>
        </p:spPr>
        <p:txBody>
          <a:bodyPr wrap="square" rtlCol="0">
            <a:spAutoFit/>
          </a:bodyPr>
          <a:lstStyle/>
          <a:p>
            <a:r>
              <a:rPr kumimoji="1" lang="en-US" altLang="ja-JP" b="1" dirty="0"/>
              <a:t>Calculate the optimization effect</a:t>
            </a:r>
            <a:endParaRPr kumimoji="1" lang="ja-JP" altLang="en-US" b="1" dirty="0"/>
          </a:p>
        </p:txBody>
      </p:sp>
      <p:sp>
        <p:nvSpPr>
          <p:cNvPr id="52" name="矢印: 五方向 51">
            <a:extLst>
              <a:ext uri="{FF2B5EF4-FFF2-40B4-BE49-F238E27FC236}">
                <a16:creationId xmlns:a16="http://schemas.microsoft.com/office/drawing/2014/main" id="{75B948B8-2A60-7684-86B7-F157FAFE5D40}"/>
              </a:ext>
            </a:extLst>
          </p:cNvPr>
          <p:cNvSpPr/>
          <p:nvPr/>
        </p:nvSpPr>
        <p:spPr>
          <a:xfrm rot="5400000">
            <a:off x="1402900" y="1053480"/>
            <a:ext cx="912046" cy="1562365"/>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Plant Info. Check</a:t>
            </a:r>
            <a:endParaRPr kumimoji="1" lang="ja-JP" altLang="en-US" b="1" dirty="0">
              <a:solidFill>
                <a:schemeClr val="bg1"/>
              </a:solidFill>
            </a:endParaRPr>
          </a:p>
        </p:txBody>
      </p:sp>
      <p:sp>
        <p:nvSpPr>
          <p:cNvPr id="53" name="テキスト ボックス 52">
            <a:extLst>
              <a:ext uri="{FF2B5EF4-FFF2-40B4-BE49-F238E27FC236}">
                <a16:creationId xmlns:a16="http://schemas.microsoft.com/office/drawing/2014/main" id="{E8ECEF7C-5147-9EA8-558F-548C6E6E7368}"/>
              </a:ext>
            </a:extLst>
          </p:cNvPr>
          <p:cNvSpPr txBox="1"/>
          <p:nvPr/>
        </p:nvSpPr>
        <p:spPr>
          <a:xfrm>
            <a:off x="157053" y="1359070"/>
            <a:ext cx="813043" cy="369332"/>
          </a:xfrm>
          <a:prstGeom prst="rect">
            <a:avLst/>
          </a:prstGeom>
          <a:noFill/>
        </p:spPr>
        <p:txBody>
          <a:bodyPr wrap="none" rtlCol="0">
            <a:spAutoFit/>
          </a:bodyPr>
          <a:lstStyle/>
          <a:p>
            <a:r>
              <a:rPr kumimoji="1" lang="en-US" altLang="ja-JP" b="1" dirty="0"/>
              <a:t>Step1</a:t>
            </a:r>
            <a:endParaRPr kumimoji="1" lang="ja-JP" altLang="en-US" b="1" dirty="0"/>
          </a:p>
        </p:txBody>
      </p:sp>
      <p:sp>
        <p:nvSpPr>
          <p:cNvPr id="54" name="矢印: 五方向 53">
            <a:extLst>
              <a:ext uri="{FF2B5EF4-FFF2-40B4-BE49-F238E27FC236}">
                <a16:creationId xmlns:a16="http://schemas.microsoft.com/office/drawing/2014/main" id="{EAB4AB18-23F7-83A7-1CCB-E201B9601886}"/>
              </a:ext>
            </a:extLst>
          </p:cNvPr>
          <p:cNvSpPr/>
          <p:nvPr/>
        </p:nvSpPr>
        <p:spPr>
          <a:xfrm rot="5400000">
            <a:off x="1387789" y="2181852"/>
            <a:ext cx="942270" cy="1608952"/>
          </a:xfrm>
          <a:prstGeom prst="homePlate">
            <a:avLst>
              <a:gd name="adj" fmla="val 2087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Model Construction</a:t>
            </a:r>
            <a:endParaRPr kumimoji="1" lang="ja-JP" altLang="en-US" b="1" dirty="0">
              <a:solidFill>
                <a:schemeClr val="bg1"/>
              </a:solidFill>
            </a:endParaRPr>
          </a:p>
        </p:txBody>
      </p:sp>
      <p:sp>
        <p:nvSpPr>
          <p:cNvPr id="55" name="テキスト ボックス 54">
            <a:extLst>
              <a:ext uri="{FF2B5EF4-FFF2-40B4-BE49-F238E27FC236}">
                <a16:creationId xmlns:a16="http://schemas.microsoft.com/office/drawing/2014/main" id="{69C3E1BB-6E12-090D-51FF-F119654A4906}"/>
              </a:ext>
            </a:extLst>
          </p:cNvPr>
          <p:cNvSpPr txBox="1"/>
          <p:nvPr/>
        </p:nvSpPr>
        <p:spPr>
          <a:xfrm>
            <a:off x="157053" y="2484383"/>
            <a:ext cx="813043" cy="369332"/>
          </a:xfrm>
          <a:prstGeom prst="rect">
            <a:avLst/>
          </a:prstGeom>
          <a:noFill/>
        </p:spPr>
        <p:txBody>
          <a:bodyPr wrap="none" rtlCol="0">
            <a:spAutoFit/>
          </a:bodyPr>
          <a:lstStyle/>
          <a:p>
            <a:r>
              <a:rPr kumimoji="1" lang="en-US" altLang="ja-JP" b="1" dirty="0"/>
              <a:t>Step2</a:t>
            </a:r>
            <a:endParaRPr kumimoji="1" lang="ja-JP" altLang="en-US" b="1" dirty="0"/>
          </a:p>
        </p:txBody>
      </p:sp>
      <p:sp>
        <p:nvSpPr>
          <p:cNvPr id="59" name="テキスト ボックス 58">
            <a:extLst>
              <a:ext uri="{FF2B5EF4-FFF2-40B4-BE49-F238E27FC236}">
                <a16:creationId xmlns:a16="http://schemas.microsoft.com/office/drawing/2014/main" id="{3F474B1D-7E79-1476-62DC-6A5C3E70D282}"/>
              </a:ext>
            </a:extLst>
          </p:cNvPr>
          <p:cNvSpPr txBox="1"/>
          <p:nvPr/>
        </p:nvSpPr>
        <p:spPr>
          <a:xfrm>
            <a:off x="157053" y="3665943"/>
            <a:ext cx="813043" cy="369332"/>
          </a:xfrm>
          <a:prstGeom prst="rect">
            <a:avLst/>
          </a:prstGeom>
          <a:noFill/>
        </p:spPr>
        <p:txBody>
          <a:bodyPr wrap="none" rtlCol="0">
            <a:spAutoFit/>
          </a:bodyPr>
          <a:lstStyle/>
          <a:p>
            <a:r>
              <a:rPr kumimoji="1" lang="en-US" altLang="ja-JP" b="1" dirty="0"/>
              <a:t>Step3</a:t>
            </a:r>
            <a:endParaRPr kumimoji="1" lang="ja-JP" altLang="en-US" b="1" dirty="0"/>
          </a:p>
        </p:txBody>
      </p:sp>
      <p:sp>
        <p:nvSpPr>
          <p:cNvPr id="60" name="矢印: 五方向 59">
            <a:extLst>
              <a:ext uri="{FF2B5EF4-FFF2-40B4-BE49-F238E27FC236}">
                <a16:creationId xmlns:a16="http://schemas.microsoft.com/office/drawing/2014/main" id="{031FEBF1-6447-7C8D-1828-3F4126B11F7C}"/>
              </a:ext>
            </a:extLst>
          </p:cNvPr>
          <p:cNvSpPr/>
          <p:nvPr/>
        </p:nvSpPr>
        <p:spPr>
          <a:xfrm rot="5400000">
            <a:off x="1411082" y="3358983"/>
            <a:ext cx="942270" cy="1608952"/>
          </a:xfrm>
          <a:prstGeom prst="homePlate">
            <a:avLst>
              <a:gd name="adj" fmla="val 1992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Optimization</a:t>
            </a:r>
            <a:endParaRPr kumimoji="1" lang="ja-JP" altLang="en-US" b="1" dirty="0">
              <a:solidFill>
                <a:schemeClr val="bg1"/>
              </a:solidFill>
            </a:endParaRPr>
          </a:p>
        </p:txBody>
      </p:sp>
      <p:sp>
        <p:nvSpPr>
          <p:cNvPr id="61" name="矢印: 五方向 60">
            <a:extLst>
              <a:ext uri="{FF2B5EF4-FFF2-40B4-BE49-F238E27FC236}">
                <a16:creationId xmlns:a16="http://schemas.microsoft.com/office/drawing/2014/main" id="{972CAB52-40E5-5392-3485-DE64F690AC07}"/>
              </a:ext>
            </a:extLst>
          </p:cNvPr>
          <p:cNvSpPr/>
          <p:nvPr/>
        </p:nvSpPr>
        <p:spPr>
          <a:xfrm rot="5400000">
            <a:off x="1411082" y="4557509"/>
            <a:ext cx="942270" cy="1608952"/>
          </a:xfrm>
          <a:prstGeom prst="homePlate">
            <a:avLst>
              <a:gd name="adj" fmla="val 1992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Effect Calculation</a:t>
            </a:r>
            <a:endParaRPr kumimoji="1" lang="ja-JP" altLang="en-US" b="1" dirty="0">
              <a:solidFill>
                <a:schemeClr val="bg1"/>
              </a:solidFill>
            </a:endParaRPr>
          </a:p>
        </p:txBody>
      </p:sp>
      <p:sp>
        <p:nvSpPr>
          <p:cNvPr id="62" name="テキスト ボックス 61">
            <a:extLst>
              <a:ext uri="{FF2B5EF4-FFF2-40B4-BE49-F238E27FC236}">
                <a16:creationId xmlns:a16="http://schemas.microsoft.com/office/drawing/2014/main" id="{51962187-FEFB-6CBE-2061-10EC3600BA7F}"/>
              </a:ext>
            </a:extLst>
          </p:cNvPr>
          <p:cNvSpPr txBox="1"/>
          <p:nvPr/>
        </p:nvSpPr>
        <p:spPr>
          <a:xfrm>
            <a:off x="2799113" y="1314464"/>
            <a:ext cx="3792035" cy="369332"/>
          </a:xfrm>
          <a:prstGeom prst="rect">
            <a:avLst/>
          </a:prstGeom>
          <a:noFill/>
        </p:spPr>
        <p:txBody>
          <a:bodyPr wrap="square" rtlCol="0">
            <a:spAutoFit/>
          </a:bodyPr>
          <a:lstStyle/>
          <a:p>
            <a:r>
              <a:rPr kumimoji="1" lang="en-US" altLang="ja-JP" b="1" dirty="0"/>
              <a:t>Check the plant flow &amp; data</a:t>
            </a:r>
            <a:endParaRPr kumimoji="1" lang="ja-JP" altLang="en-US" b="1" dirty="0"/>
          </a:p>
        </p:txBody>
      </p:sp>
      <p:sp>
        <p:nvSpPr>
          <p:cNvPr id="97" name="テキスト ボックス 96">
            <a:extLst>
              <a:ext uri="{FF2B5EF4-FFF2-40B4-BE49-F238E27FC236}">
                <a16:creationId xmlns:a16="http://schemas.microsoft.com/office/drawing/2014/main" id="{2041218E-226F-0C6A-7CD6-43A57B7864F7}"/>
              </a:ext>
            </a:extLst>
          </p:cNvPr>
          <p:cNvSpPr txBox="1"/>
          <p:nvPr/>
        </p:nvSpPr>
        <p:spPr>
          <a:xfrm>
            <a:off x="157053" y="4847831"/>
            <a:ext cx="813043" cy="369332"/>
          </a:xfrm>
          <a:prstGeom prst="rect">
            <a:avLst/>
          </a:prstGeom>
          <a:noFill/>
        </p:spPr>
        <p:txBody>
          <a:bodyPr wrap="none" rtlCol="0">
            <a:spAutoFit/>
          </a:bodyPr>
          <a:lstStyle/>
          <a:p>
            <a:r>
              <a:rPr kumimoji="1" lang="en-US" altLang="ja-JP" b="1" dirty="0"/>
              <a:t>Step4</a:t>
            </a:r>
            <a:endParaRPr kumimoji="1" lang="ja-JP" altLang="en-US" b="1" dirty="0"/>
          </a:p>
        </p:txBody>
      </p:sp>
      <p:sp>
        <p:nvSpPr>
          <p:cNvPr id="98" name="テキスト ボックス 97">
            <a:extLst>
              <a:ext uri="{FF2B5EF4-FFF2-40B4-BE49-F238E27FC236}">
                <a16:creationId xmlns:a16="http://schemas.microsoft.com/office/drawing/2014/main" id="{99B39065-3D26-3561-1279-78ED424B4534}"/>
              </a:ext>
            </a:extLst>
          </p:cNvPr>
          <p:cNvSpPr txBox="1"/>
          <p:nvPr/>
        </p:nvSpPr>
        <p:spPr>
          <a:xfrm>
            <a:off x="2789588" y="2451640"/>
            <a:ext cx="4849026" cy="369332"/>
          </a:xfrm>
          <a:prstGeom prst="rect">
            <a:avLst/>
          </a:prstGeom>
          <a:noFill/>
        </p:spPr>
        <p:txBody>
          <a:bodyPr wrap="square" rtlCol="0">
            <a:spAutoFit/>
          </a:bodyPr>
          <a:lstStyle/>
          <a:p>
            <a:r>
              <a:rPr kumimoji="1" lang="en-US" altLang="ja-JP" b="1" dirty="0"/>
              <a:t>Construct and validate the plant model</a:t>
            </a:r>
            <a:endParaRPr kumimoji="1" lang="ja-JP" altLang="en-US" b="1" dirty="0"/>
          </a:p>
        </p:txBody>
      </p:sp>
      <p:sp>
        <p:nvSpPr>
          <p:cNvPr id="99" name="テキスト ボックス 98">
            <a:extLst>
              <a:ext uri="{FF2B5EF4-FFF2-40B4-BE49-F238E27FC236}">
                <a16:creationId xmlns:a16="http://schemas.microsoft.com/office/drawing/2014/main" id="{88CEAF81-1565-BEE0-6FFB-D11B5C3C33D4}"/>
              </a:ext>
            </a:extLst>
          </p:cNvPr>
          <p:cNvSpPr txBox="1"/>
          <p:nvPr/>
        </p:nvSpPr>
        <p:spPr>
          <a:xfrm>
            <a:off x="2818163" y="3671235"/>
            <a:ext cx="3968570" cy="369332"/>
          </a:xfrm>
          <a:prstGeom prst="rect">
            <a:avLst/>
          </a:prstGeom>
          <a:noFill/>
        </p:spPr>
        <p:txBody>
          <a:bodyPr wrap="square" rtlCol="0">
            <a:spAutoFit/>
          </a:bodyPr>
          <a:lstStyle/>
          <a:p>
            <a:r>
              <a:rPr kumimoji="1" lang="en-US" altLang="ja-JP" b="1" dirty="0"/>
              <a:t>Execute optimization simulation</a:t>
            </a:r>
            <a:endParaRPr kumimoji="1" lang="ja-JP" altLang="en-US" b="1" dirty="0"/>
          </a:p>
        </p:txBody>
      </p:sp>
      <p:sp>
        <p:nvSpPr>
          <p:cNvPr id="100" name="テキスト ボックス 99">
            <a:extLst>
              <a:ext uri="{FF2B5EF4-FFF2-40B4-BE49-F238E27FC236}">
                <a16:creationId xmlns:a16="http://schemas.microsoft.com/office/drawing/2014/main" id="{CCEAA152-EF98-1D2B-09CF-651B07FD1CB3}"/>
              </a:ext>
            </a:extLst>
          </p:cNvPr>
          <p:cNvSpPr txBox="1"/>
          <p:nvPr/>
        </p:nvSpPr>
        <p:spPr>
          <a:xfrm>
            <a:off x="2798312" y="1672466"/>
            <a:ext cx="9393687" cy="584775"/>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t>Check the plant flow chart, control &amp; manipulated variable, evaluation index, and data trends. </a:t>
            </a:r>
          </a:p>
          <a:p>
            <a:pPr marL="285750" indent="-285750">
              <a:buFont typeface="Wingdings" panose="05000000000000000000" pitchFamily="2" charset="2"/>
              <a:buChar char="Ø"/>
            </a:pPr>
            <a:r>
              <a:rPr kumimoji="1" lang="en-US" altLang="ja-JP" sz="1600" dirty="0"/>
              <a:t>Decide optimization story and modeling way.</a:t>
            </a:r>
          </a:p>
        </p:txBody>
      </p:sp>
      <p:sp>
        <p:nvSpPr>
          <p:cNvPr id="101" name="テキスト ボックス 100">
            <a:extLst>
              <a:ext uri="{FF2B5EF4-FFF2-40B4-BE49-F238E27FC236}">
                <a16:creationId xmlns:a16="http://schemas.microsoft.com/office/drawing/2014/main" id="{2F1AA246-6B2E-036B-A83F-7C141D50374C}"/>
              </a:ext>
            </a:extLst>
          </p:cNvPr>
          <p:cNvSpPr txBox="1"/>
          <p:nvPr/>
        </p:nvSpPr>
        <p:spPr>
          <a:xfrm>
            <a:off x="2799113" y="2810347"/>
            <a:ext cx="8809710" cy="646331"/>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Construct the plant model including water quality prediction models.</a:t>
            </a:r>
          </a:p>
          <a:p>
            <a:pPr marL="285750" indent="-285750">
              <a:buFont typeface="Wingdings" panose="05000000000000000000" pitchFamily="2" charset="2"/>
              <a:buChar char="Ø"/>
            </a:pPr>
            <a:r>
              <a:rPr kumimoji="1" lang="en-US" altLang="ja-JP" dirty="0"/>
              <a:t>Especially </a:t>
            </a:r>
            <a:r>
              <a:rPr kumimoji="1" lang="en-US" altLang="ja-JP" u="sng" dirty="0"/>
              <a:t>prediction models are validated individually</a:t>
            </a:r>
            <a:r>
              <a:rPr kumimoji="1" lang="en-US" altLang="ja-JP" dirty="0"/>
              <a:t>.</a:t>
            </a:r>
          </a:p>
        </p:txBody>
      </p:sp>
      <p:sp>
        <p:nvSpPr>
          <p:cNvPr id="102" name="テキスト ボックス 101">
            <a:extLst>
              <a:ext uri="{FF2B5EF4-FFF2-40B4-BE49-F238E27FC236}">
                <a16:creationId xmlns:a16="http://schemas.microsoft.com/office/drawing/2014/main" id="{DF658107-6F5C-2BD9-EB1C-4C799E2B8A35}"/>
              </a:ext>
            </a:extLst>
          </p:cNvPr>
          <p:cNvSpPr txBox="1"/>
          <p:nvPr/>
        </p:nvSpPr>
        <p:spPr>
          <a:xfrm>
            <a:off x="2818163" y="3988263"/>
            <a:ext cx="8513866" cy="646331"/>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Implement the optimization problem and optimizer.</a:t>
            </a:r>
          </a:p>
          <a:p>
            <a:pPr marL="285750" indent="-285750">
              <a:buFont typeface="Wingdings" panose="05000000000000000000" pitchFamily="2" charset="2"/>
              <a:buChar char="Ø"/>
            </a:pPr>
            <a:r>
              <a:rPr kumimoji="1" lang="en-US" altLang="ja-JP" dirty="0"/>
              <a:t>Execute simulation and validate/check the behavior.</a:t>
            </a:r>
          </a:p>
        </p:txBody>
      </p:sp>
      <p:sp>
        <p:nvSpPr>
          <p:cNvPr id="103" name="テキスト ボックス 102">
            <a:extLst>
              <a:ext uri="{FF2B5EF4-FFF2-40B4-BE49-F238E27FC236}">
                <a16:creationId xmlns:a16="http://schemas.microsoft.com/office/drawing/2014/main" id="{6EFE477C-A00E-E40C-08D3-48AB447B43D1}"/>
              </a:ext>
            </a:extLst>
          </p:cNvPr>
          <p:cNvSpPr txBox="1"/>
          <p:nvPr/>
        </p:nvSpPr>
        <p:spPr>
          <a:xfrm>
            <a:off x="2818162" y="5260029"/>
            <a:ext cx="769743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Compare optimization results with operation actual data in the past.</a:t>
            </a:r>
          </a:p>
        </p:txBody>
      </p:sp>
      <p:sp>
        <p:nvSpPr>
          <p:cNvPr id="106" name="吹き出し: 角を丸めた四角形 105">
            <a:extLst>
              <a:ext uri="{FF2B5EF4-FFF2-40B4-BE49-F238E27FC236}">
                <a16:creationId xmlns:a16="http://schemas.microsoft.com/office/drawing/2014/main" id="{E0B8AB31-2BD8-7160-C08C-F4BBD2944553}"/>
              </a:ext>
            </a:extLst>
          </p:cNvPr>
          <p:cNvSpPr/>
          <p:nvPr/>
        </p:nvSpPr>
        <p:spPr>
          <a:xfrm>
            <a:off x="9245308" y="2515193"/>
            <a:ext cx="2167047" cy="299324"/>
          </a:xfrm>
          <a:prstGeom prst="wedgeRoundRectCallout">
            <a:avLst>
              <a:gd name="adj1" fmla="val -62652"/>
              <a:gd name="adj2" fmla="val 307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Detailed in Section 2</a:t>
            </a:r>
            <a:endParaRPr kumimoji="1" lang="ja-JP" altLang="en-US" sz="1600" dirty="0">
              <a:solidFill>
                <a:schemeClr val="tx1"/>
              </a:solidFill>
            </a:endParaRPr>
          </a:p>
        </p:txBody>
      </p:sp>
      <p:sp>
        <p:nvSpPr>
          <p:cNvPr id="2" name="吹き出し: 角を丸めた四角形 1">
            <a:extLst>
              <a:ext uri="{FF2B5EF4-FFF2-40B4-BE49-F238E27FC236}">
                <a16:creationId xmlns:a16="http://schemas.microsoft.com/office/drawing/2014/main" id="{9FC55795-9443-8C80-A1FF-EE13D2A9D713}"/>
              </a:ext>
            </a:extLst>
          </p:cNvPr>
          <p:cNvSpPr/>
          <p:nvPr/>
        </p:nvSpPr>
        <p:spPr>
          <a:xfrm>
            <a:off x="9245308" y="3650817"/>
            <a:ext cx="2167047" cy="299324"/>
          </a:xfrm>
          <a:prstGeom prst="wedgeRoundRectCallout">
            <a:avLst>
              <a:gd name="adj1" fmla="val -62652"/>
              <a:gd name="adj2" fmla="val 307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Detailed in Section 3</a:t>
            </a:r>
            <a:endParaRPr kumimoji="1" lang="ja-JP" altLang="en-US" sz="1600" dirty="0">
              <a:solidFill>
                <a:schemeClr val="tx1"/>
              </a:solidFill>
            </a:endParaRPr>
          </a:p>
        </p:txBody>
      </p:sp>
    </p:spTree>
    <p:extLst>
      <p:ext uri="{BB962C8B-B14F-4D97-AF65-F5344CB8AC3E}">
        <p14:creationId xmlns:p14="http://schemas.microsoft.com/office/powerpoint/2010/main" val="3338719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AE9617CF-5543-24BD-5B9D-1BF9498F705D}"/>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lang="en-US" altLang="ja-JP" dirty="0"/>
              <a:t>Overview of the water quality prediction model</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grpSp>
        <p:nvGrpSpPr>
          <p:cNvPr id="37" name="グループ化 36">
            <a:extLst>
              <a:ext uri="{FF2B5EF4-FFF2-40B4-BE49-F238E27FC236}">
                <a16:creationId xmlns:a16="http://schemas.microsoft.com/office/drawing/2014/main" id="{9BCB41DF-7CC4-28B1-F981-3DAAE7FC303B}"/>
              </a:ext>
            </a:extLst>
          </p:cNvPr>
          <p:cNvGrpSpPr/>
          <p:nvPr/>
        </p:nvGrpSpPr>
        <p:grpSpPr>
          <a:xfrm>
            <a:off x="1066801" y="2594949"/>
            <a:ext cx="10058398" cy="3798594"/>
            <a:chOff x="517055" y="3018795"/>
            <a:chExt cx="10445864" cy="3702680"/>
          </a:xfrm>
        </p:grpSpPr>
        <p:grpSp>
          <p:nvGrpSpPr>
            <p:cNvPr id="7" name="グループ化 6">
              <a:extLst>
                <a:ext uri="{FF2B5EF4-FFF2-40B4-BE49-F238E27FC236}">
                  <a16:creationId xmlns:a16="http://schemas.microsoft.com/office/drawing/2014/main" id="{C0ACDE70-1715-932A-419E-4C9EA241D0DE}"/>
                </a:ext>
              </a:extLst>
            </p:cNvPr>
            <p:cNvGrpSpPr/>
            <p:nvPr/>
          </p:nvGrpSpPr>
          <p:grpSpPr>
            <a:xfrm>
              <a:off x="517055" y="3018795"/>
              <a:ext cx="10445864" cy="3702680"/>
              <a:chOff x="35515" y="3454546"/>
              <a:chExt cx="11034949" cy="3911489"/>
            </a:xfrm>
          </p:grpSpPr>
          <p:grpSp>
            <p:nvGrpSpPr>
              <p:cNvPr id="8" name="グループ化 7">
                <a:extLst>
                  <a:ext uri="{FF2B5EF4-FFF2-40B4-BE49-F238E27FC236}">
                    <a16:creationId xmlns:a16="http://schemas.microsoft.com/office/drawing/2014/main" id="{F3212B89-7E93-0D33-C9EB-F97433A0F0F6}"/>
                  </a:ext>
                </a:extLst>
              </p:cNvPr>
              <p:cNvGrpSpPr/>
              <p:nvPr/>
            </p:nvGrpSpPr>
            <p:grpSpPr>
              <a:xfrm>
                <a:off x="35515" y="3465371"/>
                <a:ext cx="10290063" cy="3900664"/>
                <a:chOff x="517055" y="2768650"/>
                <a:chExt cx="10290063" cy="3900664"/>
              </a:xfrm>
            </p:grpSpPr>
            <p:grpSp>
              <p:nvGrpSpPr>
                <p:cNvPr id="24" name="グループ化 23">
                  <a:extLst>
                    <a:ext uri="{FF2B5EF4-FFF2-40B4-BE49-F238E27FC236}">
                      <a16:creationId xmlns:a16="http://schemas.microsoft.com/office/drawing/2014/main" id="{3D0C5B1B-5951-959E-05D8-D1985F2D2229}"/>
                    </a:ext>
                  </a:extLst>
                </p:cNvPr>
                <p:cNvGrpSpPr/>
                <p:nvPr/>
              </p:nvGrpSpPr>
              <p:grpSpPr>
                <a:xfrm>
                  <a:off x="517055" y="2768650"/>
                  <a:ext cx="10290063" cy="3900664"/>
                  <a:chOff x="1672346" y="3581401"/>
                  <a:chExt cx="8451479" cy="3203710"/>
                </a:xfrm>
              </p:grpSpPr>
              <p:grpSp>
                <p:nvGrpSpPr>
                  <p:cNvPr id="26" name="グループ化 25">
                    <a:extLst>
                      <a:ext uri="{FF2B5EF4-FFF2-40B4-BE49-F238E27FC236}">
                        <a16:creationId xmlns:a16="http://schemas.microsoft.com/office/drawing/2014/main" id="{8E466255-8FD4-E226-3E9F-7A109180B78D}"/>
                      </a:ext>
                    </a:extLst>
                  </p:cNvPr>
                  <p:cNvGrpSpPr/>
                  <p:nvPr/>
                </p:nvGrpSpPr>
                <p:grpSpPr>
                  <a:xfrm>
                    <a:off x="1672346" y="3581401"/>
                    <a:ext cx="8451479" cy="3203710"/>
                    <a:chOff x="1178861" y="3591533"/>
                    <a:chExt cx="8451479" cy="3203710"/>
                  </a:xfrm>
                </p:grpSpPr>
                <p:pic>
                  <p:nvPicPr>
                    <p:cNvPr id="29" name="図 28">
                      <a:extLst>
                        <a:ext uri="{FF2B5EF4-FFF2-40B4-BE49-F238E27FC236}">
                          <a16:creationId xmlns:a16="http://schemas.microsoft.com/office/drawing/2014/main" id="{54FD5A69-49BA-7978-CEE1-EF6E9959FB3C}"/>
                        </a:ext>
                      </a:extLst>
                    </p:cNvPr>
                    <p:cNvPicPr/>
                    <p:nvPr/>
                  </p:nvPicPr>
                  <p:blipFill rotWithShape="1">
                    <a:blip r:embed="rId2">
                      <a:extLst>
                        <a:ext uri="{28A0092B-C50C-407E-A947-70E740481C1C}">
                          <a14:useLocalDpi xmlns:a14="http://schemas.microsoft.com/office/drawing/2010/main" val="0"/>
                        </a:ext>
                      </a:extLst>
                    </a:blip>
                    <a:srcRect r="11369"/>
                    <a:stretch/>
                  </p:blipFill>
                  <p:spPr bwMode="auto">
                    <a:xfrm>
                      <a:off x="1180184" y="3591533"/>
                      <a:ext cx="8450156" cy="3203710"/>
                    </a:xfrm>
                    <a:prstGeom prst="rect">
                      <a:avLst/>
                    </a:prstGeom>
                    <a:noFill/>
                    <a:ln>
                      <a:noFill/>
                    </a:ln>
                  </p:spPr>
                </p:pic>
                <p:sp>
                  <p:nvSpPr>
                    <p:cNvPr id="30" name="フローチャート: 処理 29">
                      <a:extLst>
                        <a:ext uri="{FF2B5EF4-FFF2-40B4-BE49-F238E27FC236}">
                          <a16:creationId xmlns:a16="http://schemas.microsoft.com/office/drawing/2014/main" id="{BC483108-8D45-3D1A-8975-20038A2EDE63}"/>
                        </a:ext>
                      </a:extLst>
                    </p:cNvPr>
                    <p:cNvSpPr/>
                    <p:nvPr/>
                  </p:nvSpPr>
                  <p:spPr>
                    <a:xfrm>
                      <a:off x="1178861" y="3836186"/>
                      <a:ext cx="1009642" cy="99986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27" name="図 26">
                    <a:extLst>
                      <a:ext uri="{FF2B5EF4-FFF2-40B4-BE49-F238E27FC236}">
                        <a16:creationId xmlns:a16="http://schemas.microsoft.com/office/drawing/2014/main" id="{756FCD58-1EA1-0B82-AECA-CB0C32AD1F13}"/>
                      </a:ext>
                    </a:extLst>
                  </p:cNvPr>
                  <p:cNvPicPr/>
                  <p:nvPr/>
                </p:nvPicPr>
                <p:blipFill rotWithShape="1">
                  <a:blip r:embed="rId2">
                    <a:extLst>
                      <a:ext uri="{28A0092B-C50C-407E-A947-70E740481C1C}">
                        <a14:useLocalDpi xmlns:a14="http://schemas.microsoft.com/office/drawing/2010/main" val="0"/>
                      </a:ext>
                    </a:extLst>
                  </a:blip>
                  <a:srcRect l="2540" t="51081" r="91399" b="31098"/>
                  <a:stretch/>
                </p:blipFill>
                <p:spPr bwMode="auto">
                  <a:xfrm>
                    <a:off x="3302322" y="4856245"/>
                    <a:ext cx="566623" cy="570937"/>
                  </a:xfrm>
                  <a:prstGeom prst="rect">
                    <a:avLst/>
                  </a:prstGeom>
                  <a:noFill/>
                  <a:ln>
                    <a:noFill/>
                  </a:ln>
                </p:spPr>
              </p:pic>
              <p:sp>
                <p:nvSpPr>
                  <p:cNvPr id="28" name="フローチャート: 処理 27">
                    <a:extLst>
                      <a:ext uri="{FF2B5EF4-FFF2-40B4-BE49-F238E27FC236}">
                        <a16:creationId xmlns:a16="http://schemas.microsoft.com/office/drawing/2014/main" id="{737D264E-1528-92C2-49C6-7A762A9375D9}"/>
                      </a:ext>
                    </a:extLst>
                  </p:cNvPr>
                  <p:cNvSpPr/>
                  <p:nvPr/>
                </p:nvSpPr>
                <p:spPr>
                  <a:xfrm>
                    <a:off x="2505335" y="5296541"/>
                    <a:ext cx="1454146" cy="66703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フローチャート: 処理 24">
                  <a:extLst>
                    <a:ext uri="{FF2B5EF4-FFF2-40B4-BE49-F238E27FC236}">
                      <a16:creationId xmlns:a16="http://schemas.microsoft.com/office/drawing/2014/main" id="{A60C2447-B3D6-AD75-B179-5EC1750FD717}"/>
                    </a:ext>
                  </a:extLst>
                </p:cNvPr>
                <p:cNvSpPr/>
                <p:nvPr/>
              </p:nvSpPr>
              <p:spPr>
                <a:xfrm>
                  <a:off x="824836" y="4797731"/>
                  <a:ext cx="689889" cy="81214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 name="フローチャート: 処理 8">
                <a:extLst>
                  <a:ext uri="{FF2B5EF4-FFF2-40B4-BE49-F238E27FC236}">
                    <a16:creationId xmlns:a16="http://schemas.microsoft.com/office/drawing/2014/main" id="{1AE6291D-C039-E0F2-3C92-6898626ECAFC}"/>
                  </a:ext>
                </a:extLst>
              </p:cNvPr>
              <p:cNvSpPr/>
              <p:nvPr/>
            </p:nvSpPr>
            <p:spPr>
              <a:xfrm>
                <a:off x="405200" y="3454546"/>
                <a:ext cx="10665264" cy="3911489"/>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C5548561-7F48-DD68-B973-7781A6B58F21}"/>
                  </a:ext>
                </a:extLst>
              </p:cNvPr>
              <p:cNvSpPr/>
              <p:nvPr/>
            </p:nvSpPr>
            <p:spPr>
              <a:xfrm>
                <a:off x="405200" y="3462765"/>
                <a:ext cx="1652042" cy="402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 system</a:t>
                </a:r>
                <a:endParaRPr kumimoji="1" lang="ja-JP" altLang="en-US" dirty="0">
                  <a:solidFill>
                    <a:schemeClr val="bg1"/>
                  </a:solidFill>
                </a:endParaRPr>
              </a:p>
            </p:txBody>
          </p:sp>
          <p:grpSp>
            <p:nvGrpSpPr>
              <p:cNvPr id="11" name="グループ化 10">
                <a:extLst>
                  <a:ext uri="{FF2B5EF4-FFF2-40B4-BE49-F238E27FC236}">
                    <a16:creationId xmlns:a16="http://schemas.microsoft.com/office/drawing/2014/main" id="{7C0BEFD2-1090-491F-B96A-AF9AF9955EA4}"/>
                  </a:ext>
                </a:extLst>
              </p:cNvPr>
              <p:cNvGrpSpPr/>
              <p:nvPr/>
            </p:nvGrpSpPr>
            <p:grpSpPr>
              <a:xfrm>
                <a:off x="8930035" y="5441079"/>
                <a:ext cx="1908108" cy="674203"/>
                <a:chOff x="9178873" y="5267578"/>
                <a:chExt cx="1908108" cy="674203"/>
              </a:xfrm>
            </p:grpSpPr>
            <p:sp>
              <p:nvSpPr>
                <p:cNvPr id="20" name="テキスト ボックス 19">
                  <a:extLst>
                    <a:ext uri="{FF2B5EF4-FFF2-40B4-BE49-F238E27FC236}">
                      <a16:creationId xmlns:a16="http://schemas.microsoft.com/office/drawing/2014/main" id="{CBB93D76-C8BF-F8FD-D25A-33FED22F8407}"/>
                    </a:ext>
                  </a:extLst>
                </p:cNvPr>
                <p:cNvSpPr txBox="1"/>
                <p:nvPr/>
              </p:nvSpPr>
              <p:spPr>
                <a:xfrm>
                  <a:off x="9443582" y="5267578"/>
                  <a:ext cx="1643399" cy="338554"/>
                </a:xfrm>
                <a:prstGeom prst="rect">
                  <a:avLst/>
                </a:prstGeom>
                <a:noFill/>
              </p:spPr>
              <p:txBody>
                <a:bodyPr wrap="none" rtlCol="0">
                  <a:spAutoFit/>
                </a:bodyPr>
                <a:lstStyle/>
                <a:p>
                  <a:r>
                    <a:rPr kumimoji="1" lang="en-US" altLang="ja-JP" sz="1600" dirty="0"/>
                    <a:t>measuring point</a:t>
                  </a:r>
                  <a:endParaRPr kumimoji="1" lang="ja-JP" altLang="en-US" sz="1600" dirty="0"/>
                </a:p>
              </p:txBody>
            </p:sp>
            <p:sp>
              <p:nvSpPr>
                <p:cNvPr id="21" name="フローチャート: 和接合 20">
                  <a:extLst>
                    <a:ext uri="{FF2B5EF4-FFF2-40B4-BE49-F238E27FC236}">
                      <a16:creationId xmlns:a16="http://schemas.microsoft.com/office/drawing/2014/main" id="{816860BD-7B21-4B11-A72F-B820ABBC8969}"/>
                    </a:ext>
                  </a:extLst>
                </p:cNvPr>
                <p:cNvSpPr/>
                <p:nvPr/>
              </p:nvSpPr>
              <p:spPr>
                <a:xfrm>
                  <a:off x="9178873" y="531989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674FF237-5586-67FC-B935-FA3B5E16D6CF}"/>
                    </a:ext>
                  </a:extLst>
                </p:cNvPr>
                <p:cNvSpPr/>
                <p:nvPr/>
              </p:nvSpPr>
              <p:spPr>
                <a:xfrm>
                  <a:off x="9190058" y="5684737"/>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23" name="テキスト ボックス 22">
                  <a:extLst>
                    <a:ext uri="{FF2B5EF4-FFF2-40B4-BE49-F238E27FC236}">
                      <a16:creationId xmlns:a16="http://schemas.microsoft.com/office/drawing/2014/main" id="{48DC655C-D48E-331B-A897-49C47BD8633E}"/>
                    </a:ext>
                  </a:extLst>
                </p:cNvPr>
                <p:cNvSpPr txBox="1"/>
                <p:nvPr/>
              </p:nvSpPr>
              <p:spPr>
                <a:xfrm>
                  <a:off x="9448930" y="5603227"/>
                  <a:ext cx="697627" cy="338554"/>
                </a:xfrm>
                <a:prstGeom prst="rect">
                  <a:avLst/>
                </a:prstGeom>
                <a:noFill/>
              </p:spPr>
              <p:txBody>
                <a:bodyPr wrap="none" rtlCol="0">
                  <a:spAutoFit/>
                </a:bodyPr>
                <a:lstStyle/>
                <a:p>
                  <a:r>
                    <a:rPr kumimoji="1" lang="en-US" altLang="ja-JP" sz="1600" dirty="0"/>
                    <a:t>pump</a:t>
                  </a:r>
                  <a:endParaRPr kumimoji="1" lang="ja-JP" altLang="en-US" sz="1600" dirty="0"/>
                </a:p>
              </p:txBody>
            </p:sp>
          </p:grpSp>
          <p:sp>
            <p:nvSpPr>
              <p:cNvPr id="12" name="正方形/長方形 11">
                <a:extLst>
                  <a:ext uri="{FF2B5EF4-FFF2-40B4-BE49-F238E27FC236}">
                    <a16:creationId xmlns:a16="http://schemas.microsoft.com/office/drawing/2014/main" id="{639F6A37-C63E-737D-C367-6C5D84CE7EF4}"/>
                  </a:ext>
                </a:extLst>
              </p:cNvPr>
              <p:cNvSpPr/>
              <p:nvPr/>
            </p:nvSpPr>
            <p:spPr>
              <a:xfrm>
                <a:off x="5788308" y="4022427"/>
                <a:ext cx="1579807"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EA4D341A-3C69-086B-45EE-FA31F00DBBA1}"/>
                  </a:ext>
                </a:extLst>
              </p:cNvPr>
              <p:cNvSpPr/>
              <p:nvPr/>
            </p:nvSpPr>
            <p:spPr>
              <a:xfrm>
                <a:off x="6417268" y="4997388"/>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a:extLst>
                  <a:ext uri="{FF2B5EF4-FFF2-40B4-BE49-F238E27FC236}">
                    <a16:creationId xmlns:a16="http://schemas.microsoft.com/office/drawing/2014/main" id="{0E5A04FA-C211-F97F-7ADF-0D93D028C022}"/>
                  </a:ext>
                </a:extLst>
              </p:cNvPr>
              <p:cNvSpPr/>
              <p:nvPr/>
            </p:nvSpPr>
            <p:spPr>
              <a:xfrm>
                <a:off x="7080036" y="5954599"/>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B6A1D3B0-5198-C501-B8AF-8A203BF18966}"/>
                  </a:ext>
                </a:extLst>
              </p:cNvPr>
              <p:cNvSpPr/>
              <p:nvPr/>
            </p:nvSpPr>
            <p:spPr>
              <a:xfrm>
                <a:off x="7842330" y="4014724"/>
                <a:ext cx="1800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4764D6F4-E6CE-644E-ED92-3072489CA1A7}"/>
                  </a:ext>
                </a:extLst>
              </p:cNvPr>
              <p:cNvSpPr txBox="1"/>
              <p:nvPr/>
            </p:nvSpPr>
            <p:spPr>
              <a:xfrm>
                <a:off x="4919291" y="3919599"/>
                <a:ext cx="830798"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050" dirty="0"/>
                  <a:t>Target</a:t>
                </a:r>
                <a:r>
                  <a:rPr kumimoji="1" lang="ja-JP" altLang="en-US" sz="1050" dirty="0"/>
                  <a:t>①</a:t>
                </a:r>
              </a:p>
            </p:txBody>
          </p:sp>
          <p:sp>
            <p:nvSpPr>
              <p:cNvPr id="17" name="テキスト ボックス 16">
                <a:extLst>
                  <a:ext uri="{FF2B5EF4-FFF2-40B4-BE49-F238E27FC236}">
                    <a16:creationId xmlns:a16="http://schemas.microsoft.com/office/drawing/2014/main" id="{98998A36-B511-B980-8255-4664DD8C35D4}"/>
                  </a:ext>
                </a:extLst>
              </p:cNvPr>
              <p:cNvSpPr txBox="1"/>
              <p:nvPr/>
            </p:nvSpPr>
            <p:spPr>
              <a:xfrm>
                <a:off x="5557000" y="4894560"/>
                <a:ext cx="830797"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050" dirty="0"/>
                  <a:t>Target</a:t>
                </a:r>
                <a:r>
                  <a:rPr kumimoji="1" lang="ja-JP" altLang="en-US" sz="1050" dirty="0"/>
                  <a:t>②</a:t>
                </a:r>
              </a:p>
            </p:txBody>
          </p:sp>
          <p:sp>
            <p:nvSpPr>
              <p:cNvPr id="18" name="テキスト ボックス 17">
                <a:extLst>
                  <a:ext uri="{FF2B5EF4-FFF2-40B4-BE49-F238E27FC236}">
                    <a16:creationId xmlns:a16="http://schemas.microsoft.com/office/drawing/2014/main" id="{82A10680-1178-47A5-A3C7-25BC28B77835}"/>
                  </a:ext>
                </a:extLst>
              </p:cNvPr>
              <p:cNvSpPr txBox="1"/>
              <p:nvPr/>
            </p:nvSpPr>
            <p:spPr>
              <a:xfrm>
                <a:off x="6220577" y="5849891"/>
                <a:ext cx="830797"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050" dirty="0"/>
                  <a:t>Target</a:t>
                </a:r>
                <a:r>
                  <a:rPr kumimoji="1" lang="ja-JP" altLang="en-US" sz="1050" dirty="0"/>
                  <a:t>③</a:t>
                </a:r>
              </a:p>
            </p:txBody>
          </p:sp>
          <p:sp>
            <p:nvSpPr>
              <p:cNvPr id="19" name="テキスト ボックス 18">
                <a:extLst>
                  <a:ext uri="{FF2B5EF4-FFF2-40B4-BE49-F238E27FC236}">
                    <a16:creationId xmlns:a16="http://schemas.microsoft.com/office/drawing/2014/main" id="{FA03B2A0-0B78-5F5F-4A99-636325402F71}"/>
                  </a:ext>
                </a:extLst>
              </p:cNvPr>
              <p:cNvSpPr txBox="1"/>
              <p:nvPr/>
            </p:nvSpPr>
            <p:spPr>
              <a:xfrm>
                <a:off x="7851885" y="3692884"/>
                <a:ext cx="824033"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kumimoji="1" lang="en-US" altLang="ja-JP" sz="1050" dirty="0"/>
                  <a:t>Target</a:t>
                </a:r>
                <a:r>
                  <a:rPr kumimoji="1" lang="ja-JP" altLang="en-US" sz="1050" dirty="0"/>
                  <a:t>④</a:t>
                </a:r>
              </a:p>
            </p:txBody>
          </p:sp>
        </p:grpSp>
        <p:sp>
          <p:nvSpPr>
            <p:cNvPr id="31" name="テキスト ボックス 30">
              <a:extLst>
                <a:ext uri="{FF2B5EF4-FFF2-40B4-BE49-F238E27FC236}">
                  <a16:creationId xmlns:a16="http://schemas.microsoft.com/office/drawing/2014/main" id="{DA276AC4-797F-51F1-7964-95CC19A02061}"/>
                </a:ext>
              </a:extLst>
            </p:cNvPr>
            <p:cNvSpPr txBox="1"/>
            <p:nvPr/>
          </p:nvSpPr>
          <p:spPr>
            <a:xfrm>
              <a:off x="923256" y="6010107"/>
              <a:ext cx="3692736" cy="5742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ja-JP" sz="1400" b="0" dirty="0"/>
                <a:t>RO Permeate Water Quality Prediction targets are </a:t>
              </a:r>
              <a:r>
                <a:rPr kumimoji="1" lang="en-US" altLang="ja-JP" sz="1400" dirty="0"/>
                <a:t>Target</a:t>
              </a:r>
              <a:r>
                <a:rPr kumimoji="1" lang="ja-JP" altLang="en-US" sz="1400" dirty="0"/>
                <a:t>①</a:t>
              </a:r>
              <a:r>
                <a:rPr kumimoji="1" lang="en-US" altLang="ja-JP" sz="1400" dirty="0"/>
                <a:t>~</a:t>
              </a:r>
              <a:r>
                <a:rPr kumimoji="1" lang="ja-JP" altLang="en-US" sz="1400" dirty="0"/>
                <a:t>④</a:t>
              </a:r>
            </a:p>
          </p:txBody>
        </p:sp>
      </p:grpSp>
      <p:sp>
        <p:nvSpPr>
          <p:cNvPr id="38" name="テキスト プレースホルダー 5">
            <a:extLst>
              <a:ext uri="{FF2B5EF4-FFF2-40B4-BE49-F238E27FC236}">
                <a16:creationId xmlns:a16="http://schemas.microsoft.com/office/drawing/2014/main" id="{C7B36315-D3EE-0467-C420-2FD3E3648FC4}"/>
              </a:ext>
            </a:extLst>
          </p:cNvPr>
          <p:cNvSpPr txBox="1">
            <a:spLocks/>
          </p:cNvSpPr>
          <p:nvPr/>
        </p:nvSpPr>
        <p:spPr>
          <a:xfrm>
            <a:off x="517054" y="802492"/>
            <a:ext cx="11312995" cy="453560"/>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lvl="1" indent="-342900">
              <a:buFont typeface="Wingdings" panose="05000000000000000000" pitchFamily="2" charset="2"/>
              <a:buChar char="n"/>
            </a:pPr>
            <a:r>
              <a:rPr lang="en-US" altLang="ja-JP" sz="2400" dirty="0"/>
              <a:t>Focused Period: July 1st, 2021 ~ July 27th, 2022</a:t>
            </a:r>
          </a:p>
          <a:p>
            <a:pPr marL="1004887" lvl="2" indent="-342900">
              <a:buFont typeface="Wingdings" panose="05000000000000000000" pitchFamily="2" charset="2"/>
              <a:buChar char="Ø"/>
            </a:pPr>
            <a:r>
              <a:rPr lang="en-US" altLang="ja-JP" sz="2000" dirty="0"/>
              <a:t>all variables are available and operational situation with RO membrane is stable.</a:t>
            </a:r>
          </a:p>
          <a:p>
            <a:pPr marL="342900" lvl="1" indent="-342900">
              <a:buFont typeface="Wingdings" panose="05000000000000000000" pitchFamily="2" charset="2"/>
              <a:buChar char="n"/>
            </a:pPr>
            <a:r>
              <a:rPr lang="en-US" altLang="ja-JP" sz="2400" dirty="0"/>
              <a:t>Target Variables: 1st to 3rd stage permeate conductivity and combined TOC</a:t>
            </a:r>
          </a:p>
          <a:p>
            <a:pPr marL="1004887" lvl="2" indent="-342900">
              <a:buFont typeface="Wingdings" panose="05000000000000000000" pitchFamily="2" charset="2"/>
              <a:buChar char="Ø"/>
            </a:pPr>
            <a:r>
              <a:rPr lang="en-US" altLang="ja-JP" sz="2000" dirty="0"/>
              <a:t>Treated water is required to satisfy the standard indicated permeate conductivity and TOC.</a:t>
            </a:r>
            <a:endParaRPr lang="en-US" altLang="ja-JP" sz="3200" dirty="0"/>
          </a:p>
        </p:txBody>
      </p:sp>
    </p:spTree>
    <p:extLst>
      <p:ext uri="{BB962C8B-B14F-4D97-AF65-F5344CB8AC3E}">
        <p14:creationId xmlns:p14="http://schemas.microsoft.com/office/powerpoint/2010/main" val="121489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が含まれている画像&#10;&#10;自動的に生成された説明">
            <a:extLst>
              <a:ext uri="{FF2B5EF4-FFF2-40B4-BE49-F238E27FC236}">
                <a16:creationId xmlns:a16="http://schemas.microsoft.com/office/drawing/2014/main" id="{17FDCE99-390D-73FC-87FC-1933C98BB114}"/>
              </a:ext>
            </a:extLst>
          </p:cNvPr>
          <p:cNvPicPr>
            <a:picLocks noChangeAspect="1"/>
          </p:cNvPicPr>
          <p:nvPr/>
        </p:nvPicPr>
        <p:blipFill rotWithShape="1">
          <a:blip r:embed="rId2">
            <a:extLst>
              <a:ext uri="{28A0092B-C50C-407E-A947-70E740481C1C}">
                <a14:useLocalDpi xmlns:a14="http://schemas.microsoft.com/office/drawing/2010/main" val="0"/>
              </a:ext>
            </a:extLst>
          </a:blip>
          <a:srcRect l="9068" t="9446" r="9119"/>
          <a:stretch/>
        </p:blipFill>
        <p:spPr>
          <a:xfrm>
            <a:off x="233916" y="1565534"/>
            <a:ext cx="11773865" cy="3258036"/>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2.46*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5.59*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829998" y="1835738"/>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5114358" y="2174292"/>
            <a:ext cx="0" cy="760294"/>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577376" y="4056705"/>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654363" y="3742660"/>
            <a:ext cx="544766" cy="34262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A-1</a:t>
            </a:r>
            <a:r>
              <a:rPr lang="ja-JP" altLang="en-US" dirty="0"/>
              <a:t>：</a:t>
            </a:r>
            <a:r>
              <a:rPr lang="en-US" altLang="ja-JP" sz="2800" dirty="0"/>
              <a:t>Prediction results from systematically pre-processed data</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② </a:t>
            </a:r>
            <a:r>
              <a:rPr lang="en-US" altLang="ja-JP" sz="2000" b="1" dirty="0"/>
              <a:t>Stage2 Permeate EC </a:t>
            </a:r>
            <a:r>
              <a:rPr lang="ja-JP" altLang="en-US" sz="2000" b="1" dirty="0"/>
              <a:t>～</a:t>
            </a:r>
            <a:endParaRPr lang="ja-JP" altLang="en-US" b="1" dirty="0"/>
          </a:p>
        </p:txBody>
      </p:sp>
    </p:spTree>
    <p:extLst>
      <p:ext uri="{BB962C8B-B14F-4D97-AF65-F5344CB8AC3E}">
        <p14:creationId xmlns:p14="http://schemas.microsoft.com/office/powerpoint/2010/main" val="3538372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グラフ, 散布図&#10;&#10;自動的に生成された説明">
            <a:extLst>
              <a:ext uri="{FF2B5EF4-FFF2-40B4-BE49-F238E27FC236}">
                <a16:creationId xmlns:a16="http://schemas.microsoft.com/office/drawing/2014/main" id="{3D2F23E3-A018-136E-45C9-6035F55C66AA}"/>
              </a:ext>
            </a:extLst>
          </p:cNvPr>
          <p:cNvPicPr>
            <a:picLocks noChangeAspect="1"/>
          </p:cNvPicPr>
          <p:nvPr/>
        </p:nvPicPr>
        <p:blipFill rotWithShape="1">
          <a:blip r:embed="rId2">
            <a:extLst>
              <a:ext uri="{28A0092B-C50C-407E-A947-70E740481C1C}">
                <a14:useLocalDpi xmlns:a14="http://schemas.microsoft.com/office/drawing/2010/main" val="0"/>
              </a:ext>
            </a:extLst>
          </a:blip>
          <a:srcRect l="9011" t="8835" r="9302"/>
          <a:stretch/>
        </p:blipFill>
        <p:spPr>
          <a:xfrm>
            <a:off x="248091" y="1565534"/>
            <a:ext cx="11745513" cy="3277118"/>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Stage3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2.30*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4.70*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5488678" y="1718833"/>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6780127" y="2057387"/>
            <a:ext cx="0" cy="345571"/>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648260" y="3886584"/>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916633" y="3089969"/>
            <a:ext cx="353380" cy="82519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A-1</a:t>
            </a:r>
            <a:r>
              <a:rPr lang="ja-JP" altLang="en-US" dirty="0"/>
              <a:t>：</a:t>
            </a:r>
            <a:r>
              <a:rPr lang="en-US" altLang="ja-JP" sz="2800" dirty="0"/>
              <a:t>Prediction results from systematically pre-processed data</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③ </a:t>
            </a:r>
            <a:r>
              <a:rPr lang="en-US" altLang="ja-JP" sz="2000" b="1" dirty="0"/>
              <a:t>Stage3 Permeate EC </a:t>
            </a:r>
            <a:r>
              <a:rPr lang="ja-JP" altLang="en-US" sz="2000" b="1" dirty="0"/>
              <a:t>～</a:t>
            </a:r>
            <a:endParaRPr lang="ja-JP" altLang="en-US" b="1" dirty="0"/>
          </a:p>
        </p:txBody>
      </p:sp>
    </p:spTree>
    <p:extLst>
      <p:ext uri="{BB962C8B-B14F-4D97-AF65-F5344CB8AC3E}">
        <p14:creationId xmlns:p14="http://schemas.microsoft.com/office/powerpoint/2010/main" val="1705109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グラフ&#10;&#10;自動的に生成された説明">
            <a:extLst>
              <a:ext uri="{FF2B5EF4-FFF2-40B4-BE49-F238E27FC236}">
                <a16:creationId xmlns:a16="http://schemas.microsoft.com/office/drawing/2014/main" id="{B4A3CA9D-91C7-5601-C15B-C1CEFA6AFFC9}"/>
              </a:ext>
            </a:extLst>
          </p:cNvPr>
          <p:cNvPicPr>
            <a:picLocks noChangeAspect="1"/>
          </p:cNvPicPr>
          <p:nvPr/>
        </p:nvPicPr>
        <p:blipFill rotWithShape="1">
          <a:blip r:embed="rId2">
            <a:extLst>
              <a:ext uri="{28A0092B-C50C-407E-A947-70E740481C1C}">
                <a14:useLocalDpi xmlns:a14="http://schemas.microsoft.com/office/drawing/2010/main" val="0"/>
              </a:ext>
            </a:extLst>
          </a:blip>
          <a:srcRect l="9186" t="8895" r="9535"/>
          <a:stretch/>
        </p:blipFill>
        <p:spPr>
          <a:xfrm>
            <a:off x="287174" y="1544270"/>
            <a:ext cx="11654496" cy="3265843"/>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1.40*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4.37*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3993031" y="1835738"/>
            <a:ext cx="2564146" cy="612000"/>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flipV="1">
            <a:off x="9314121" y="3312361"/>
            <a:ext cx="147817" cy="630031"/>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B-1</a:t>
            </a:r>
            <a:r>
              <a:rPr lang="ja-JP" altLang="en-US" dirty="0"/>
              <a:t>：</a:t>
            </a:r>
            <a:r>
              <a:rPr lang="en-US" altLang="ja-JP" sz="2800" dirty="0"/>
              <a:t>Prediction results from systematically pre-processed data</a:t>
            </a:r>
          </a:p>
        </p:txBody>
      </p:sp>
      <p:sp>
        <p:nvSpPr>
          <p:cNvPr id="2" name="テキスト ボックス 1">
            <a:extLst>
              <a:ext uri="{FF2B5EF4-FFF2-40B4-BE49-F238E27FC236}">
                <a16:creationId xmlns:a16="http://schemas.microsoft.com/office/drawing/2014/main" id="{2EDDBF1E-9F28-A607-FCCA-3E151BD7EBC6}"/>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② </a:t>
            </a:r>
            <a:r>
              <a:rPr lang="en-US" altLang="ja-JP" sz="2000" b="1" dirty="0"/>
              <a:t>Stage2 Permeate EC </a:t>
            </a:r>
            <a:r>
              <a:rPr lang="ja-JP" altLang="en-US" sz="2000" b="1" dirty="0"/>
              <a:t>～</a:t>
            </a:r>
            <a:endParaRPr lang="ja-JP" altLang="en-US" b="1" dirty="0"/>
          </a:p>
        </p:txBody>
      </p:sp>
    </p:spTree>
    <p:extLst>
      <p:ext uri="{BB962C8B-B14F-4D97-AF65-F5344CB8AC3E}">
        <p14:creationId xmlns:p14="http://schemas.microsoft.com/office/powerpoint/2010/main" val="37865821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10;&#10;自動的に生成された説明">
            <a:extLst>
              <a:ext uri="{FF2B5EF4-FFF2-40B4-BE49-F238E27FC236}">
                <a16:creationId xmlns:a16="http://schemas.microsoft.com/office/drawing/2014/main" id="{0518D482-1761-47AD-F772-18D7F51D4686}"/>
              </a:ext>
            </a:extLst>
          </p:cNvPr>
          <p:cNvPicPr>
            <a:picLocks noChangeAspect="1"/>
          </p:cNvPicPr>
          <p:nvPr/>
        </p:nvPicPr>
        <p:blipFill rotWithShape="1">
          <a:blip r:embed="rId2">
            <a:extLst>
              <a:ext uri="{28A0092B-C50C-407E-A947-70E740481C1C}">
                <a14:useLocalDpi xmlns:a14="http://schemas.microsoft.com/office/drawing/2010/main" val="0"/>
              </a:ext>
            </a:extLst>
          </a:blip>
          <a:srcRect l="9267" t="9428" r="9519"/>
          <a:stretch/>
        </p:blipFill>
        <p:spPr>
          <a:xfrm>
            <a:off x="287174" y="1574924"/>
            <a:ext cx="11654496" cy="3249365"/>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54</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a:t>
                      </a:r>
                      <a:r>
                        <a:rPr lang="en-US" altLang="ja-JP" sz="1600" dirty="0">
                          <a:effectLst/>
                        </a:rPr>
                        <a:t>3</a:t>
                      </a:r>
                      <a:r>
                        <a:rPr lang="en-US" sz="1600" dirty="0">
                          <a:effectLst/>
                        </a:rPr>
                        <a:t>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2.02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4.06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4668218" y="1755321"/>
            <a:ext cx="2613329"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flipH="1">
            <a:off x="5302102" y="2217565"/>
            <a:ext cx="379326" cy="546900"/>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flipV="1">
            <a:off x="9314121" y="3312361"/>
            <a:ext cx="147817" cy="630031"/>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B-1</a:t>
            </a:r>
            <a:r>
              <a:rPr lang="ja-JP" altLang="en-US" dirty="0"/>
              <a:t>：</a:t>
            </a:r>
            <a:r>
              <a:rPr lang="en-US" altLang="ja-JP" sz="2800" dirty="0"/>
              <a:t>Prediction results from systematically pre-processed data</a:t>
            </a:r>
          </a:p>
        </p:txBody>
      </p:sp>
      <p:sp>
        <p:nvSpPr>
          <p:cNvPr id="2" name="テキスト ボックス 1">
            <a:extLst>
              <a:ext uri="{FF2B5EF4-FFF2-40B4-BE49-F238E27FC236}">
                <a16:creationId xmlns:a16="http://schemas.microsoft.com/office/drawing/2014/main" id="{2EDDBF1E-9F28-A607-FCCA-3E151BD7EBC6}"/>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③ </a:t>
            </a:r>
            <a:r>
              <a:rPr lang="en-US" altLang="ja-JP" sz="2000" b="1" dirty="0"/>
              <a:t>Stage3 Permeate EC </a:t>
            </a:r>
            <a:r>
              <a:rPr lang="ja-JP" altLang="en-US" sz="2000" b="1" dirty="0"/>
              <a:t>～</a:t>
            </a:r>
            <a:endParaRPr lang="ja-JP" altLang="en-US" b="1" dirty="0"/>
          </a:p>
        </p:txBody>
      </p:sp>
    </p:spTree>
    <p:extLst>
      <p:ext uri="{BB962C8B-B14F-4D97-AF65-F5344CB8AC3E}">
        <p14:creationId xmlns:p14="http://schemas.microsoft.com/office/powerpoint/2010/main" val="2474859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Module Configuration</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55</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3" y="-20412"/>
            <a:ext cx="4576959"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Simulator</a:t>
            </a:r>
            <a:endParaRPr kumimoji="1" lang="ja-JP" altLang="en-US" sz="1600" b="1" dirty="0">
              <a:solidFill>
                <a:schemeClr val="bg1"/>
              </a:solidFill>
            </a:endParaRPr>
          </a:p>
        </p:txBody>
      </p:sp>
      <p:pic>
        <p:nvPicPr>
          <p:cNvPr id="11" name="グラフィックス 10" descr="フォルダー 単色塗りつぶし">
            <a:extLst>
              <a:ext uri="{FF2B5EF4-FFF2-40B4-BE49-F238E27FC236}">
                <a16:creationId xmlns:a16="http://schemas.microsoft.com/office/drawing/2014/main" id="{A95D30CB-2F85-F40B-A866-97EA3AD3D6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84" y="903655"/>
            <a:ext cx="914400" cy="914400"/>
          </a:xfrm>
          <a:prstGeom prst="rect">
            <a:avLst/>
          </a:prstGeom>
        </p:spPr>
      </p:pic>
      <p:pic>
        <p:nvPicPr>
          <p:cNvPr id="18" name="グラフィックス 17" descr="紙 枠線">
            <a:extLst>
              <a:ext uri="{FF2B5EF4-FFF2-40B4-BE49-F238E27FC236}">
                <a16:creationId xmlns:a16="http://schemas.microsoft.com/office/drawing/2014/main" id="{E807D703-04CF-D23A-5EEE-E7D6A41C12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7110" y="5263020"/>
            <a:ext cx="677589" cy="677589"/>
          </a:xfrm>
          <a:prstGeom prst="rect">
            <a:avLst/>
          </a:prstGeom>
        </p:spPr>
      </p:pic>
      <p:cxnSp>
        <p:nvCxnSpPr>
          <p:cNvPr id="22" name="コネクタ: カギ線 21">
            <a:extLst>
              <a:ext uri="{FF2B5EF4-FFF2-40B4-BE49-F238E27FC236}">
                <a16:creationId xmlns:a16="http://schemas.microsoft.com/office/drawing/2014/main" id="{E41A85FE-0FC8-ED54-B685-1A07819EAE65}"/>
              </a:ext>
            </a:extLst>
          </p:cNvPr>
          <p:cNvCxnSpPr>
            <a:cxnSpLocks/>
            <a:stCxn id="11" idx="2"/>
            <a:endCxn id="31" idx="1"/>
          </p:cNvCxnSpPr>
          <p:nvPr/>
        </p:nvCxnSpPr>
        <p:spPr>
          <a:xfrm rot="16200000" flipH="1">
            <a:off x="2424809" y="422429"/>
            <a:ext cx="114206" cy="2905457"/>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262C8985-C8C6-57C5-88A4-4AC4657142F5}"/>
              </a:ext>
            </a:extLst>
          </p:cNvPr>
          <p:cNvCxnSpPr>
            <a:cxnSpLocks/>
            <a:stCxn id="11" idx="2"/>
            <a:endCxn id="18" idx="1"/>
          </p:cNvCxnSpPr>
          <p:nvPr/>
        </p:nvCxnSpPr>
        <p:spPr>
          <a:xfrm rot="16200000" flipH="1">
            <a:off x="-393733" y="3240972"/>
            <a:ext cx="3783760" cy="937926"/>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5EFF93F-E6E9-95CE-D546-CAF7E25DAD3E}"/>
              </a:ext>
            </a:extLst>
          </p:cNvPr>
          <p:cNvSpPr txBox="1"/>
          <p:nvPr/>
        </p:nvSpPr>
        <p:spPr>
          <a:xfrm>
            <a:off x="1553801" y="5940609"/>
            <a:ext cx="1466753" cy="307777"/>
          </a:xfrm>
          <a:prstGeom prst="rect">
            <a:avLst/>
          </a:prstGeom>
          <a:noFill/>
        </p:spPr>
        <p:txBody>
          <a:bodyPr wrap="square" rtlCol="0">
            <a:spAutoFit/>
          </a:bodyPr>
          <a:lstStyle/>
          <a:p>
            <a:pPr algn="ctr"/>
            <a:r>
              <a:rPr kumimoji="1" lang="en-US" altLang="ja-JP" sz="1400" dirty="0"/>
              <a:t>main.py</a:t>
            </a:r>
            <a:endParaRPr kumimoji="1" lang="ja-JP" altLang="en-US" sz="1400" dirty="0"/>
          </a:p>
        </p:txBody>
      </p:sp>
      <p:cxnSp>
        <p:nvCxnSpPr>
          <p:cNvPr id="30" name="コネクタ: カギ線 29">
            <a:extLst>
              <a:ext uri="{FF2B5EF4-FFF2-40B4-BE49-F238E27FC236}">
                <a16:creationId xmlns:a16="http://schemas.microsoft.com/office/drawing/2014/main" id="{7491F666-8A5D-4834-A7A0-D2CEB48842DA}"/>
              </a:ext>
            </a:extLst>
          </p:cNvPr>
          <p:cNvCxnSpPr>
            <a:cxnSpLocks/>
            <a:endCxn id="118" idx="1"/>
          </p:cNvCxnSpPr>
          <p:nvPr/>
        </p:nvCxnSpPr>
        <p:spPr>
          <a:xfrm>
            <a:off x="1029183" y="1932261"/>
            <a:ext cx="2905458" cy="1301183"/>
          </a:xfrm>
          <a:prstGeom prst="bentConnector3">
            <a:avLst>
              <a:gd name="adj1" fmla="val 7068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グラフィックス 30" descr="フォルダー 単色塗りつぶし">
            <a:extLst>
              <a:ext uri="{FF2B5EF4-FFF2-40B4-BE49-F238E27FC236}">
                <a16:creationId xmlns:a16="http://schemas.microsoft.com/office/drawing/2014/main" id="{1470BAFE-443A-899A-BF22-6238CBF4CE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4641" y="1475061"/>
            <a:ext cx="914400" cy="914400"/>
          </a:xfrm>
          <a:prstGeom prst="rect">
            <a:avLst/>
          </a:prstGeom>
        </p:spPr>
      </p:pic>
      <p:pic>
        <p:nvPicPr>
          <p:cNvPr id="118" name="グラフィックス 117" descr="フォルダー 単色塗りつぶし">
            <a:extLst>
              <a:ext uri="{FF2B5EF4-FFF2-40B4-BE49-F238E27FC236}">
                <a16:creationId xmlns:a16="http://schemas.microsoft.com/office/drawing/2014/main" id="{9D500003-51C2-E59E-70BE-7B18A3B5BF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4641" y="2776244"/>
            <a:ext cx="914400" cy="914400"/>
          </a:xfrm>
          <a:prstGeom prst="rect">
            <a:avLst/>
          </a:prstGeom>
        </p:spPr>
      </p:pic>
      <p:sp>
        <p:nvSpPr>
          <p:cNvPr id="120" name="テキスト ボックス 119">
            <a:extLst>
              <a:ext uri="{FF2B5EF4-FFF2-40B4-BE49-F238E27FC236}">
                <a16:creationId xmlns:a16="http://schemas.microsoft.com/office/drawing/2014/main" id="{986E61DD-A1BE-0D94-B08D-85C618A1EF2D}"/>
              </a:ext>
            </a:extLst>
          </p:cNvPr>
          <p:cNvSpPr txBox="1"/>
          <p:nvPr/>
        </p:nvSpPr>
        <p:spPr>
          <a:xfrm>
            <a:off x="3450666" y="2226492"/>
            <a:ext cx="1874938" cy="307777"/>
          </a:xfrm>
          <a:prstGeom prst="rect">
            <a:avLst/>
          </a:prstGeom>
          <a:noFill/>
        </p:spPr>
        <p:txBody>
          <a:bodyPr wrap="square" rtlCol="0">
            <a:spAutoFit/>
          </a:bodyPr>
          <a:lstStyle/>
          <a:p>
            <a:pPr algn="ctr"/>
            <a:r>
              <a:rPr kumimoji="1" lang="en-US" altLang="ja-JP" sz="1400" dirty="0"/>
              <a:t>Optimization Module</a:t>
            </a:r>
            <a:endParaRPr kumimoji="1" lang="ja-JP" altLang="en-US" sz="1400" dirty="0"/>
          </a:p>
        </p:txBody>
      </p:sp>
      <p:sp>
        <p:nvSpPr>
          <p:cNvPr id="121" name="テキスト ボックス 120">
            <a:extLst>
              <a:ext uri="{FF2B5EF4-FFF2-40B4-BE49-F238E27FC236}">
                <a16:creationId xmlns:a16="http://schemas.microsoft.com/office/drawing/2014/main" id="{B7D88A8D-B812-6AF5-FF57-64D0E3EB920A}"/>
              </a:ext>
            </a:extLst>
          </p:cNvPr>
          <p:cNvSpPr txBox="1"/>
          <p:nvPr/>
        </p:nvSpPr>
        <p:spPr>
          <a:xfrm>
            <a:off x="3358093" y="3534523"/>
            <a:ext cx="2051352" cy="307777"/>
          </a:xfrm>
          <a:prstGeom prst="rect">
            <a:avLst/>
          </a:prstGeom>
          <a:noFill/>
        </p:spPr>
        <p:txBody>
          <a:bodyPr wrap="square" rtlCol="0">
            <a:spAutoFit/>
          </a:bodyPr>
          <a:lstStyle/>
          <a:p>
            <a:pPr algn="ctr"/>
            <a:r>
              <a:rPr kumimoji="1" lang="en-US" altLang="ja-JP" sz="1400" dirty="0"/>
              <a:t>Optimization Problem</a:t>
            </a:r>
            <a:endParaRPr kumimoji="1" lang="ja-JP" altLang="en-US" sz="1400" dirty="0"/>
          </a:p>
        </p:txBody>
      </p:sp>
      <p:pic>
        <p:nvPicPr>
          <p:cNvPr id="123" name="グラフィックス 122" descr="フォルダー 単色塗りつぶし">
            <a:extLst>
              <a:ext uri="{FF2B5EF4-FFF2-40B4-BE49-F238E27FC236}">
                <a16:creationId xmlns:a16="http://schemas.microsoft.com/office/drawing/2014/main" id="{9E27392E-73CF-1D6F-90BA-D2FE4EEF02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1606" y="2786212"/>
            <a:ext cx="914400" cy="914400"/>
          </a:xfrm>
          <a:prstGeom prst="rect">
            <a:avLst/>
          </a:prstGeom>
        </p:spPr>
      </p:pic>
      <p:cxnSp>
        <p:nvCxnSpPr>
          <p:cNvPr id="124" name="コネクタ: カギ線 123">
            <a:extLst>
              <a:ext uri="{FF2B5EF4-FFF2-40B4-BE49-F238E27FC236}">
                <a16:creationId xmlns:a16="http://schemas.microsoft.com/office/drawing/2014/main" id="{11926C59-2D0D-5145-A931-82EC35349D24}"/>
              </a:ext>
            </a:extLst>
          </p:cNvPr>
          <p:cNvCxnSpPr>
            <a:cxnSpLocks/>
            <a:stCxn id="118" idx="3"/>
            <a:endCxn id="126" idx="1"/>
          </p:cNvCxnSpPr>
          <p:nvPr/>
        </p:nvCxnSpPr>
        <p:spPr>
          <a:xfrm>
            <a:off x="4849041" y="3233444"/>
            <a:ext cx="2027968" cy="1149938"/>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6" name="グラフィックス 125" descr="紙 枠線">
            <a:extLst>
              <a:ext uri="{FF2B5EF4-FFF2-40B4-BE49-F238E27FC236}">
                <a16:creationId xmlns:a16="http://schemas.microsoft.com/office/drawing/2014/main" id="{D19E12EF-53FD-E7BB-4DEF-35EDA11461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77009" y="4044587"/>
            <a:ext cx="677589" cy="677589"/>
          </a:xfrm>
          <a:prstGeom prst="rect">
            <a:avLst/>
          </a:prstGeom>
        </p:spPr>
      </p:pic>
      <p:cxnSp>
        <p:nvCxnSpPr>
          <p:cNvPr id="133" name="直線コネクタ 132">
            <a:extLst>
              <a:ext uri="{FF2B5EF4-FFF2-40B4-BE49-F238E27FC236}">
                <a16:creationId xmlns:a16="http://schemas.microsoft.com/office/drawing/2014/main" id="{7110710C-1056-56C0-8FC0-F7DD339BB276}"/>
              </a:ext>
            </a:extLst>
          </p:cNvPr>
          <p:cNvCxnSpPr>
            <a:cxnSpLocks/>
            <a:stCxn id="118" idx="3"/>
            <a:endCxn id="123" idx="1"/>
          </p:cNvCxnSpPr>
          <p:nvPr/>
        </p:nvCxnSpPr>
        <p:spPr>
          <a:xfrm>
            <a:off x="4849041" y="3233444"/>
            <a:ext cx="1862565" cy="996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15E7479-E83F-A111-A998-97F1DB49BF01}"/>
              </a:ext>
            </a:extLst>
          </p:cNvPr>
          <p:cNvSpPr txBox="1"/>
          <p:nvPr/>
        </p:nvSpPr>
        <p:spPr>
          <a:xfrm>
            <a:off x="6408604" y="3546724"/>
            <a:ext cx="1520401" cy="307777"/>
          </a:xfrm>
          <a:prstGeom prst="rect">
            <a:avLst/>
          </a:prstGeom>
          <a:noFill/>
        </p:spPr>
        <p:txBody>
          <a:bodyPr wrap="square" rtlCol="0">
            <a:spAutoFit/>
          </a:bodyPr>
          <a:lstStyle/>
          <a:p>
            <a:pPr algn="ctr"/>
            <a:r>
              <a:rPr kumimoji="1" lang="en-US" altLang="ja-JP" sz="1400" dirty="0"/>
              <a:t>model</a:t>
            </a:r>
            <a:endParaRPr kumimoji="1" lang="ja-JP" altLang="en-US" sz="1400" dirty="0"/>
          </a:p>
        </p:txBody>
      </p:sp>
      <p:pic>
        <p:nvPicPr>
          <p:cNvPr id="141" name="グラフィックス 140" descr="フォルダー 単色塗りつぶし">
            <a:extLst>
              <a:ext uri="{FF2B5EF4-FFF2-40B4-BE49-F238E27FC236}">
                <a16:creationId xmlns:a16="http://schemas.microsoft.com/office/drawing/2014/main" id="{8F8A0CF7-17D7-EBEC-9284-36421D69D2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5641" y="2010440"/>
            <a:ext cx="914400" cy="914400"/>
          </a:xfrm>
          <a:prstGeom prst="rect">
            <a:avLst/>
          </a:prstGeom>
        </p:spPr>
      </p:pic>
      <p:sp>
        <p:nvSpPr>
          <p:cNvPr id="142" name="テキスト ボックス 141">
            <a:extLst>
              <a:ext uri="{FF2B5EF4-FFF2-40B4-BE49-F238E27FC236}">
                <a16:creationId xmlns:a16="http://schemas.microsoft.com/office/drawing/2014/main" id="{E91DB7E9-C048-8714-BE16-881428A0486A}"/>
              </a:ext>
            </a:extLst>
          </p:cNvPr>
          <p:cNvSpPr txBox="1"/>
          <p:nvPr/>
        </p:nvSpPr>
        <p:spPr>
          <a:xfrm>
            <a:off x="1738568" y="2758229"/>
            <a:ext cx="1097077" cy="307777"/>
          </a:xfrm>
          <a:prstGeom prst="rect">
            <a:avLst/>
          </a:prstGeom>
          <a:noFill/>
        </p:spPr>
        <p:txBody>
          <a:bodyPr wrap="square" rtlCol="0">
            <a:spAutoFit/>
          </a:bodyPr>
          <a:lstStyle/>
          <a:p>
            <a:pPr algn="ctr"/>
            <a:r>
              <a:rPr kumimoji="1" lang="en-US" altLang="ja-JP" sz="1400" dirty="0"/>
              <a:t>Input data</a:t>
            </a:r>
            <a:endParaRPr kumimoji="1" lang="ja-JP" altLang="en-US" sz="1400" dirty="0"/>
          </a:p>
        </p:txBody>
      </p:sp>
      <p:sp>
        <p:nvSpPr>
          <p:cNvPr id="143" name="テキスト ボックス 142">
            <a:extLst>
              <a:ext uri="{FF2B5EF4-FFF2-40B4-BE49-F238E27FC236}">
                <a16:creationId xmlns:a16="http://schemas.microsoft.com/office/drawing/2014/main" id="{DDE96DE6-C4CA-88A2-BD89-68F6AC84BE0B}"/>
              </a:ext>
            </a:extLst>
          </p:cNvPr>
          <p:cNvSpPr txBox="1"/>
          <p:nvPr/>
        </p:nvSpPr>
        <p:spPr>
          <a:xfrm>
            <a:off x="6005634" y="4696662"/>
            <a:ext cx="2486775" cy="523220"/>
          </a:xfrm>
          <a:prstGeom prst="rect">
            <a:avLst/>
          </a:prstGeom>
          <a:noFill/>
        </p:spPr>
        <p:txBody>
          <a:bodyPr wrap="square" rtlCol="0">
            <a:spAutoFit/>
          </a:bodyPr>
          <a:lstStyle/>
          <a:p>
            <a:pPr algn="ctr"/>
            <a:r>
              <a:rPr kumimoji="1" lang="en-US" altLang="ja-JP" sz="1400" dirty="0"/>
              <a:t>Definition objective and constraint functions.py</a:t>
            </a:r>
            <a:endParaRPr kumimoji="1" lang="ja-JP" altLang="en-US" sz="1400" dirty="0"/>
          </a:p>
        </p:txBody>
      </p:sp>
      <p:cxnSp>
        <p:nvCxnSpPr>
          <p:cNvPr id="147" name="直線コネクタ 146">
            <a:extLst>
              <a:ext uri="{FF2B5EF4-FFF2-40B4-BE49-F238E27FC236}">
                <a16:creationId xmlns:a16="http://schemas.microsoft.com/office/drawing/2014/main" id="{2FA89BAD-E97E-EC70-05AE-ABDBD258A998}"/>
              </a:ext>
            </a:extLst>
          </p:cNvPr>
          <p:cNvCxnSpPr>
            <a:cxnSpLocks/>
            <a:stCxn id="123" idx="3"/>
            <a:endCxn id="169" idx="1"/>
          </p:cNvCxnSpPr>
          <p:nvPr/>
        </p:nvCxnSpPr>
        <p:spPr>
          <a:xfrm>
            <a:off x="7626006" y="3243412"/>
            <a:ext cx="2026617" cy="528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0" name="グラフィックス 149" descr="紙 枠線">
            <a:extLst>
              <a:ext uri="{FF2B5EF4-FFF2-40B4-BE49-F238E27FC236}">
                <a16:creationId xmlns:a16="http://schemas.microsoft.com/office/drawing/2014/main" id="{9F691D1E-922B-B94D-22BD-63DAD4FE41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19061" y="5197954"/>
            <a:ext cx="677589" cy="677589"/>
          </a:xfrm>
          <a:prstGeom prst="rect">
            <a:avLst/>
          </a:prstGeom>
        </p:spPr>
      </p:pic>
      <p:sp>
        <p:nvSpPr>
          <p:cNvPr id="151" name="テキスト ボックス 150">
            <a:extLst>
              <a:ext uri="{FF2B5EF4-FFF2-40B4-BE49-F238E27FC236}">
                <a16:creationId xmlns:a16="http://schemas.microsoft.com/office/drawing/2014/main" id="{9F9DE670-8BC1-E905-0C02-36C821483FE4}"/>
              </a:ext>
            </a:extLst>
          </p:cNvPr>
          <p:cNvSpPr txBox="1"/>
          <p:nvPr/>
        </p:nvSpPr>
        <p:spPr>
          <a:xfrm>
            <a:off x="6408604" y="5869350"/>
            <a:ext cx="1698501" cy="307777"/>
          </a:xfrm>
          <a:prstGeom prst="rect">
            <a:avLst/>
          </a:prstGeom>
          <a:noFill/>
        </p:spPr>
        <p:txBody>
          <a:bodyPr wrap="square" rtlCol="0">
            <a:spAutoFit/>
          </a:bodyPr>
          <a:lstStyle/>
          <a:p>
            <a:pPr algn="ctr"/>
            <a:r>
              <a:rPr kumimoji="1" lang="en-US" altLang="ja-JP" sz="1400" dirty="0"/>
              <a:t>import_model.py</a:t>
            </a:r>
            <a:endParaRPr kumimoji="1" lang="ja-JP" altLang="en-US" sz="1400" dirty="0"/>
          </a:p>
        </p:txBody>
      </p:sp>
      <p:cxnSp>
        <p:nvCxnSpPr>
          <p:cNvPr id="152" name="コネクタ: カギ線 151">
            <a:extLst>
              <a:ext uri="{FF2B5EF4-FFF2-40B4-BE49-F238E27FC236}">
                <a16:creationId xmlns:a16="http://schemas.microsoft.com/office/drawing/2014/main" id="{1B8BAC17-D3C7-EE08-8019-DEA6EF5992A7}"/>
              </a:ext>
            </a:extLst>
          </p:cNvPr>
          <p:cNvCxnSpPr>
            <a:cxnSpLocks/>
            <a:stCxn id="123" idx="3"/>
            <a:endCxn id="119" idx="1"/>
          </p:cNvCxnSpPr>
          <p:nvPr/>
        </p:nvCxnSpPr>
        <p:spPr>
          <a:xfrm>
            <a:off x="7626006" y="3243412"/>
            <a:ext cx="2026617" cy="1162804"/>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コネクタ: カギ線 159">
            <a:extLst>
              <a:ext uri="{FF2B5EF4-FFF2-40B4-BE49-F238E27FC236}">
                <a16:creationId xmlns:a16="http://schemas.microsoft.com/office/drawing/2014/main" id="{31282E4D-A1F2-BE3C-C709-C93410FCDB33}"/>
              </a:ext>
            </a:extLst>
          </p:cNvPr>
          <p:cNvCxnSpPr>
            <a:cxnSpLocks/>
            <a:stCxn id="11" idx="2"/>
            <a:endCxn id="141" idx="1"/>
          </p:cNvCxnSpPr>
          <p:nvPr/>
        </p:nvCxnSpPr>
        <p:spPr>
          <a:xfrm rot="16200000" flipH="1">
            <a:off x="1107620" y="1739618"/>
            <a:ext cx="649585" cy="806457"/>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9" name="グラフィックス 168" descr="紙 枠線">
            <a:extLst>
              <a:ext uri="{FF2B5EF4-FFF2-40B4-BE49-F238E27FC236}">
                <a16:creationId xmlns:a16="http://schemas.microsoft.com/office/drawing/2014/main" id="{E0276EC7-4A6E-9C79-6829-F9E9F282DD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52623" y="2909899"/>
            <a:ext cx="677589" cy="677589"/>
          </a:xfrm>
          <a:prstGeom prst="rect">
            <a:avLst/>
          </a:prstGeom>
        </p:spPr>
      </p:pic>
      <p:sp>
        <p:nvSpPr>
          <p:cNvPr id="172" name="テキスト ボックス 171">
            <a:extLst>
              <a:ext uri="{FF2B5EF4-FFF2-40B4-BE49-F238E27FC236}">
                <a16:creationId xmlns:a16="http://schemas.microsoft.com/office/drawing/2014/main" id="{9974F324-ACA3-D4D6-16D3-474F2A82BE66}"/>
              </a:ext>
            </a:extLst>
          </p:cNvPr>
          <p:cNvSpPr txBox="1"/>
          <p:nvPr/>
        </p:nvSpPr>
        <p:spPr>
          <a:xfrm>
            <a:off x="9079364" y="3562353"/>
            <a:ext cx="1794857" cy="523220"/>
          </a:xfrm>
          <a:prstGeom prst="rect">
            <a:avLst/>
          </a:prstGeom>
          <a:noFill/>
        </p:spPr>
        <p:txBody>
          <a:bodyPr wrap="square" rtlCol="0">
            <a:spAutoFit/>
          </a:bodyPr>
          <a:lstStyle/>
          <a:p>
            <a:pPr algn="ctr"/>
            <a:r>
              <a:rPr kumimoji="1" lang="en-US" altLang="ja-JP" sz="1400" dirty="0"/>
              <a:t>1st permeate EC Prediction module</a:t>
            </a:r>
            <a:endParaRPr kumimoji="1" lang="ja-JP" altLang="en-US" sz="1400" dirty="0"/>
          </a:p>
        </p:txBody>
      </p:sp>
      <p:sp>
        <p:nvSpPr>
          <p:cNvPr id="178" name="正方形/長方形 177">
            <a:extLst>
              <a:ext uri="{FF2B5EF4-FFF2-40B4-BE49-F238E27FC236}">
                <a16:creationId xmlns:a16="http://schemas.microsoft.com/office/drawing/2014/main" id="{202CFFB0-131C-ADF9-C993-9BD01B703980}"/>
              </a:ext>
            </a:extLst>
          </p:cNvPr>
          <p:cNvSpPr/>
          <p:nvPr/>
        </p:nvSpPr>
        <p:spPr>
          <a:xfrm>
            <a:off x="3449430" y="2785769"/>
            <a:ext cx="8028337" cy="346261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吹き出し: 角を丸めた四角形 11">
            <a:extLst>
              <a:ext uri="{FF2B5EF4-FFF2-40B4-BE49-F238E27FC236}">
                <a16:creationId xmlns:a16="http://schemas.microsoft.com/office/drawing/2014/main" id="{CB20F9D6-612C-69C5-5BF1-D604CEA1146D}"/>
              </a:ext>
            </a:extLst>
          </p:cNvPr>
          <p:cNvSpPr/>
          <p:nvPr/>
        </p:nvSpPr>
        <p:spPr>
          <a:xfrm>
            <a:off x="5480330" y="2146439"/>
            <a:ext cx="2452519" cy="558014"/>
          </a:xfrm>
          <a:prstGeom prst="wedgeRoundRectCallout">
            <a:avLst>
              <a:gd name="adj1" fmla="val -58078"/>
              <a:gd name="adj2" fmla="val 4031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Defined Optimization Problem</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5DFF7DD2-4B8E-C093-E9D8-017622C5043B}"/>
              </a:ext>
            </a:extLst>
          </p:cNvPr>
          <p:cNvSpPr/>
          <p:nvPr/>
        </p:nvSpPr>
        <p:spPr>
          <a:xfrm>
            <a:off x="5049398" y="1033375"/>
            <a:ext cx="2247900" cy="558014"/>
          </a:xfrm>
          <a:prstGeom prst="wedgeRoundRectCallout">
            <a:avLst>
              <a:gd name="adj1" fmla="val -58078"/>
              <a:gd name="adj2" fmla="val 4031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Defined Optimization Solver</a:t>
            </a:r>
            <a:endParaRPr kumimoji="1" lang="ja-JP" altLang="en-US" dirty="0">
              <a:solidFill>
                <a:schemeClr val="tx1"/>
              </a:solidFill>
            </a:endParaRPr>
          </a:p>
        </p:txBody>
      </p:sp>
      <p:sp>
        <p:nvSpPr>
          <p:cNvPr id="106" name="吹き出し: 角を丸めた四角形 105">
            <a:extLst>
              <a:ext uri="{FF2B5EF4-FFF2-40B4-BE49-F238E27FC236}">
                <a16:creationId xmlns:a16="http://schemas.microsoft.com/office/drawing/2014/main" id="{B9EA2C78-FB73-553F-7D9B-6F1ABB442623}"/>
              </a:ext>
            </a:extLst>
          </p:cNvPr>
          <p:cNvSpPr/>
          <p:nvPr/>
        </p:nvSpPr>
        <p:spPr>
          <a:xfrm>
            <a:off x="9237138" y="1976255"/>
            <a:ext cx="2770643" cy="558014"/>
          </a:xfrm>
          <a:prstGeom prst="wedgeRoundRectCallout">
            <a:avLst>
              <a:gd name="adj1" fmla="val -24605"/>
              <a:gd name="adj2" fmla="val 104731"/>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Automatically created model files by training</a:t>
            </a:r>
            <a:endParaRPr kumimoji="1" lang="ja-JP" altLang="en-US" dirty="0">
              <a:solidFill>
                <a:schemeClr val="tx1"/>
              </a:solidFill>
            </a:endParaRPr>
          </a:p>
        </p:txBody>
      </p:sp>
      <p:pic>
        <p:nvPicPr>
          <p:cNvPr id="4" name="グラフィックス 3" descr="フォルダー 単色塗りつぶし">
            <a:extLst>
              <a:ext uri="{FF2B5EF4-FFF2-40B4-BE49-F238E27FC236}">
                <a16:creationId xmlns:a16="http://schemas.microsoft.com/office/drawing/2014/main" id="{74938D61-1106-AC74-C795-6B2D5F0614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0882" y="3049731"/>
            <a:ext cx="914400" cy="914400"/>
          </a:xfrm>
          <a:prstGeom prst="rect">
            <a:avLst/>
          </a:prstGeom>
        </p:spPr>
      </p:pic>
      <p:sp>
        <p:nvSpPr>
          <p:cNvPr id="5" name="テキスト ボックス 4">
            <a:extLst>
              <a:ext uri="{FF2B5EF4-FFF2-40B4-BE49-F238E27FC236}">
                <a16:creationId xmlns:a16="http://schemas.microsoft.com/office/drawing/2014/main" id="{CCF3C92F-9AAD-311C-2E9A-984F91BCD8ED}"/>
              </a:ext>
            </a:extLst>
          </p:cNvPr>
          <p:cNvSpPr txBox="1"/>
          <p:nvPr/>
        </p:nvSpPr>
        <p:spPr>
          <a:xfrm>
            <a:off x="1739542" y="3801162"/>
            <a:ext cx="1097077" cy="307777"/>
          </a:xfrm>
          <a:prstGeom prst="rect">
            <a:avLst/>
          </a:prstGeom>
          <a:noFill/>
        </p:spPr>
        <p:txBody>
          <a:bodyPr wrap="square" rtlCol="0">
            <a:spAutoFit/>
          </a:bodyPr>
          <a:lstStyle/>
          <a:p>
            <a:pPr algn="ctr"/>
            <a:r>
              <a:rPr kumimoji="1" lang="en-US" altLang="ja-JP" sz="1400" dirty="0"/>
              <a:t>pkg</a:t>
            </a:r>
            <a:endParaRPr kumimoji="1" lang="ja-JP" altLang="en-US" sz="1400" dirty="0"/>
          </a:p>
        </p:txBody>
      </p:sp>
      <p:cxnSp>
        <p:nvCxnSpPr>
          <p:cNvPr id="6" name="コネクタ: カギ線 5">
            <a:extLst>
              <a:ext uri="{FF2B5EF4-FFF2-40B4-BE49-F238E27FC236}">
                <a16:creationId xmlns:a16="http://schemas.microsoft.com/office/drawing/2014/main" id="{A6D5182D-59CF-F5EE-2D04-F35D795E8D7D}"/>
              </a:ext>
            </a:extLst>
          </p:cNvPr>
          <p:cNvCxnSpPr>
            <a:cxnSpLocks/>
            <a:stCxn id="11" idx="2"/>
            <a:endCxn id="4" idx="1"/>
          </p:cNvCxnSpPr>
          <p:nvPr/>
        </p:nvCxnSpPr>
        <p:spPr>
          <a:xfrm rot="16200000" flipH="1">
            <a:off x="585595" y="2261644"/>
            <a:ext cx="1688876" cy="801698"/>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8" name="グラフィックス 97" descr="紙 枠線">
            <a:extLst>
              <a:ext uri="{FF2B5EF4-FFF2-40B4-BE49-F238E27FC236}">
                <a16:creationId xmlns:a16="http://schemas.microsoft.com/office/drawing/2014/main" id="{D5E04E5E-16FD-A924-2A66-76A5C7E99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3067" y="4199756"/>
            <a:ext cx="677589" cy="677589"/>
          </a:xfrm>
          <a:prstGeom prst="rect">
            <a:avLst/>
          </a:prstGeom>
        </p:spPr>
      </p:pic>
      <p:sp>
        <p:nvSpPr>
          <p:cNvPr id="102" name="テキスト ボックス 101">
            <a:extLst>
              <a:ext uri="{FF2B5EF4-FFF2-40B4-BE49-F238E27FC236}">
                <a16:creationId xmlns:a16="http://schemas.microsoft.com/office/drawing/2014/main" id="{746FEFE8-FF3B-8D7D-D52E-4EB15364764C}"/>
              </a:ext>
            </a:extLst>
          </p:cNvPr>
          <p:cNvSpPr txBox="1"/>
          <p:nvPr/>
        </p:nvSpPr>
        <p:spPr>
          <a:xfrm>
            <a:off x="1562821" y="4851219"/>
            <a:ext cx="1466753" cy="307777"/>
          </a:xfrm>
          <a:prstGeom prst="rect">
            <a:avLst/>
          </a:prstGeom>
          <a:noFill/>
        </p:spPr>
        <p:txBody>
          <a:bodyPr wrap="square" rtlCol="0">
            <a:spAutoFit/>
          </a:bodyPr>
          <a:lstStyle/>
          <a:p>
            <a:pPr algn="ctr"/>
            <a:r>
              <a:rPr kumimoji="1" lang="en-US" altLang="ja-JP" sz="1400" dirty="0"/>
              <a:t>config.ini</a:t>
            </a:r>
            <a:endParaRPr kumimoji="1" lang="ja-JP" altLang="en-US" sz="1400" dirty="0"/>
          </a:p>
        </p:txBody>
      </p:sp>
      <p:cxnSp>
        <p:nvCxnSpPr>
          <p:cNvPr id="103" name="コネクタ: カギ線 102">
            <a:extLst>
              <a:ext uri="{FF2B5EF4-FFF2-40B4-BE49-F238E27FC236}">
                <a16:creationId xmlns:a16="http://schemas.microsoft.com/office/drawing/2014/main" id="{077C1D21-0979-FD9D-9593-E1D306DCA2C7}"/>
              </a:ext>
            </a:extLst>
          </p:cNvPr>
          <p:cNvCxnSpPr>
            <a:cxnSpLocks/>
            <a:stCxn id="11" idx="2"/>
            <a:endCxn id="98" idx="1"/>
          </p:cNvCxnSpPr>
          <p:nvPr/>
        </p:nvCxnSpPr>
        <p:spPr>
          <a:xfrm rot="16200000" flipH="1">
            <a:off x="135877" y="2711361"/>
            <a:ext cx="2720496" cy="933883"/>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コネクタ: カギ線 109">
            <a:extLst>
              <a:ext uri="{FF2B5EF4-FFF2-40B4-BE49-F238E27FC236}">
                <a16:creationId xmlns:a16="http://schemas.microsoft.com/office/drawing/2014/main" id="{9D47482D-6F46-223C-26E6-FCC4A36327EB}"/>
              </a:ext>
            </a:extLst>
          </p:cNvPr>
          <p:cNvCxnSpPr>
            <a:cxnSpLocks/>
            <a:stCxn id="118" idx="3"/>
            <a:endCxn id="150" idx="1"/>
          </p:cNvCxnSpPr>
          <p:nvPr/>
        </p:nvCxnSpPr>
        <p:spPr>
          <a:xfrm>
            <a:off x="4849041" y="3233444"/>
            <a:ext cx="2070020" cy="2303305"/>
          </a:xfrm>
          <a:prstGeom prst="bentConnector3">
            <a:avLst>
              <a:gd name="adj1" fmla="val 4868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0273E6D2-B1AC-169B-3086-D0DACB6DCDD9}"/>
              </a:ext>
            </a:extLst>
          </p:cNvPr>
          <p:cNvSpPr txBox="1"/>
          <p:nvPr/>
        </p:nvSpPr>
        <p:spPr>
          <a:xfrm>
            <a:off x="9093498" y="4777977"/>
            <a:ext cx="1794857" cy="523220"/>
          </a:xfrm>
          <a:prstGeom prst="rect">
            <a:avLst/>
          </a:prstGeom>
          <a:noFill/>
        </p:spPr>
        <p:txBody>
          <a:bodyPr wrap="square" rtlCol="0">
            <a:spAutoFit/>
          </a:bodyPr>
          <a:lstStyle/>
          <a:p>
            <a:pPr algn="ctr"/>
            <a:r>
              <a:rPr kumimoji="1" lang="en-US" altLang="ja-JP" sz="1400" dirty="0"/>
              <a:t>2nd permeate EC Prediction module</a:t>
            </a:r>
            <a:endParaRPr kumimoji="1" lang="ja-JP" altLang="en-US" sz="1400" dirty="0"/>
          </a:p>
        </p:txBody>
      </p:sp>
      <p:pic>
        <p:nvPicPr>
          <p:cNvPr id="119" name="グラフィックス 118" descr="紙 枠線">
            <a:extLst>
              <a:ext uri="{FF2B5EF4-FFF2-40B4-BE49-F238E27FC236}">
                <a16:creationId xmlns:a16="http://schemas.microsoft.com/office/drawing/2014/main" id="{641B12BB-EE6A-5C11-0498-A5A33FA933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52623" y="4067421"/>
            <a:ext cx="677589" cy="677589"/>
          </a:xfrm>
          <a:prstGeom prst="rect">
            <a:avLst/>
          </a:prstGeom>
        </p:spPr>
      </p:pic>
      <p:sp>
        <p:nvSpPr>
          <p:cNvPr id="125" name="吹き出し: 角を丸めた四角形 124">
            <a:extLst>
              <a:ext uri="{FF2B5EF4-FFF2-40B4-BE49-F238E27FC236}">
                <a16:creationId xmlns:a16="http://schemas.microsoft.com/office/drawing/2014/main" id="{666B18F1-B762-EADA-D38A-AD55F1676F93}"/>
              </a:ext>
            </a:extLst>
          </p:cNvPr>
          <p:cNvSpPr/>
          <p:nvPr/>
        </p:nvSpPr>
        <p:spPr>
          <a:xfrm>
            <a:off x="2923555" y="5410495"/>
            <a:ext cx="2522519" cy="558014"/>
          </a:xfrm>
          <a:prstGeom prst="wedgeRoundRectCallout">
            <a:avLst>
              <a:gd name="adj1" fmla="val -60984"/>
              <a:gd name="adj2" fmla="val -4168"/>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Execute each function</a:t>
            </a:r>
            <a:endParaRPr kumimoji="1" lang="ja-JP" altLang="en-US" dirty="0">
              <a:solidFill>
                <a:schemeClr val="tx1"/>
              </a:solidFill>
            </a:endParaRPr>
          </a:p>
        </p:txBody>
      </p:sp>
      <p:sp>
        <p:nvSpPr>
          <p:cNvPr id="7" name="テキスト ボックス 6">
            <a:extLst>
              <a:ext uri="{FF2B5EF4-FFF2-40B4-BE49-F238E27FC236}">
                <a16:creationId xmlns:a16="http://schemas.microsoft.com/office/drawing/2014/main" id="{6C8A86D2-8C28-539E-CD77-75D532B4296F}"/>
              </a:ext>
            </a:extLst>
          </p:cNvPr>
          <p:cNvSpPr txBox="1"/>
          <p:nvPr/>
        </p:nvSpPr>
        <p:spPr>
          <a:xfrm rot="5400000">
            <a:off x="9784637" y="5302929"/>
            <a:ext cx="543614" cy="400110"/>
          </a:xfrm>
          <a:prstGeom prst="rect">
            <a:avLst/>
          </a:prstGeom>
          <a:noFill/>
        </p:spPr>
        <p:txBody>
          <a:bodyPr wrap="square" rtlCol="0">
            <a:spAutoFit/>
          </a:bodyPr>
          <a:lstStyle/>
          <a:p>
            <a:pPr algn="ctr"/>
            <a:r>
              <a:rPr kumimoji="1" lang="en-US" altLang="ja-JP" sz="2000" dirty="0"/>
              <a:t>…</a:t>
            </a:r>
            <a:endParaRPr kumimoji="1" lang="ja-JP" altLang="en-US" sz="2000" dirty="0"/>
          </a:p>
        </p:txBody>
      </p:sp>
    </p:spTree>
    <p:extLst>
      <p:ext uri="{BB962C8B-B14F-4D97-AF65-F5344CB8AC3E}">
        <p14:creationId xmlns:p14="http://schemas.microsoft.com/office/powerpoint/2010/main" val="1261541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Variable List</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56</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endParaRPr lang="en-US" altLang="ja-JP" sz="24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LVMWD</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17074A44-230C-332A-A839-EBD82AD820C5}"/>
                  </a:ext>
                </a:extLst>
              </p:cNvPr>
              <p:cNvGraphicFramePr>
                <a:graphicFrameLocks noGrp="1"/>
              </p:cNvGraphicFramePr>
              <p:nvPr>
                <p:extLst>
                  <p:ext uri="{D42A27DB-BD31-4B8C-83A1-F6EECF244321}">
                    <p14:modId xmlns:p14="http://schemas.microsoft.com/office/powerpoint/2010/main" val="2450902406"/>
                  </p:ext>
                </p:extLst>
              </p:nvPr>
            </p:nvGraphicFramePr>
            <p:xfrm>
              <a:off x="513798" y="797228"/>
              <a:ext cx="11161148" cy="5761600"/>
            </p:xfrm>
            <a:graphic>
              <a:graphicData uri="http://schemas.openxmlformats.org/drawingml/2006/table">
                <a:tbl>
                  <a:tblPr firstRow="1" firstCol="1" bandRow="1">
                    <a:tableStyleId>{5C22544A-7EE6-4342-B048-85BDC9FD1C3A}</a:tableStyleId>
                  </a:tblPr>
                  <a:tblGrid>
                    <a:gridCol w="1393285">
                      <a:extLst>
                        <a:ext uri="{9D8B030D-6E8A-4147-A177-3AD203B41FA5}">
                          <a16:colId xmlns:a16="http://schemas.microsoft.com/office/drawing/2014/main" val="2420529299"/>
                        </a:ext>
                      </a:extLst>
                    </a:gridCol>
                    <a:gridCol w="3296716">
                      <a:extLst>
                        <a:ext uri="{9D8B030D-6E8A-4147-A177-3AD203B41FA5}">
                          <a16:colId xmlns:a16="http://schemas.microsoft.com/office/drawing/2014/main" val="1997034489"/>
                        </a:ext>
                      </a:extLst>
                    </a:gridCol>
                    <a:gridCol w="2301142">
                      <a:extLst>
                        <a:ext uri="{9D8B030D-6E8A-4147-A177-3AD203B41FA5}">
                          <a16:colId xmlns:a16="http://schemas.microsoft.com/office/drawing/2014/main" val="322932763"/>
                        </a:ext>
                      </a:extLst>
                    </a:gridCol>
                    <a:gridCol w="4170005">
                      <a:extLst>
                        <a:ext uri="{9D8B030D-6E8A-4147-A177-3AD203B41FA5}">
                          <a16:colId xmlns:a16="http://schemas.microsoft.com/office/drawing/2014/main" val="2844438294"/>
                        </a:ext>
                      </a:extLst>
                    </a:gridCol>
                  </a:tblGrid>
                  <a:tr h="288080">
                    <a:tc>
                      <a:txBody>
                        <a:bodyPr/>
                        <a:lstStyle/>
                        <a:p>
                          <a:pPr marL="0" algn="ctr">
                            <a:spcBef>
                              <a:spcPts val="600"/>
                            </a:spcBef>
                          </a:pPr>
                          <a:r>
                            <a:rPr lang="en-US" sz="1800" dirty="0">
                              <a:effectLst/>
                            </a:rPr>
                            <a:t>ID No.</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Description</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Units</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spcAft>
                              <a:spcPts val="600"/>
                            </a:spcAft>
                          </a:pPr>
                          <a:r>
                            <a:rPr lang="en-US" sz="1800" dirty="0">
                              <a:effectLst/>
                            </a:rPr>
                            <a:t>Opt. Variable / 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extLst>
                      <a:ext uri="{0D108BD9-81ED-4DB2-BD59-A6C34878D82A}">
                        <a16:rowId xmlns:a16="http://schemas.microsoft.com/office/drawing/2014/main" val="84155179"/>
                      </a:ext>
                    </a:extLst>
                  </a:tr>
                  <a:tr h="288080">
                    <a:tc>
                      <a:txBody>
                        <a:bodyPr/>
                        <a:lstStyle/>
                        <a:p>
                          <a:pPr marL="0" algn="ctr">
                            <a:spcBef>
                              <a:spcPts val="600"/>
                            </a:spcBef>
                          </a:pPr>
                          <a:r>
                            <a:rPr lang="en-US" sz="1800" dirty="0">
                              <a:effectLst/>
                            </a:rPr>
                            <a:t>ID0000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UF Filtrate Total Chlorine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ton/day</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Optimization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261909"/>
                      </a:ext>
                    </a:extLst>
                  </a:tr>
                  <a:tr h="288080">
                    <a:tc>
                      <a:txBody>
                        <a:bodyPr/>
                        <a:lstStyle/>
                        <a:p>
                          <a:pPr marL="0" algn="ctr">
                            <a:spcBef>
                              <a:spcPts val="600"/>
                            </a:spcBef>
                          </a:pPr>
                          <a:r>
                            <a:rPr lang="en-US" sz="1800">
                              <a:effectLst/>
                            </a:rPr>
                            <a:t>ID0001</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30476632"/>
                      </a:ext>
                    </a:extLst>
                  </a:tr>
                  <a:tr h="288080">
                    <a:tc>
                      <a:txBody>
                        <a:bodyPr/>
                        <a:lstStyle/>
                        <a:p>
                          <a:pPr marL="0" algn="ctr">
                            <a:spcBef>
                              <a:spcPts val="600"/>
                            </a:spcBef>
                          </a:pPr>
                          <a:r>
                            <a:rPr lang="en-US" sz="1800">
                              <a:effectLst/>
                            </a:rPr>
                            <a:t>ID0002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TOC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mg/L</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44499933"/>
                      </a:ext>
                    </a:extLst>
                  </a:tr>
                  <a:tr h="288080">
                    <a:tc>
                      <a:txBody>
                        <a:bodyPr/>
                        <a:lstStyle/>
                        <a:p>
                          <a:pPr marL="0" algn="ctr">
                            <a:spcBef>
                              <a:spcPts val="600"/>
                            </a:spcBef>
                          </a:pPr>
                          <a:r>
                            <a:rPr lang="en-US" sz="1800" dirty="0">
                              <a:effectLst/>
                            </a:rPr>
                            <a:t>ID0003</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Temperature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570090320"/>
                      </a:ext>
                    </a:extLst>
                  </a:tr>
                  <a:tr h="288080">
                    <a:tc>
                      <a:txBody>
                        <a:bodyPr/>
                        <a:lstStyle/>
                        <a:p>
                          <a:pPr marL="0" algn="ctr">
                            <a:spcBef>
                              <a:spcPts val="600"/>
                            </a:spcBef>
                          </a:pPr>
                          <a:r>
                            <a:rPr lang="en-US" sz="1800" dirty="0">
                              <a:effectLst/>
                            </a:rPr>
                            <a:t>ID0004</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pH</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761265094"/>
                      </a:ext>
                    </a:extLst>
                  </a:tr>
                  <a:tr h="288080">
                    <a:tc>
                      <a:txBody>
                        <a:bodyPr/>
                        <a:lstStyle/>
                        <a:p>
                          <a:pPr marL="0" algn="ctr">
                            <a:spcBef>
                              <a:spcPts val="600"/>
                            </a:spcBef>
                          </a:pPr>
                          <a:r>
                            <a:rPr lang="en-US" sz="1800">
                              <a:effectLst/>
                            </a:rPr>
                            <a:t>ID0100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74904914"/>
                      </a:ext>
                    </a:extLst>
                  </a:tr>
                  <a:tr h="288080">
                    <a:tc>
                      <a:txBody>
                        <a:bodyPr/>
                        <a:lstStyle/>
                        <a:p>
                          <a:pPr marL="0" algn="ctr">
                            <a:spcBef>
                              <a:spcPts val="600"/>
                            </a:spcBef>
                          </a:pPr>
                          <a:r>
                            <a:rPr lang="en-US" sz="1800" dirty="0">
                              <a:effectLst/>
                            </a:rPr>
                            <a:t>ID0101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994468995"/>
                      </a:ext>
                    </a:extLst>
                  </a:tr>
                  <a:tr h="288080">
                    <a:tc>
                      <a:txBody>
                        <a:bodyPr/>
                        <a:lstStyle/>
                        <a:p>
                          <a:pPr marL="0" algn="ctr">
                            <a:spcBef>
                              <a:spcPts val="600"/>
                            </a:spcBef>
                          </a:pPr>
                          <a:r>
                            <a:rPr lang="en-US" sz="1800">
                              <a:effectLst/>
                            </a:rPr>
                            <a:t>ID0102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Permeate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170715654"/>
                      </a:ext>
                    </a:extLst>
                  </a:tr>
                  <a:tr h="288080">
                    <a:tc>
                      <a:txBody>
                        <a:bodyPr/>
                        <a:lstStyle/>
                        <a:p>
                          <a:pPr marL="0" algn="ctr">
                            <a:spcBef>
                              <a:spcPts val="600"/>
                            </a:spcBef>
                          </a:pPr>
                          <a:r>
                            <a:rPr lang="en-US" sz="1800" kern="1200">
                              <a:effectLst/>
                            </a:rPr>
                            <a:t>ID0200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2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376257878"/>
                      </a:ext>
                    </a:extLst>
                  </a:tr>
                  <a:tr h="288080">
                    <a:tc>
                      <a:txBody>
                        <a:bodyPr/>
                        <a:lstStyle/>
                        <a:p>
                          <a:pPr marL="0" algn="ctr">
                            <a:spcBef>
                              <a:spcPts val="600"/>
                            </a:spcBef>
                          </a:pPr>
                          <a:r>
                            <a:rPr lang="en-US" sz="1800" kern="1200" dirty="0">
                              <a:effectLst/>
                            </a:rPr>
                            <a:t>ID0201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Flow Rate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75363484"/>
                      </a:ext>
                    </a:extLst>
                  </a:tr>
                  <a:tr h="288080">
                    <a:tc>
                      <a:txBody>
                        <a:bodyPr/>
                        <a:lstStyle/>
                        <a:p>
                          <a:pPr marL="0" algn="ctr">
                            <a:spcBef>
                              <a:spcPts val="600"/>
                            </a:spcBef>
                          </a:pPr>
                          <a:r>
                            <a:rPr lang="en-US" sz="1800" kern="1200">
                              <a:effectLst/>
                            </a:rPr>
                            <a:t>ID0300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3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268452675"/>
                      </a:ext>
                    </a:extLst>
                  </a:tr>
                  <a:tr h="288080">
                    <a:tc>
                      <a:txBody>
                        <a:bodyPr/>
                        <a:lstStyle/>
                        <a:p>
                          <a:pPr marL="0" algn="ctr">
                            <a:spcBef>
                              <a:spcPts val="600"/>
                            </a:spcBef>
                          </a:pPr>
                          <a:r>
                            <a:rPr lang="en-US" sz="1800" kern="1200" dirty="0">
                              <a:effectLst/>
                            </a:rPr>
                            <a:t>ID0301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3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061605"/>
                      </a:ext>
                    </a:extLst>
                  </a:tr>
                  <a:tr h="288080">
                    <a:tc>
                      <a:txBody>
                        <a:bodyPr/>
                        <a:lstStyle/>
                        <a:p>
                          <a:pPr marL="0" algn="ctr">
                            <a:spcBef>
                              <a:spcPts val="600"/>
                            </a:spcBef>
                          </a:pPr>
                          <a:r>
                            <a:rPr lang="en-US" sz="1800" kern="1200" dirty="0">
                              <a:effectLst/>
                            </a:rPr>
                            <a:t>ID1000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1 Permeate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42782461"/>
                      </a:ext>
                    </a:extLst>
                  </a:tr>
                  <a:tr h="288080">
                    <a:tc>
                      <a:txBody>
                        <a:bodyPr/>
                        <a:lstStyle/>
                        <a:p>
                          <a:pPr marL="0" algn="ctr">
                            <a:spcBef>
                              <a:spcPts val="600"/>
                            </a:spcBef>
                          </a:pPr>
                          <a:r>
                            <a:rPr lang="en-US" sz="1800" kern="1200" dirty="0">
                              <a:effectLst/>
                            </a:rPr>
                            <a:t>ID2000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912610658"/>
                      </a:ext>
                    </a:extLst>
                  </a:tr>
                  <a:tr h="288080">
                    <a:tc>
                      <a:txBody>
                        <a:bodyPr/>
                        <a:lstStyle/>
                        <a:p>
                          <a:pPr marL="0" algn="ctr">
                            <a:spcBef>
                              <a:spcPts val="600"/>
                            </a:spcBef>
                          </a:pPr>
                          <a:r>
                            <a:rPr lang="en-US" sz="1800" kern="1200" dirty="0">
                              <a:effectLst/>
                            </a:rPr>
                            <a:t>ID2001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40742015"/>
                      </a:ext>
                    </a:extLst>
                  </a:tr>
                  <a:tr h="288080">
                    <a:tc>
                      <a:txBody>
                        <a:bodyPr/>
                        <a:lstStyle/>
                        <a:p>
                          <a:pPr marL="0" algn="ctr">
                            <a:spcBef>
                              <a:spcPts val="600"/>
                            </a:spcBef>
                          </a:pPr>
                          <a:r>
                            <a:rPr lang="en-US" sz="1800" kern="1200" dirty="0">
                              <a:effectLst/>
                            </a:rPr>
                            <a:t>ID3000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770149230"/>
                      </a:ext>
                    </a:extLst>
                  </a:tr>
                  <a:tr h="288080">
                    <a:tc>
                      <a:txBody>
                        <a:bodyPr/>
                        <a:lstStyle/>
                        <a:p>
                          <a:pPr marL="0" algn="ctr">
                            <a:spcBef>
                              <a:spcPts val="600"/>
                            </a:spcBef>
                          </a:pPr>
                          <a:r>
                            <a:rPr lang="en-US" sz="1800" kern="1200" dirty="0">
                              <a:effectLst/>
                            </a:rPr>
                            <a:t>ID3001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005004383"/>
                      </a:ext>
                    </a:extLst>
                  </a:tr>
                  <a:tr h="288080">
                    <a:tc>
                      <a:txBody>
                        <a:bodyPr/>
                        <a:lstStyle/>
                        <a:p>
                          <a:pPr marL="0" algn="ctr">
                            <a:spcBef>
                              <a:spcPts val="600"/>
                            </a:spcBef>
                          </a:pPr>
                          <a:r>
                            <a:rPr lang="en-US" sz="1800" kern="1200" dirty="0">
                              <a:effectLst/>
                            </a:rPr>
                            <a:t>ID4000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solidFill>
                          <a:schemeClr val="bg1"/>
                        </a:solid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altLang="ja-JP" sz="1800" smtClean="0">
                                    <a:effectLst/>
                                    <a:latin typeface="Cambria Math" panose="02040503050406030204" pitchFamily="18" charset="0"/>
                                  </a:rPr>
                                  <m:t>μS</m:t>
                                </m:r>
                                <m:r>
                                  <a:rPr lang="en-US" altLang="ja-JP" sz="1800" smtClean="0">
                                    <a:effectLst/>
                                    <a:latin typeface="Cambria Math" panose="02040503050406030204" pitchFamily="18" charset="0"/>
                                  </a:rPr>
                                  <m:t>/</m:t>
                                </m:r>
                                <m:r>
                                  <m:rPr>
                                    <m:sty m:val="p"/>
                                  </m:rPr>
                                  <a:rPr lang="en-US" altLang="ja-JP" sz="1800" smtClean="0">
                                    <a:effectLst/>
                                    <a:latin typeface="Cambria Math" panose="02040503050406030204" pitchFamily="18" charset="0"/>
                                  </a:rPr>
                                  <m:t>cm</m:t>
                                </m:r>
                              </m:oMath>
                            </m:oMathPara>
                          </a14:m>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solidFill>
                          <a:schemeClr val="bg1"/>
                        </a:solid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solidFill>
                          <a:schemeClr val="bg1"/>
                        </a:solidFill>
                      </a:tcPr>
                    </a:tc>
                    <a:extLst>
                      <a:ext uri="{0D108BD9-81ED-4DB2-BD59-A6C34878D82A}">
                        <a16:rowId xmlns:a16="http://schemas.microsoft.com/office/drawing/2014/main" val="1356264481"/>
                      </a:ext>
                    </a:extLst>
                  </a:tr>
                  <a:tr h="288080">
                    <a:tc>
                      <a:txBody>
                        <a:bodyPr/>
                        <a:lstStyle/>
                        <a:p>
                          <a:pPr marL="0" algn="ctr">
                            <a:spcBef>
                              <a:spcPts val="600"/>
                            </a:spcBef>
                          </a:pPr>
                          <a:r>
                            <a:rPr lang="en-US" sz="1800" kern="1200" dirty="0">
                              <a:effectLst/>
                            </a:rPr>
                            <a:t>ID4001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solidFill>
                          <a:schemeClr val="bg1"/>
                        </a:solidFill>
                      </a:tcPr>
                    </a:tc>
                    <a:tc>
                      <a:txBody>
                        <a:bodyPr/>
                        <a:lstStyle/>
                        <a:p>
                          <a:pPr marL="0" algn="ctr">
                            <a:spcBef>
                              <a:spcPts val="600"/>
                            </a:spcBef>
                          </a:pPr>
                          <a:r>
                            <a:rPr lang="en-US" sz="1800" kern="1200" dirty="0">
                              <a:effectLst/>
                            </a:rPr>
                            <a:t>mg/L</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solidFill>
                          <a:schemeClr val="bg1"/>
                        </a:solid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5868376"/>
                      </a:ext>
                    </a:extLst>
                  </a:tr>
                </a:tbl>
              </a:graphicData>
            </a:graphic>
          </p:graphicFrame>
        </mc:Choice>
        <mc:Fallback xmlns="">
          <p:graphicFrame>
            <p:nvGraphicFramePr>
              <p:cNvPr id="9" name="表 8">
                <a:extLst>
                  <a:ext uri="{FF2B5EF4-FFF2-40B4-BE49-F238E27FC236}">
                    <a16:creationId xmlns:a16="http://schemas.microsoft.com/office/drawing/2014/main" id="{17074A44-230C-332A-A839-EBD82AD820C5}"/>
                  </a:ext>
                </a:extLst>
              </p:cNvPr>
              <p:cNvGraphicFramePr>
                <a:graphicFrameLocks noGrp="1"/>
              </p:cNvGraphicFramePr>
              <p:nvPr>
                <p:extLst>
                  <p:ext uri="{D42A27DB-BD31-4B8C-83A1-F6EECF244321}">
                    <p14:modId xmlns:p14="http://schemas.microsoft.com/office/powerpoint/2010/main" val="2450902406"/>
                  </p:ext>
                </p:extLst>
              </p:nvPr>
            </p:nvGraphicFramePr>
            <p:xfrm>
              <a:off x="513798" y="797228"/>
              <a:ext cx="11161148" cy="5761600"/>
            </p:xfrm>
            <a:graphic>
              <a:graphicData uri="http://schemas.openxmlformats.org/drawingml/2006/table">
                <a:tbl>
                  <a:tblPr firstRow="1" firstCol="1" bandRow="1">
                    <a:tableStyleId>{5C22544A-7EE6-4342-B048-85BDC9FD1C3A}</a:tableStyleId>
                  </a:tblPr>
                  <a:tblGrid>
                    <a:gridCol w="1393285">
                      <a:extLst>
                        <a:ext uri="{9D8B030D-6E8A-4147-A177-3AD203B41FA5}">
                          <a16:colId xmlns:a16="http://schemas.microsoft.com/office/drawing/2014/main" val="2420529299"/>
                        </a:ext>
                      </a:extLst>
                    </a:gridCol>
                    <a:gridCol w="3296716">
                      <a:extLst>
                        <a:ext uri="{9D8B030D-6E8A-4147-A177-3AD203B41FA5}">
                          <a16:colId xmlns:a16="http://schemas.microsoft.com/office/drawing/2014/main" val="1997034489"/>
                        </a:ext>
                      </a:extLst>
                    </a:gridCol>
                    <a:gridCol w="2301142">
                      <a:extLst>
                        <a:ext uri="{9D8B030D-6E8A-4147-A177-3AD203B41FA5}">
                          <a16:colId xmlns:a16="http://schemas.microsoft.com/office/drawing/2014/main" val="322932763"/>
                        </a:ext>
                      </a:extLst>
                    </a:gridCol>
                    <a:gridCol w="4170005">
                      <a:extLst>
                        <a:ext uri="{9D8B030D-6E8A-4147-A177-3AD203B41FA5}">
                          <a16:colId xmlns:a16="http://schemas.microsoft.com/office/drawing/2014/main" val="2844438294"/>
                        </a:ext>
                      </a:extLst>
                    </a:gridCol>
                  </a:tblGrid>
                  <a:tr h="288080">
                    <a:tc>
                      <a:txBody>
                        <a:bodyPr/>
                        <a:lstStyle/>
                        <a:p>
                          <a:pPr marL="0" algn="ctr">
                            <a:spcBef>
                              <a:spcPts val="600"/>
                            </a:spcBef>
                          </a:pPr>
                          <a:r>
                            <a:rPr lang="en-US" sz="1800" dirty="0">
                              <a:effectLst/>
                            </a:rPr>
                            <a:t>ID No.</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Description</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Units</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spcAft>
                              <a:spcPts val="600"/>
                            </a:spcAft>
                          </a:pPr>
                          <a:r>
                            <a:rPr lang="en-US" sz="1800" dirty="0">
                              <a:effectLst/>
                            </a:rPr>
                            <a:t>Opt. Variable / 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extLst>
                      <a:ext uri="{0D108BD9-81ED-4DB2-BD59-A6C34878D82A}">
                        <a16:rowId xmlns:a16="http://schemas.microsoft.com/office/drawing/2014/main" val="84155179"/>
                      </a:ext>
                    </a:extLst>
                  </a:tr>
                  <a:tr h="288080">
                    <a:tc>
                      <a:txBody>
                        <a:bodyPr/>
                        <a:lstStyle/>
                        <a:p>
                          <a:pPr marL="0" algn="ctr">
                            <a:spcBef>
                              <a:spcPts val="600"/>
                            </a:spcBef>
                          </a:pPr>
                          <a:r>
                            <a:rPr lang="en-US" sz="1800" dirty="0">
                              <a:effectLst/>
                            </a:rPr>
                            <a:t>ID0000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UF Filtrate Total Chlorine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ton/day</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Optimization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261909"/>
                      </a:ext>
                    </a:extLst>
                  </a:tr>
                  <a:tr h="288080">
                    <a:tc>
                      <a:txBody>
                        <a:bodyPr/>
                        <a:lstStyle/>
                        <a:p>
                          <a:pPr marL="0" algn="ctr">
                            <a:spcBef>
                              <a:spcPts val="600"/>
                            </a:spcBef>
                          </a:pPr>
                          <a:r>
                            <a:rPr lang="en-US" sz="1800">
                              <a:effectLst/>
                            </a:rPr>
                            <a:t>ID0001</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endParaRPr lang="ja-JP"/>
                        </a:p>
                      </a:txBody>
                      <a:tcPr marL="14314" marR="14314" marT="0" marB="0" anchor="ctr">
                        <a:lnT w="12700" cap="flat" cmpd="sng" algn="ctr">
                          <a:solidFill>
                            <a:schemeClr val="tx1"/>
                          </a:solidFill>
                          <a:prstDash val="solid"/>
                          <a:round/>
                          <a:headEnd type="none" w="med" len="med"/>
                          <a:tailEnd type="none" w="med" len="med"/>
                        </a:lnT>
                        <a:blipFill>
                          <a:blip r:embed="rId2"/>
                          <a:stretch>
                            <a:fillRect l="-203968" t="-227660" r="-182011" b="-1757447"/>
                          </a:stretch>
                        </a:blip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30476632"/>
                      </a:ext>
                    </a:extLst>
                  </a:tr>
                  <a:tr h="288080">
                    <a:tc>
                      <a:txBody>
                        <a:bodyPr/>
                        <a:lstStyle/>
                        <a:p>
                          <a:pPr marL="0" algn="ctr">
                            <a:spcBef>
                              <a:spcPts val="600"/>
                            </a:spcBef>
                          </a:pPr>
                          <a:r>
                            <a:rPr lang="en-US" sz="1800">
                              <a:effectLst/>
                            </a:rPr>
                            <a:t>ID0002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TOC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mg/L</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44499933"/>
                      </a:ext>
                    </a:extLst>
                  </a:tr>
                  <a:tr h="288080">
                    <a:tc>
                      <a:txBody>
                        <a:bodyPr/>
                        <a:lstStyle/>
                        <a:p>
                          <a:pPr marL="0" algn="ctr">
                            <a:spcBef>
                              <a:spcPts val="600"/>
                            </a:spcBef>
                          </a:pPr>
                          <a:r>
                            <a:rPr lang="en-US" sz="1800" dirty="0">
                              <a:effectLst/>
                            </a:rPr>
                            <a:t>ID0003</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Temperature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418750" r="-182011" b="-1522917"/>
                          </a:stretch>
                        </a:blip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570090320"/>
                      </a:ext>
                    </a:extLst>
                  </a:tr>
                  <a:tr h="288080">
                    <a:tc>
                      <a:txBody>
                        <a:bodyPr/>
                        <a:lstStyle/>
                        <a:p>
                          <a:pPr marL="0" algn="ctr">
                            <a:spcBef>
                              <a:spcPts val="600"/>
                            </a:spcBef>
                          </a:pPr>
                          <a:r>
                            <a:rPr lang="en-US" sz="1800" dirty="0">
                              <a:effectLst/>
                            </a:rPr>
                            <a:t>ID0004</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pH</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761265094"/>
                      </a:ext>
                    </a:extLst>
                  </a:tr>
                  <a:tr h="288080">
                    <a:tc>
                      <a:txBody>
                        <a:bodyPr/>
                        <a:lstStyle/>
                        <a:p>
                          <a:pPr marL="0" algn="ctr">
                            <a:spcBef>
                              <a:spcPts val="600"/>
                            </a:spcBef>
                          </a:pPr>
                          <a:r>
                            <a:rPr lang="en-US" sz="1800">
                              <a:effectLst/>
                            </a:rPr>
                            <a:t>ID0100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74904914"/>
                      </a:ext>
                    </a:extLst>
                  </a:tr>
                  <a:tr h="288080">
                    <a:tc>
                      <a:txBody>
                        <a:bodyPr/>
                        <a:lstStyle/>
                        <a:p>
                          <a:pPr marL="0" algn="ctr">
                            <a:spcBef>
                              <a:spcPts val="600"/>
                            </a:spcBef>
                          </a:pPr>
                          <a:r>
                            <a:rPr lang="en-US" sz="1800" dirty="0">
                              <a:effectLst/>
                            </a:rPr>
                            <a:t>ID0101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994468995"/>
                      </a:ext>
                    </a:extLst>
                  </a:tr>
                  <a:tr h="288080">
                    <a:tc>
                      <a:txBody>
                        <a:bodyPr/>
                        <a:lstStyle/>
                        <a:p>
                          <a:pPr marL="0" algn="ctr">
                            <a:spcBef>
                              <a:spcPts val="600"/>
                            </a:spcBef>
                          </a:pPr>
                          <a:r>
                            <a:rPr lang="en-US" sz="1800">
                              <a:effectLst/>
                            </a:rPr>
                            <a:t>ID0102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Permeate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170715654"/>
                      </a:ext>
                    </a:extLst>
                  </a:tr>
                  <a:tr h="288080">
                    <a:tc>
                      <a:txBody>
                        <a:bodyPr/>
                        <a:lstStyle/>
                        <a:p>
                          <a:pPr marL="0" algn="ctr">
                            <a:spcBef>
                              <a:spcPts val="600"/>
                            </a:spcBef>
                          </a:pPr>
                          <a:r>
                            <a:rPr lang="en-US" sz="1800" kern="1200">
                              <a:effectLst/>
                            </a:rPr>
                            <a:t>ID0200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2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376257878"/>
                      </a:ext>
                    </a:extLst>
                  </a:tr>
                  <a:tr h="288080">
                    <a:tc>
                      <a:txBody>
                        <a:bodyPr/>
                        <a:lstStyle/>
                        <a:p>
                          <a:pPr marL="0" algn="ctr">
                            <a:spcBef>
                              <a:spcPts val="600"/>
                            </a:spcBef>
                          </a:pPr>
                          <a:r>
                            <a:rPr lang="en-US" sz="1800" kern="1200" dirty="0">
                              <a:effectLst/>
                            </a:rPr>
                            <a:t>ID0201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Flow Rate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75363484"/>
                      </a:ext>
                    </a:extLst>
                  </a:tr>
                  <a:tr h="288080">
                    <a:tc>
                      <a:txBody>
                        <a:bodyPr/>
                        <a:lstStyle/>
                        <a:p>
                          <a:pPr marL="0" algn="ctr">
                            <a:spcBef>
                              <a:spcPts val="600"/>
                            </a:spcBef>
                          </a:pPr>
                          <a:r>
                            <a:rPr lang="en-US" sz="1800" kern="1200">
                              <a:effectLst/>
                            </a:rPr>
                            <a:t>ID0300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3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268452675"/>
                      </a:ext>
                    </a:extLst>
                  </a:tr>
                  <a:tr h="288080">
                    <a:tc>
                      <a:txBody>
                        <a:bodyPr/>
                        <a:lstStyle/>
                        <a:p>
                          <a:pPr marL="0" algn="ctr">
                            <a:spcBef>
                              <a:spcPts val="600"/>
                            </a:spcBef>
                          </a:pPr>
                          <a:r>
                            <a:rPr lang="en-US" sz="1800" kern="1200" dirty="0">
                              <a:effectLst/>
                            </a:rPr>
                            <a:t>ID0301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3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061605"/>
                      </a:ext>
                    </a:extLst>
                  </a:tr>
                  <a:tr h="288080">
                    <a:tc>
                      <a:txBody>
                        <a:bodyPr/>
                        <a:lstStyle/>
                        <a:p>
                          <a:pPr marL="0" algn="ctr">
                            <a:spcBef>
                              <a:spcPts val="600"/>
                            </a:spcBef>
                          </a:pPr>
                          <a:r>
                            <a:rPr lang="en-US" sz="1800" kern="1200" dirty="0">
                              <a:effectLst/>
                            </a:rPr>
                            <a:t>ID1000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1 Permeate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endParaRPr lang="ja-JP"/>
                        </a:p>
                      </a:txBody>
                      <a:tcPr marL="14314" marR="14314" marT="0" marB="0" anchor="ctr">
                        <a:lnT w="12700" cap="flat" cmpd="sng" algn="ctr">
                          <a:solidFill>
                            <a:schemeClr val="tx1"/>
                          </a:solidFill>
                          <a:prstDash val="solid"/>
                          <a:round/>
                          <a:headEnd type="none" w="med" len="med"/>
                          <a:tailEnd type="none" w="med" len="med"/>
                        </a:lnT>
                        <a:blipFill>
                          <a:blip r:embed="rId2"/>
                          <a:stretch>
                            <a:fillRect l="-203968" t="-1334043" r="-182011" b="-651064"/>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42782461"/>
                      </a:ext>
                    </a:extLst>
                  </a:tr>
                  <a:tr h="288080">
                    <a:tc>
                      <a:txBody>
                        <a:bodyPr/>
                        <a:lstStyle/>
                        <a:p>
                          <a:pPr marL="0" algn="ctr">
                            <a:spcBef>
                              <a:spcPts val="600"/>
                            </a:spcBef>
                          </a:pPr>
                          <a:r>
                            <a:rPr lang="en-US" sz="1800" kern="1200" dirty="0">
                              <a:effectLst/>
                            </a:rPr>
                            <a:t>ID2000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404167" r="-182011" b="-537500"/>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912610658"/>
                      </a:ext>
                    </a:extLst>
                  </a:tr>
                  <a:tr h="288080">
                    <a:tc>
                      <a:txBody>
                        <a:bodyPr/>
                        <a:lstStyle/>
                        <a:p>
                          <a:pPr marL="0" algn="ctr">
                            <a:spcBef>
                              <a:spcPts val="600"/>
                            </a:spcBef>
                          </a:pPr>
                          <a:r>
                            <a:rPr lang="en-US" sz="1800" kern="1200" dirty="0">
                              <a:effectLst/>
                            </a:rPr>
                            <a:t>ID2001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536170" r="-182011" b="-448936"/>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40742015"/>
                      </a:ext>
                    </a:extLst>
                  </a:tr>
                  <a:tr h="288080">
                    <a:tc>
                      <a:txBody>
                        <a:bodyPr/>
                        <a:lstStyle/>
                        <a:p>
                          <a:pPr marL="0" algn="ctr">
                            <a:spcBef>
                              <a:spcPts val="600"/>
                            </a:spcBef>
                          </a:pPr>
                          <a:r>
                            <a:rPr lang="en-US" sz="1800" kern="1200" dirty="0">
                              <a:effectLst/>
                            </a:rPr>
                            <a:t>ID3000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636170" r="-182011" b="-348936"/>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770149230"/>
                      </a:ext>
                    </a:extLst>
                  </a:tr>
                  <a:tr h="288080">
                    <a:tc>
                      <a:txBody>
                        <a:bodyPr/>
                        <a:lstStyle/>
                        <a:p>
                          <a:pPr marL="0" algn="ctr">
                            <a:spcBef>
                              <a:spcPts val="600"/>
                            </a:spcBef>
                          </a:pPr>
                          <a:r>
                            <a:rPr lang="en-US" sz="1800" kern="1200" dirty="0">
                              <a:effectLst/>
                            </a:rPr>
                            <a:t>ID3001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736170" r="-182011" b="-248936"/>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005004383"/>
                      </a:ext>
                    </a:extLst>
                  </a:tr>
                  <a:tr h="288080">
                    <a:tc>
                      <a:txBody>
                        <a:bodyPr/>
                        <a:lstStyle/>
                        <a:p>
                          <a:pPr marL="0" algn="ctr">
                            <a:spcBef>
                              <a:spcPts val="600"/>
                            </a:spcBef>
                          </a:pPr>
                          <a:r>
                            <a:rPr lang="en-US" sz="1800" kern="1200" dirty="0">
                              <a:effectLst/>
                            </a:rPr>
                            <a:t>ID4000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solidFill>
                          <a:schemeClr val="bg1"/>
                        </a:solidFill>
                      </a:tcPr>
                    </a:tc>
                    <a:tc>
                      <a:txBody>
                        <a:bodyPr/>
                        <a:lstStyle/>
                        <a:p>
                          <a:endParaRPr lang="ja-JP"/>
                        </a:p>
                      </a:txBody>
                      <a:tcPr marL="14314" marR="14314" marT="0" marB="0" anchor="ctr">
                        <a:blipFill>
                          <a:blip r:embed="rId2"/>
                          <a:stretch>
                            <a:fillRect l="-203968" t="-1797917" r="-182011" b="-143750"/>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solidFill>
                          <a:schemeClr val="bg1"/>
                        </a:solidFill>
                      </a:tcPr>
                    </a:tc>
                    <a:extLst>
                      <a:ext uri="{0D108BD9-81ED-4DB2-BD59-A6C34878D82A}">
                        <a16:rowId xmlns:a16="http://schemas.microsoft.com/office/drawing/2014/main" val="1356264481"/>
                      </a:ext>
                    </a:extLst>
                  </a:tr>
                  <a:tr h="288080">
                    <a:tc>
                      <a:txBody>
                        <a:bodyPr/>
                        <a:lstStyle/>
                        <a:p>
                          <a:pPr marL="0" algn="ctr">
                            <a:spcBef>
                              <a:spcPts val="600"/>
                            </a:spcBef>
                          </a:pPr>
                          <a:r>
                            <a:rPr lang="en-US" sz="1800" kern="1200" dirty="0">
                              <a:effectLst/>
                            </a:rPr>
                            <a:t>ID4001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solidFill>
                          <a:schemeClr val="bg1"/>
                        </a:solidFill>
                      </a:tcPr>
                    </a:tc>
                    <a:tc>
                      <a:txBody>
                        <a:bodyPr/>
                        <a:lstStyle/>
                        <a:p>
                          <a:pPr marL="0" algn="ctr">
                            <a:spcBef>
                              <a:spcPts val="600"/>
                            </a:spcBef>
                          </a:pPr>
                          <a:r>
                            <a:rPr lang="en-US" sz="1800" kern="1200" dirty="0">
                              <a:effectLst/>
                            </a:rPr>
                            <a:t>mg/L</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solidFill>
                          <a:schemeClr val="bg1"/>
                        </a:solid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5868376"/>
                      </a:ext>
                    </a:extLst>
                  </a:tr>
                </a:tbl>
              </a:graphicData>
            </a:graphic>
          </p:graphicFrame>
        </mc:Fallback>
      </mc:AlternateContent>
    </p:spTree>
    <p:extLst>
      <p:ext uri="{BB962C8B-B14F-4D97-AF65-F5344CB8AC3E}">
        <p14:creationId xmlns:p14="http://schemas.microsoft.com/office/powerpoint/2010/main" val="629801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descr="グラフ, 折れ線グラフ&#10;&#10;自動的に生成された説明">
            <a:extLst>
              <a:ext uri="{FF2B5EF4-FFF2-40B4-BE49-F238E27FC236}">
                <a16:creationId xmlns:a16="http://schemas.microsoft.com/office/drawing/2014/main" id="{225B643D-6ED4-0A15-1CDF-2950B9A72349}"/>
              </a:ext>
            </a:extLst>
          </p:cNvPr>
          <p:cNvPicPr>
            <a:picLocks noChangeAspect="1"/>
          </p:cNvPicPr>
          <p:nvPr/>
        </p:nvPicPr>
        <p:blipFill>
          <a:blip r:embed="rId2"/>
          <a:stretch>
            <a:fillRect/>
          </a:stretch>
        </p:blipFill>
        <p:spPr>
          <a:xfrm>
            <a:off x="1243012" y="1854773"/>
            <a:ext cx="4189552" cy="2627347"/>
          </a:xfrm>
          <a:prstGeom prst="rect">
            <a:avLst/>
          </a:prstGeom>
        </p:spPr>
      </p:pic>
      <p:pic>
        <p:nvPicPr>
          <p:cNvPr id="24" name="図 23" descr="グラフ, 折れ線グラフ&#10;&#10;自動的に生成された説明">
            <a:extLst>
              <a:ext uri="{FF2B5EF4-FFF2-40B4-BE49-F238E27FC236}">
                <a16:creationId xmlns:a16="http://schemas.microsoft.com/office/drawing/2014/main" id="{AF525CAB-EBC0-8D17-B6E6-0C674BB5F79F}"/>
              </a:ext>
            </a:extLst>
          </p:cNvPr>
          <p:cNvPicPr>
            <a:picLocks noChangeAspect="1"/>
          </p:cNvPicPr>
          <p:nvPr/>
        </p:nvPicPr>
        <p:blipFill>
          <a:blip r:embed="rId3"/>
          <a:stretch>
            <a:fillRect/>
          </a:stretch>
        </p:blipFill>
        <p:spPr>
          <a:xfrm>
            <a:off x="6824707" y="1840781"/>
            <a:ext cx="4211864" cy="2641339"/>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CE266AB8-4686-8E28-E441-16D80471DC71}"/>
              </a:ext>
            </a:extLst>
          </p:cNvPr>
          <p:cNvPicPr>
            <a:picLocks noChangeAspect="1"/>
          </p:cNvPicPr>
          <p:nvPr/>
        </p:nvPicPr>
        <p:blipFill>
          <a:blip r:embed="rId4"/>
          <a:stretch>
            <a:fillRect/>
          </a:stretch>
        </p:blipFill>
        <p:spPr>
          <a:xfrm>
            <a:off x="1243012" y="3682628"/>
            <a:ext cx="4189552" cy="2668045"/>
          </a:xfrm>
          <a:prstGeom prst="rect">
            <a:avLst/>
          </a:prstGeom>
        </p:spPr>
      </p:pic>
      <p:pic>
        <p:nvPicPr>
          <p:cNvPr id="20" name="図 19" descr="グラフ&#10;&#10;自動的に生成された説明">
            <a:extLst>
              <a:ext uri="{FF2B5EF4-FFF2-40B4-BE49-F238E27FC236}">
                <a16:creationId xmlns:a16="http://schemas.microsoft.com/office/drawing/2014/main" id="{37913B78-3EC8-F92F-9BC0-48BFBC72800A}"/>
              </a:ext>
            </a:extLst>
          </p:cNvPr>
          <p:cNvPicPr>
            <a:picLocks noChangeAspect="1"/>
          </p:cNvPicPr>
          <p:nvPr/>
        </p:nvPicPr>
        <p:blipFill>
          <a:blip r:embed="rId5"/>
          <a:stretch>
            <a:fillRect/>
          </a:stretch>
        </p:blipFill>
        <p:spPr>
          <a:xfrm>
            <a:off x="6824707" y="3697709"/>
            <a:ext cx="4211864" cy="2641339"/>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57</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トレンドを大まかに捉えているが、</a:t>
            </a:r>
            <a:r>
              <a:rPr lang="en-US" altLang="ja-JP" sz="2800" dirty="0"/>
              <a:t>EC</a:t>
            </a:r>
            <a:r>
              <a:rPr lang="ja-JP" altLang="en-US" sz="2800" dirty="0"/>
              <a:t>の予測値が実績よりも若干低い。</a:t>
            </a:r>
            <a:endParaRPr lang="en-US" altLang="ja-JP" sz="2800" dirty="0"/>
          </a:p>
        </p:txBody>
      </p:sp>
      <p:sp>
        <p:nvSpPr>
          <p:cNvPr id="39" name="テキスト ボックス 38">
            <a:extLst>
              <a:ext uri="{FF2B5EF4-FFF2-40B4-BE49-F238E27FC236}">
                <a16:creationId xmlns:a16="http://schemas.microsoft.com/office/drawing/2014/main" id="{8AEA9EF8-AEC8-F5AA-8972-C9BE1F390AB2}"/>
              </a:ext>
            </a:extLst>
          </p:cNvPr>
          <p:cNvSpPr txBox="1"/>
          <p:nvPr/>
        </p:nvSpPr>
        <p:spPr>
          <a:xfrm>
            <a:off x="7184433"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40" name="テキスト ボックス 39">
            <a:extLst>
              <a:ext uri="{FF2B5EF4-FFF2-40B4-BE49-F238E27FC236}">
                <a16:creationId xmlns:a16="http://schemas.microsoft.com/office/drawing/2014/main" id="{A22FF2A9-818E-D21A-2539-DA1D0DE4B06B}"/>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[ppm]</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予測結果</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B567027E-DE34-FF1D-66BB-A109E3AE6342}"/>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Prediction</a:t>
            </a:r>
            <a:endParaRPr kumimoji="1" lang="ja-JP" altLang="en-US" b="1" dirty="0">
              <a:solidFill>
                <a:srgbClr val="FFC000"/>
              </a:solidFill>
            </a:endParaRPr>
          </a:p>
        </p:txBody>
      </p:sp>
      <p:sp>
        <p:nvSpPr>
          <p:cNvPr id="15" name="テキスト ボックス 14">
            <a:extLst>
              <a:ext uri="{FF2B5EF4-FFF2-40B4-BE49-F238E27FC236}">
                <a16:creationId xmlns:a16="http://schemas.microsoft.com/office/drawing/2014/main" id="{DCDE2959-E35F-D628-DED2-953B5709BDBF}"/>
              </a:ext>
            </a:extLst>
          </p:cNvPr>
          <p:cNvSpPr txBox="1"/>
          <p:nvPr/>
        </p:nvSpPr>
        <p:spPr>
          <a:xfrm>
            <a:off x="2162253" y="2234557"/>
            <a:ext cx="2695575" cy="584775"/>
          </a:xfrm>
          <a:prstGeom prst="rect">
            <a:avLst/>
          </a:prstGeom>
          <a:noFill/>
        </p:spPr>
        <p:txBody>
          <a:bodyPr wrap="square" rtlCol="0">
            <a:spAutoFit/>
          </a:bodyPr>
          <a:lstStyle/>
          <a:p>
            <a:r>
              <a:rPr kumimoji="1" lang="en-US" altLang="ja-JP" sz="1600" b="1" dirty="0">
                <a:solidFill>
                  <a:schemeClr val="accent1"/>
                </a:solidFill>
              </a:rPr>
              <a:t>Actual Ave.: 0.055 [ppm]</a:t>
            </a:r>
            <a:r>
              <a:rPr kumimoji="1" lang="en-US" altLang="ja-JP" sz="1600" b="1" dirty="0"/>
              <a:t>, </a:t>
            </a:r>
          </a:p>
          <a:p>
            <a:r>
              <a:rPr kumimoji="1" lang="en-US" altLang="ja-JP" sz="1600" b="1" dirty="0">
                <a:solidFill>
                  <a:schemeClr val="accent2"/>
                </a:solidFill>
              </a:rPr>
              <a:t>Predict Ave.: 0.052 [ppm]</a:t>
            </a:r>
            <a:endParaRPr kumimoji="1" lang="ja-JP" altLang="en-US" sz="1600" b="1" dirty="0">
              <a:solidFill>
                <a:schemeClr val="accent2"/>
              </a:solidFill>
            </a:endParaRPr>
          </a:p>
        </p:txBody>
      </p:sp>
      <p:sp>
        <p:nvSpPr>
          <p:cNvPr id="16" name="テキスト ボックス 15">
            <a:extLst>
              <a:ext uri="{FF2B5EF4-FFF2-40B4-BE49-F238E27FC236}">
                <a16:creationId xmlns:a16="http://schemas.microsoft.com/office/drawing/2014/main" id="{42ACD790-6A77-AF35-D6FF-482718464443}"/>
              </a:ext>
            </a:extLst>
          </p:cNvPr>
          <p:cNvSpPr txBox="1"/>
          <p:nvPr/>
        </p:nvSpPr>
        <p:spPr>
          <a:xfrm>
            <a:off x="7632542" y="2205982"/>
            <a:ext cx="2784604" cy="584775"/>
          </a:xfrm>
          <a:prstGeom prst="rect">
            <a:avLst/>
          </a:prstGeom>
          <a:noFill/>
        </p:spPr>
        <p:txBody>
          <a:bodyPr wrap="square" rtlCol="0">
            <a:spAutoFit/>
          </a:bodyPr>
          <a:lstStyle/>
          <a:p>
            <a:r>
              <a:rPr kumimoji="1" lang="en-US" altLang="ja-JP" sz="1600" b="1" dirty="0">
                <a:solidFill>
                  <a:schemeClr val="accent1"/>
                </a:solidFill>
              </a:rPr>
              <a:t>Actual Ave.: 23.48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Predict Ave.: 18.61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17" name="テキスト ボックス 16">
            <a:extLst>
              <a:ext uri="{FF2B5EF4-FFF2-40B4-BE49-F238E27FC236}">
                <a16:creationId xmlns:a16="http://schemas.microsoft.com/office/drawing/2014/main" id="{B36EB5BD-3D68-0509-8627-C5D8293D4C2A}"/>
              </a:ext>
            </a:extLst>
          </p:cNvPr>
          <p:cNvSpPr txBox="1"/>
          <p:nvPr/>
        </p:nvSpPr>
        <p:spPr>
          <a:xfrm>
            <a:off x="2512877" y="4913873"/>
            <a:ext cx="1994329" cy="584775"/>
          </a:xfrm>
          <a:prstGeom prst="rect">
            <a:avLst/>
          </a:prstGeom>
          <a:noFill/>
        </p:spPr>
        <p:txBody>
          <a:bodyPr wrap="square" rtlCol="0">
            <a:spAutoFit/>
          </a:bodyPr>
          <a:lstStyle/>
          <a:p>
            <a:r>
              <a:rPr kumimoji="1" lang="en-US" altLang="ja-JP" sz="1600" b="1" dirty="0">
                <a:solidFill>
                  <a:schemeClr val="accent1"/>
                </a:solidFill>
              </a:rPr>
              <a:t>Actual Ave.: 2.22</a:t>
            </a:r>
            <a:r>
              <a:rPr kumimoji="1" lang="en-US" altLang="ja-JP" sz="1600" b="1" dirty="0"/>
              <a:t>, </a:t>
            </a:r>
          </a:p>
          <a:p>
            <a:r>
              <a:rPr kumimoji="1" lang="en-US" altLang="ja-JP" sz="1600" b="1" dirty="0">
                <a:solidFill>
                  <a:schemeClr val="accent2"/>
                </a:solidFill>
              </a:rPr>
              <a:t>Predict Ave.: 2.24</a:t>
            </a:r>
            <a:endParaRPr kumimoji="1" lang="ja-JP" altLang="en-US" sz="1600" b="1" dirty="0">
              <a:solidFill>
                <a:schemeClr val="accent2"/>
              </a:solidFill>
            </a:endParaRPr>
          </a:p>
        </p:txBody>
      </p:sp>
      <p:sp>
        <p:nvSpPr>
          <p:cNvPr id="18" name="テキスト ボックス 17">
            <a:extLst>
              <a:ext uri="{FF2B5EF4-FFF2-40B4-BE49-F238E27FC236}">
                <a16:creationId xmlns:a16="http://schemas.microsoft.com/office/drawing/2014/main" id="{D6BFACE5-29A5-D4B1-D6AE-4A236F87E69C}"/>
              </a:ext>
            </a:extLst>
          </p:cNvPr>
          <p:cNvSpPr txBox="1"/>
          <p:nvPr/>
        </p:nvSpPr>
        <p:spPr>
          <a:xfrm>
            <a:off x="8086997" y="4902953"/>
            <a:ext cx="1994329" cy="584775"/>
          </a:xfrm>
          <a:prstGeom prst="rect">
            <a:avLst/>
          </a:prstGeom>
          <a:noFill/>
        </p:spPr>
        <p:txBody>
          <a:bodyPr wrap="square" rtlCol="0">
            <a:spAutoFit/>
          </a:bodyPr>
          <a:lstStyle/>
          <a:p>
            <a:r>
              <a:rPr kumimoji="1" lang="en-US" altLang="ja-JP" sz="1600" b="1" dirty="0">
                <a:solidFill>
                  <a:schemeClr val="accent1"/>
                </a:solidFill>
              </a:rPr>
              <a:t>Actual Ave.: 1.88</a:t>
            </a:r>
            <a:r>
              <a:rPr kumimoji="1" lang="en-US" altLang="ja-JP" sz="1600" b="1" dirty="0"/>
              <a:t>, </a:t>
            </a:r>
          </a:p>
          <a:p>
            <a:r>
              <a:rPr kumimoji="1" lang="en-US" altLang="ja-JP" sz="1600" b="1" dirty="0">
                <a:solidFill>
                  <a:schemeClr val="accent2"/>
                </a:solidFill>
              </a:rPr>
              <a:t>Predict Ave.: 1.99</a:t>
            </a:r>
            <a:endParaRPr kumimoji="1" lang="ja-JP" altLang="en-US" sz="1600" b="1" dirty="0">
              <a:solidFill>
                <a:schemeClr val="accent2"/>
              </a:solidFill>
            </a:endParaRPr>
          </a:p>
        </p:txBody>
      </p:sp>
    </p:spTree>
    <p:extLst>
      <p:ext uri="{BB962C8B-B14F-4D97-AF65-F5344CB8AC3E}">
        <p14:creationId xmlns:p14="http://schemas.microsoft.com/office/powerpoint/2010/main" val="863256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折れ線グラフ&#10;&#10;自動的に生成された説明">
            <a:extLst>
              <a:ext uri="{FF2B5EF4-FFF2-40B4-BE49-F238E27FC236}">
                <a16:creationId xmlns:a16="http://schemas.microsoft.com/office/drawing/2014/main" id="{E7C6B6FD-77CF-4D50-DD51-ECA928022656}"/>
              </a:ext>
            </a:extLst>
          </p:cNvPr>
          <p:cNvPicPr>
            <a:picLocks noChangeAspect="1"/>
          </p:cNvPicPr>
          <p:nvPr/>
        </p:nvPicPr>
        <p:blipFill>
          <a:blip r:embed="rId2"/>
          <a:stretch>
            <a:fillRect/>
          </a:stretch>
        </p:blipFill>
        <p:spPr>
          <a:xfrm>
            <a:off x="2458957" y="1608878"/>
            <a:ext cx="6950172" cy="45941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034"/>
            <a:ext cx="11400125" cy="518094"/>
          </a:xfrm>
        </p:spPr>
        <p:txBody>
          <a:bodyPr/>
          <a:lstStyle/>
          <a:p>
            <a:r>
              <a:rPr lang="ja-JP" altLang="en-US" dirty="0"/>
              <a:t>探索結果（最良解の推移）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58</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245"/>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実行可能解を得て、コストを改善する解が得られている。</a:t>
            </a:r>
            <a:endParaRPr lang="en-US" altLang="ja-JP" sz="2800" dirty="0"/>
          </a:p>
        </p:txBody>
      </p:sp>
      <p:sp>
        <p:nvSpPr>
          <p:cNvPr id="4" name="テキスト ボックス 3">
            <a:extLst>
              <a:ext uri="{FF2B5EF4-FFF2-40B4-BE49-F238E27FC236}">
                <a16:creationId xmlns:a16="http://schemas.microsoft.com/office/drawing/2014/main" id="{9FD4039F-9A1A-F40E-E273-A7C08FFB6CCB}"/>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0" name="テキスト ボックス 9">
            <a:extLst>
              <a:ext uri="{FF2B5EF4-FFF2-40B4-BE49-F238E27FC236}">
                <a16:creationId xmlns:a16="http://schemas.microsoft.com/office/drawing/2014/main" id="{61872531-945B-F809-D6E7-C651E751040F}"/>
              </a:ext>
            </a:extLst>
          </p:cNvPr>
          <p:cNvSpPr txBox="1"/>
          <p:nvPr/>
        </p:nvSpPr>
        <p:spPr>
          <a:xfrm>
            <a:off x="8966026" y="5386853"/>
            <a:ext cx="2659695" cy="369332"/>
          </a:xfrm>
          <a:prstGeom prst="rect">
            <a:avLst/>
          </a:prstGeom>
          <a:noFill/>
        </p:spPr>
        <p:txBody>
          <a:bodyPr wrap="square" rtlCol="0">
            <a:spAutoFit/>
          </a:bodyPr>
          <a:lstStyle/>
          <a:p>
            <a:r>
              <a:rPr kumimoji="1" lang="en-US" altLang="ja-JP" b="1" dirty="0">
                <a:solidFill>
                  <a:schemeClr val="accent1"/>
                </a:solidFill>
              </a:rPr>
              <a:t>10,000</a:t>
            </a:r>
            <a:r>
              <a:rPr kumimoji="1" lang="ja-JP" altLang="en-US" b="1" dirty="0">
                <a:solidFill>
                  <a:schemeClr val="accent1"/>
                </a:solidFill>
              </a:rPr>
              <a:t>の半分で止めた</a:t>
            </a:r>
            <a:endParaRPr kumimoji="1" lang="ja-JP" altLang="en-US" b="1" dirty="0">
              <a:solidFill>
                <a:srgbClr val="FFC0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55B5657-51CD-B9AD-E107-2C120C3727A7}"/>
                  </a:ext>
                </a:extLst>
              </p:cNvPr>
              <p:cNvSpPr txBox="1"/>
              <p:nvPr/>
            </p:nvSpPr>
            <p:spPr>
              <a:xfrm>
                <a:off x="9371307" y="1565493"/>
                <a:ext cx="2545721" cy="1200329"/>
              </a:xfrm>
              <a:prstGeom prst="rect">
                <a:avLst/>
              </a:prstGeom>
              <a:noFill/>
            </p:spPr>
            <p:txBody>
              <a:bodyPr wrap="square" rtlCol="0">
                <a:spAutoFit/>
              </a:bodyPr>
              <a:lstStyle/>
              <a:p>
                <a:r>
                  <a:rPr kumimoji="1" lang="en-US" altLang="ja-JP" b="1" dirty="0">
                    <a:solidFill>
                      <a:schemeClr val="accent1"/>
                    </a:solidFill>
                  </a:rPr>
                  <a:t>Blue: Objective Function Value </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r>
                  <a:rPr kumimoji="1" lang="en-US" altLang="ja-JP" b="1" dirty="0">
                    <a:solidFill>
                      <a:schemeClr val="accent1"/>
                    </a:solidFill>
                  </a:rPr>
                  <a:t> </a:t>
                </a:r>
                <a:r>
                  <a:rPr kumimoji="1" lang="en-US" altLang="ja-JP" b="1" dirty="0"/>
                  <a:t>/</a:t>
                </a:r>
                <a:r>
                  <a:rPr kumimoji="1" lang="ja-JP" altLang="en-US" b="1" dirty="0">
                    <a:solidFill>
                      <a:schemeClr val="accent1"/>
                    </a:solidFill>
                  </a:rPr>
                  <a:t> </a:t>
                </a:r>
                <a:endParaRPr kumimoji="1" lang="en-US" altLang="ja-JP" b="1" dirty="0">
                  <a:solidFill>
                    <a:schemeClr val="accent1"/>
                  </a:solidFill>
                </a:endParaRPr>
              </a:p>
              <a:p>
                <a:r>
                  <a:rPr kumimoji="1" lang="en-US" altLang="ja-JP" b="1" dirty="0">
                    <a:solidFill>
                      <a:srgbClr val="FFC000"/>
                    </a:solidFill>
                  </a:rPr>
                  <a:t>Orange: Constraint Violation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6" name="テキスト ボックス 5">
                <a:extLst>
                  <a:ext uri="{FF2B5EF4-FFF2-40B4-BE49-F238E27FC236}">
                    <a16:creationId xmlns:a16="http://schemas.microsoft.com/office/drawing/2014/main" id="{F55B5657-51CD-B9AD-E107-2C120C3727A7}"/>
                  </a:ext>
                </a:extLst>
              </p:cNvPr>
              <p:cNvSpPr txBox="1">
                <a:spLocks noRot="1" noChangeAspect="1" noMove="1" noResize="1" noEditPoints="1" noAdjustHandles="1" noChangeArrowheads="1" noChangeShapeType="1" noTextEdit="1"/>
              </p:cNvSpPr>
              <p:nvPr/>
            </p:nvSpPr>
            <p:spPr>
              <a:xfrm>
                <a:off x="9371307" y="1565493"/>
                <a:ext cx="2545721" cy="1200329"/>
              </a:xfrm>
              <a:prstGeom prst="rect">
                <a:avLst/>
              </a:prstGeom>
              <a:blipFill>
                <a:blip r:embed="rId3"/>
                <a:stretch>
                  <a:fillRect l="-1914" t="-3046" b="-7107"/>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D4E96396-24EE-6D5A-F8CF-C17593BDEA25}"/>
              </a:ext>
            </a:extLst>
          </p:cNvPr>
          <p:cNvSpPr txBox="1"/>
          <p:nvPr/>
        </p:nvSpPr>
        <p:spPr>
          <a:xfrm>
            <a:off x="9257333" y="4825044"/>
            <a:ext cx="2659695" cy="369332"/>
          </a:xfrm>
          <a:prstGeom prst="rect">
            <a:avLst/>
          </a:prstGeom>
          <a:noFill/>
        </p:spPr>
        <p:txBody>
          <a:bodyPr wrap="square" rtlCol="0">
            <a:spAutoFit/>
          </a:bodyPr>
          <a:lstStyle/>
          <a:p>
            <a:r>
              <a:rPr kumimoji="1" lang="ja-JP" altLang="en-US" b="1" dirty="0">
                <a:solidFill>
                  <a:schemeClr val="accent1"/>
                </a:solidFill>
              </a:rPr>
              <a:t>約</a:t>
            </a:r>
            <a:r>
              <a:rPr kumimoji="1" lang="en-US" altLang="ja-JP" b="1" dirty="0">
                <a:solidFill>
                  <a:schemeClr val="accent1"/>
                </a:solidFill>
              </a:rPr>
              <a:t>9</a:t>
            </a:r>
            <a:r>
              <a:rPr kumimoji="1" lang="ja-JP" altLang="en-US" b="1" dirty="0">
                <a:solidFill>
                  <a:schemeClr val="accent1"/>
                </a:solidFill>
              </a:rPr>
              <a:t>分</a:t>
            </a:r>
            <a:endParaRPr kumimoji="1" lang="ja-JP" altLang="en-US" b="1" dirty="0">
              <a:solidFill>
                <a:srgbClr val="FFC000"/>
              </a:solidFill>
            </a:endParaRPr>
          </a:p>
        </p:txBody>
      </p:sp>
    </p:spTree>
    <p:extLst>
      <p:ext uri="{BB962C8B-B14F-4D97-AF65-F5344CB8AC3E}">
        <p14:creationId xmlns:p14="http://schemas.microsoft.com/office/powerpoint/2010/main" val="2852315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操作計画：コスト変数と固定変数</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59</a:t>
            </a:fld>
            <a:endParaRPr kumimoji="1" lang="ja-JP" altLang="en-US"/>
          </a:p>
        </p:txBody>
      </p:sp>
      <p:sp>
        <p:nvSpPr>
          <p:cNvPr id="12" name="テキスト ボックス 11">
            <a:extLst>
              <a:ext uri="{FF2B5EF4-FFF2-40B4-BE49-F238E27FC236}">
                <a16:creationId xmlns:a16="http://schemas.microsoft.com/office/drawing/2014/main" id="{5435DE4B-0CB5-DC24-2DCC-BE1D77BC9402}"/>
              </a:ext>
            </a:extLst>
          </p:cNvPr>
          <p:cNvSpPr txBox="1"/>
          <p:nvPr/>
        </p:nvSpPr>
        <p:spPr>
          <a:xfrm>
            <a:off x="351998" y="2568796"/>
            <a:ext cx="3359003" cy="338554"/>
          </a:xfrm>
          <a:prstGeom prst="rect">
            <a:avLst/>
          </a:prstGeom>
          <a:noFill/>
        </p:spPr>
        <p:txBody>
          <a:bodyPr wrap="square" rtlCol="0">
            <a:spAutoFit/>
          </a:bodyPr>
          <a:lstStyle/>
          <a:p>
            <a:pPr algn="ctr"/>
            <a:r>
              <a:rPr kumimoji="1" lang="en-US" altLang="ja-JP" sz="1600" b="1" dirty="0">
                <a:solidFill>
                  <a:schemeClr val="accent1"/>
                </a:solidFill>
              </a:rPr>
              <a:t>Sulfuric Acid [ton/hour]</a:t>
            </a:r>
            <a:r>
              <a:rPr kumimoji="1" lang="ja-JP" altLang="en-US" sz="1200" b="1" dirty="0">
                <a:solidFill>
                  <a:schemeClr val="accent1"/>
                </a:solidFill>
              </a:rPr>
              <a:t>（コスト）</a:t>
            </a:r>
            <a:endParaRPr kumimoji="1" lang="ja-JP" altLang="en-US" sz="1600" b="1" dirty="0">
              <a:solidFill>
                <a:srgbClr val="FFC000"/>
              </a:solidFill>
            </a:endParaRPr>
          </a:p>
        </p:txBody>
      </p:sp>
      <p:sp>
        <p:nvSpPr>
          <p:cNvPr id="10" name="テキスト ボックス 9">
            <a:extLst>
              <a:ext uri="{FF2B5EF4-FFF2-40B4-BE49-F238E27FC236}">
                <a16:creationId xmlns:a16="http://schemas.microsoft.com/office/drawing/2014/main" id="{15BF4635-9DD3-7FAA-6C54-3F7101788E59}"/>
              </a:ext>
            </a:extLst>
          </p:cNvPr>
          <p:cNvSpPr txBox="1"/>
          <p:nvPr/>
        </p:nvSpPr>
        <p:spPr>
          <a:xfrm>
            <a:off x="9784394" y="2229567"/>
            <a:ext cx="2487270"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流入圧力 </a:t>
            </a:r>
            <a:r>
              <a:rPr kumimoji="1" lang="en-US" altLang="ja-JP" sz="1600" b="1" dirty="0">
                <a:solidFill>
                  <a:schemeClr val="accent1"/>
                </a:solidFill>
              </a:rPr>
              <a:t>[psi]</a:t>
            </a:r>
            <a:r>
              <a:rPr kumimoji="1" lang="ja-JP" altLang="en-US" sz="1200" b="1" dirty="0">
                <a:solidFill>
                  <a:schemeClr val="accent1"/>
                </a:solidFill>
              </a:rPr>
              <a:t>（固定）</a:t>
            </a:r>
            <a:endParaRPr kumimoji="1" lang="ja-JP" altLang="en-US" sz="1600" b="1" dirty="0">
              <a:solidFill>
                <a:srgbClr val="FFC000"/>
              </a:solidFill>
            </a:endParaRPr>
          </a:p>
        </p:txBody>
      </p:sp>
      <p:sp>
        <p:nvSpPr>
          <p:cNvPr id="13" name="テキスト ボックス 12">
            <a:extLst>
              <a:ext uri="{FF2B5EF4-FFF2-40B4-BE49-F238E27FC236}">
                <a16:creationId xmlns:a16="http://schemas.microsoft.com/office/drawing/2014/main" id="{073A5DAD-4115-D142-7687-3725198C4BFD}"/>
              </a:ext>
            </a:extLst>
          </p:cNvPr>
          <p:cNvSpPr txBox="1"/>
          <p:nvPr/>
        </p:nvSpPr>
        <p:spPr>
          <a:xfrm>
            <a:off x="9830890" y="4204328"/>
            <a:ext cx="2468882"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流入量 </a:t>
            </a:r>
            <a:r>
              <a:rPr kumimoji="1" lang="en-US" altLang="ja-JP" sz="1600" b="1" dirty="0">
                <a:solidFill>
                  <a:schemeClr val="accent1"/>
                </a:solidFill>
              </a:rPr>
              <a:t>[</a:t>
            </a:r>
            <a:r>
              <a:rPr kumimoji="1" lang="en-US" altLang="ja-JP" sz="1600" b="1" dirty="0" err="1">
                <a:solidFill>
                  <a:schemeClr val="accent1"/>
                </a:solidFill>
              </a:rPr>
              <a:t>gpm</a:t>
            </a:r>
            <a:r>
              <a:rPr kumimoji="1" lang="en-US" altLang="ja-JP" sz="1600" b="1" dirty="0">
                <a:solidFill>
                  <a:schemeClr val="accent1"/>
                </a:solidFill>
              </a:rPr>
              <a:t>]</a:t>
            </a:r>
            <a:r>
              <a:rPr kumimoji="1" lang="ja-JP" altLang="en-US" sz="1200" b="1" dirty="0">
                <a:solidFill>
                  <a:schemeClr val="accent1"/>
                </a:solidFill>
              </a:rPr>
              <a:t>（固定）</a:t>
            </a:r>
            <a:endParaRPr kumimoji="1" lang="ja-JP" altLang="en-US" sz="2800" b="1" dirty="0">
              <a:solidFill>
                <a:srgbClr val="FFC000"/>
              </a:solidFill>
            </a:endParaRPr>
          </a:p>
        </p:txBody>
      </p:sp>
      <p:sp>
        <p:nvSpPr>
          <p:cNvPr id="15" name="テキスト ボックス 14">
            <a:extLst>
              <a:ext uri="{FF2B5EF4-FFF2-40B4-BE49-F238E27FC236}">
                <a16:creationId xmlns:a16="http://schemas.microsoft.com/office/drawing/2014/main" id="{D8300875-BA85-C3DA-41D8-11B954F66234}"/>
              </a:ext>
            </a:extLst>
          </p:cNvPr>
          <p:cNvSpPr txBox="1"/>
          <p:nvPr/>
        </p:nvSpPr>
        <p:spPr>
          <a:xfrm>
            <a:off x="7346540" y="4214265"/>
            <a:ext cx="2531399"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a:t>
            </a:r>
            <a:r>
              <a:rPr kumimoji="1" lang="en-US" altLang="ja-JP" sz="1600" b="1" dirty="0">
                <a:solidFill>
                  <a:schemeClr val="accent1"/>
                </a:solidFill>
              </a:rPr>
              <a:t>EC [</a:t>
            </a:r>
            <a:r>
              <a:rPr kumimoji="1" lang="en-US" altLang="ja-JP" sz="1600" b="1" dirty="0" err="1">
                <a:solidFill>
                  <a:schemeClr val="accent1"/>
                </a:solidFill>
              </a:rPr>
              <a:t>uS</a:t>
            </a:r>
            <a:r>
              <a:rPr kumimoji="1" lang="en-US" altLang="ja-JP" sz="1600" b="1" dirty="0">
                <a:solidFill>
                  <a:schemeClr val="accent1"/>
                </a:solidFill>
              </a:rPr>
              <a:t>/cm]</a:t>
            </a:r>
            <a:r>
              <a:rPr kumimoji="1" lang="ja-JP" altLang="en-US" sz="1200" b="1" dirty="0">
                <a:solidFill>
                  <a:schemeClr val="accent1"/>
                </a:solidFill>
              </a:rPr>
              <a:t>（固定）</a:t>
            </a:r>
            <a:endParaRPr kumimoji="1" lang="ja-JP" altLang="en-US" sz="2000" b="1" dirty="0">
              <a:solidFill>
                <a:srgbClr val="FFC000"/>
              </a:solidFill>
            </a:endParaRPr>
          </a:p>
        </p:txBody>
      </p:sp>
      <p:sp>
        <p:nvSpPr>
          <p:cNvPr id="19" name="テキスト ボックス 18">
            <a:extLst>
              <a:ext uri="{FF2B5EF4-FFF2-40B4-BE49-F238E27FC236}">
                <a16:creationId xmlns:a16="http://schemas.microsoft.com/office/drawing/2014/main" id="{D41992DB-DBD0-2D6E-B378-E63030E27EF6}"/>
              </a:ext>
            </a:extLst>
          </p:cNvPr>
          <p:cNvSpPr txBox="1"/>
          <p:nvPr/>
        </p:nvSpPr>
        <p:spPr>
          <a:xfrm>
            <a:off x="7462382" y="2229567"/>
            <a:ext cx="2324702" cy="338554"/>
          </a:xfrm>
          <a:prstGeom prst="rect">
            <a:avLst/>
          </a:prstGeom>
          <a:noFill/>
        </p:spPr>
        <p:txBody>
          <a:bodyPr wrap="square" rtlCol="0">
            <a:spAutoFit/>
          </a:bodyPr>
          <a:lstStyle/>
          <a:p>
            <a:pPr algn="ctr"/>
            <a:r>
              <a:rPr kumimoji="1" lang="ja-JP" altLang="en-US" sz="1600" b="1" dirty="0">
                <a:solidFill>
                  <a:schemeClr val="accent1"/>
                </a:solidFill>
              </a:rPr>
              <a:t>流入</a:t>
            </a:r>
            <a:r>
              <a:rPr kumimoji="1" lang="en-US" altLang="ja-JP" sz="1600" b="1" dirty="0">
                <a:solidFill>
                  <a:schemeClr val="accent1"/>
                </a:solidFill>
              </a:rPr>
              <a:t>TOC [ppm]</a:t>
            </a:r>
            <a:r>
              <a:rPr kumimoji="1" lang="ja-JP" altLang="en-US" sz="1200" b="1" dirty="0">
                <a:solidFill>
                  <a:schemeClr val="accent1"/>
                </a:solidFill>
              </a:rPr>
              <a:t>（固定）</a:t>
            </a:r>
            <a:endParaRPr kumimoji="1" lang="ja-JP" altLang="en-US" sz="1600" b="1" dirty="0">
              <a:solidFill>
                <a:srgbClr val="FFC000"/>
              </a:solidFill>
            </a:endParaRPr>
          </a:p>
        </p:txBody>
      </p:sp>
      <p:sp>
        <p:nvSpPr>
          <p:cNvPr id="14" name="テキスト ボックス 13">
            <a:extLst>
              <a:ext uri="{FF2B5EF4-FFF2-40B4-BE49-F238E27FC236}">
                <a16:creationId xmlns:a16="http://schemas.microsoft.com/office/drawing/2014/main" id="{DB272418-078F-2E67-B23A-00759C03953D}"/>
              </a:ext>
            </a:extLst>
          </p:cNvPr>
          <p:cNvSpPr txBox="1"/>
          <p:nvPr/>
        </p:nvSpPr>
        <p:spPr>
          <a:xfrm>
            <a:off x="4020671" y="2568121"/>
            <a:ext cx="2927662" cy="338554"/>
          </a:xfrm>
          <a:prstGeom prst="rect">
            <a:avLst/>
          </a:prstGeom>
          <a:noFill/>
        </p:spPr>
        <p:txBody>
          <a:bodyPr wrap="square" rtlCol="0">
            <a:spAutoFit/>
          </a:bodyPr>
          <a:lstStyle/>
          <a:p>
            <a:pPr algn="ctr"/>
            <a:r>
              <a:rPr kumimoji="1" lang="en-US" altLang="ja-JP" sz="1600" b="1" dirty="0">
                <a:solidFill>
                  <a:schemeClr val="accent1"/>
                </a:solidFill>
              </a:rPr>
              <a:t>Inhibitor [ton/hour] </a:t>
            </a:r>
            <a:r>
              <a:rPr kumimoji="1" lang="ja-JP" altLang="en-US" sz="1200" b="1" dirty="0">
                <a:solidFill>
                  <a:schemeClr val="accent1"/>
                </a:solidFill>
              </a:rPr>
              <a:t>（コスト）</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23" name="テキスト プレースホルダー 2">
            <a:extLst>
              <a:ext uri="{FF2B5EF4-FFF2-40B4-BE49-F238E27FC236}">
                <a16:creationId xmlns:a16="http://schemas.microsoft.com/office/drawing/2014/main" id="{077196FF-5DE3-50AB-C3EF-CC550550A823}"/>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LRV</a:t>
            </a:r>
            <a:r>
              <a:rPr lang="ja-JP" altLang="en-US" sz="2800" dirty="0"/>
              <a:t>基準の制約によって、</a:t>
            </a:r>
            <a:r>
              <a:rPr lang="en-US" altLang="ja-JP" sz="2800" dirty="0"/>
              <a:t>Inhibitor</a:t>
            </a:r>
            <a:r>
              <a:rPr lang="ja-JP" altLang="en-US" sz="2800" dirty="0"/>
              <a:t>が実績とほぼ同じ値になっている。</a:t>
            </a:r>
            <a:endParaRPr lang="en-US" altLang="ja-JP" sz="2800" dirty="0"/>
          </a:p>
        </p:txBody>
      </p:sp>
      <p:sp>
        <p:nvSpPr>
          <p:cNvPr id="33" name="テキスト ボックス 32">
            <a:extLst>
              <a:ext uri="{FF2B5EF4-FFF2-40B4-BE49-F238E27FC236}">
                <a16:creationId xmlns:a16="http://schemas.microsoft.com/office/drawing/2014/main" id="{A5DDBF28-0DB4-8ADB-0616-C12623CD6003}"/>
              </a:ext>
            </a:extLst>
          </p:cNvPr>
          <p:cNvSpPr txBox="1"/>
          <p:nvPr/>
        </p:nvSpPr>
        <p:spPr>
          <a:xfrm>
            <a:off x="0" y="1827268"/>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6" name="テキスト ボックス 15">
            <a:extLst>
              <a:ext uri="{FF2B5EF4-FFF2-40B4-BE49-F238E27FC236}">
                <a16:creationId xmlns:a16="http://schemas.microsoft.com/office/drawing/2014/main" id="{F8EC7694-BE2B-5D42-4B42-7F750206DFD6}"/>
              </a:ext>
            </a:extLst>
          </p:cNvPr>
          <p:cNvSpPr txBox="1"/>
          <p:nvPr/>
        </p:nvSpPr>
        <p:spPr>
          <a:xfrm>
            <a:off x="326902" y="5181583"/>
            <a:ext cx="3359003" cy="584775"/>
          </a:xfrm>
          <a:prstGeom prst="rect">
            <a:avLst/>
          </a:prstGeom>
          <a:noFill/>
        </p:spPr>
        <p:txBody>
          <a:bodyPr wrap="square" rtlCol="0">
            <a:spAutoFit/>
          </a:bodyPr>
          <a:lstStyle/>
          <a:p>
            <a:r>
              <a:rPr kumimoji="1" lang="en-US" altLang="ja-JP" sz="1600" b="1" dirty="0">
                <a:solidFill>
                  <a:schemeClr val="accent1"/>
                </a:solidFill>
              </a:rPr>
              <a:t>Actual Ave.: 0.39 [ton/hour]</a:t>
            </a:r>
            <a:r>
              <a:rPr kumimoji="1" lang="en-US" altLang="ja-JP" sz="1600" b="1" dirty="0"/>
              <a:t>, </a:t>
            </a:r>
          </a:p>
          <a:p>
            <a:r>
              <a:rPr kumimoji="1" lang="en-US" altLang="ja-JP" sz="1600" b="1" dirty="0">
                <a:solidFill>
                  <a:schemeClr val="accent2"/>
                </a:solidFill>
              </a:rPr>
              <a:t>Optimized Ave.: 0.38 [ton/hour]</a:t>
            </a:r>
            <a:endParaRPr kumimoji="1" lang="ja-JP" altLang="en-US" sz="1600" b="1" dirty="0">
              <a:solidFill>
                <a:schemeClr val="accent2"/>
              </a:solidFill>
            </a:endParaRPr>
          </a:p>
        </p:txBody>
      </p:sp>
      <p:sp>
        <p:nvSpPr>
          <p:cNvPr id="18" name="テキスト ボックス 17">
            <a:extLst>
              <a:ext uri="{FF2B5EF4-FFF2-40B4-BE49-F238E27FC236}">
                <a16:creationId xmlns:a16="http://schemas.microsoft.com/office/drawing/2014/main" id="{FE57DF6B-5CF7-1AD4-9832-4C21D902A583}"/>
              </a:ext>
            </a:extLst>
          </p:cNvPr>
          <p:cNvSpPr txBox="1"/>
          <p:nvPr/>
        </p:nvSpPr>
        <p:spPr>
          <a:xfrm>
            <a:off x="3703714" y="5186668"/>
            <a:ext cx="3466344" cy="584775"/>
          </a:xfrm>
          <a:prstGeom prst="rect">
            <a:avLst/>
          </a:prstGeom>
          <a:noFill/>
        </p:spPr>
        <p:txBody>
          <a:bodyPr wrap="square" rtlCol="0">
            <a:spAutoFit/>
          </a:bodyPr>
          <a:lstStyle/>
          <a:p>
            <a:r>
              <a:rPr kumimoji="1" lang="en-US" altLang="ja-JP" sz="1600" b="1" dirty="0">
                <a:solidFill>
                  <a:schemeClr val="accent1"/>
                </a:solidFill>
              </a:rPr>
              <a:t>Actual Ave.: 0.0559 [ton/hour]</a:t>
            </a:r>
            <a:r>
              <a:rPr kumimoji="1" lang="en-US" altLang="ja-JP" sz="1600" b="1" dirty="0"/>
              <a:t>, </a:t>
            </a:r>
          </a:p>
          <a:p>
            <a:r>
              <a:rPr kumimoji="1" lang="en-US" altLang="ja-JP" sz="1600" b="1" dirty="0">
                <a:solidFill>
                  <a:schemeClr val="accent2"/>
                </a:solidFill>
              </a:rPr>
              <a:t>Optimized Ave.: 0.0560 [ton/hour]</a:t>
            </a:r>
            <a:endParaRPr kumimoji="1" lang="ja-JP" altLang="en-US" sz="1600" b="1" dirty="0">
              <a:solidFill>
                <a:schemeClr val="accent2"/>
              </a:solidFill>
            </a:endParaRPr>
          </a:p>
        </p:txBody>
      </p:sp>
      <p:pic>
        <p:nvPicPr>
          <p:cNvPr id="6" name="図 5" descr="グラフ, 折れ線グラフ&#10;&#10;自動的に生成された説明">
            <a:extLst>
              <a:ext uri="{FF2B5EF4-FFF2-40B4-BE49-F238E27FC236}">
                <a16:creationId xmlns:a16="http://schemas.microsoft.com/office/drawing/2014/main" id="{9C676D4D-44D7-EAD9-2DB0-23DD8A50CCB4}"/>
              </a:ext>
            </a:extLst>
          </p:cNvPr>
          <p:cNvPicPr>
            <a:picLocks noChangeAspect="1"/>
          </p:cNvPicPr>
          <p:nvPr/>
        </p:nvPicPr>
        <p:blipFill>
          <a:blip r:embed="rId2"/>
          <a:stretch>
            <a:fillRect/>
          </a:stretch>
        </p:blipFill>
        <p:spPr>
          <a:xfrm>
            <a:off x="3757447" y="2997982"/>
            <a:ext cx="3174848" cy="1991006"/>
          </a:xfrm>
          <a:prstGeom prst="rect">
            <a:avLst/>
          </a:prstGeom>
        </p:spPr>
      </p:pic>
      <p:pic>
        <p:nvPicPr>
          <p:cNvPr id="9" name="図 8" descr="グラフ, テーブル&#10;&#10;自動的に生成された説明">
            <a:extLst>
              <a:ext uri="{FF2B5EF4-FFF2-40B4-BE49-F238E27FC236}">
                <a16:creationId xmlns:a16="http://schemas.microsoft.com/office/drawing/2014/main" id="{5ECAAACF-ED27-9C11-78CD-A5F4AF1EEC6A}"/>
              </a:ext>
            </a:extLst>
          </p:cNvPr>
          <p:cNvPicPr>
            <a:picLocks noChangeAspect="1"/>
          </p:cNvPicPr>
          <p:nvPr/>
        </p:nvPicPr>
        <p:blipFill>
          <a:blip r:embed="rId3"/>
          <a:stretch>
            <a:fillRect/>
          </a:stretch>
        </p:blipFill>
        <p:spPr>
          <a:xfrm>
            <a:off x="295928" y="2997982"/>
            <a:ext cx="3174849" cy="1991007"/>
          </a:xfrm>
          <a:prstGeom prst="rect">
            <a:avLst/>
          </a:prstGeom>
        </p:spPr>
      </p:pic>
      <p:pic>
        <p:nvPicPr>
          <p:cNvPr id="24" name="図 23" descr="グラフ, 折れ線グラフ&#10;&#10;自動的に生成された説明">
            <a:extLst>
              <a:ext uri="{FF2B5EF4-FFF2-40B4-BE49-F238E27FC236}">
                <a16:creationId xmlns:a16="http://schemas.microsoft.com/office/drawing/2014/main" id="{295328C7-EDB1-6E7F-0E44-9DBAEB66B372}"/>
              </a:ext>
            </a:extLst>
          </p:cNvPr>
          <p:cNvPicPr>
            <a:picLocks noChangeAspect="1"/>
          </p:cNvPicPr>
          <p:nvPr/>
        </p:nvPicPr>
        <p:blipFill>
          <a:blip r:embed="rId4"/>
          <a:stretch>
            <a:fillRect/>
          </a:stretch>
        </p:blipFill>
        <p:spPr>
          <a:xfrm>
            <a:off x="9780791" y="2653672"/>
            <a:ext cx="2415916" cy="1596962"/>
          </a:xfrm>
          <a:prstGeom prst="rect">
            <a:avLst/>
          </a:prstGeom>
        </p:spPr>
      </p:pic>
      <p:pic>
        <p:nvPicPr>
          <p:cNvPr id="27" name="図 26" descr="グラフ&#10;&#10;自動的に生成された説明">
            <a:extLst>
              <a:ext uri="{FF2B5EF4-FFF2-40B4-BE49-F238E27FC236}">
                <a16:creationId xmlns:a16="http://schemas.microsoft.com/office/drawing/2014/main" id="{BEDD8C54-25DC-864E-72EB-CF1A248D321D}"/>
              </a:ext>
            </a:extLst>
          </p:cNvPr>
          <p:cNvPicPr>
            <a:picLocks noChangeAspect="1"/>
          </p:cNvPicPr>
          <p:nvPr/>
        </p:nvPicPr>
        <p:blipFill>
          <a:blip r:embed="rId5"/>
          <a:stretch>
            <a:fillRect/>
          </a:stretch>
        </p:blipFill>
        <p:spPr>
          <a:xfrm>
            <a:off x="9780791" y="4643860"/>
            <a:ext cx="2411209" cy="1593850"/>
          </a:xfrm>
          <a:prstGeom prst="rect">
            <a:avLst/>
          </a:prstGeom>
        </p:spPr>
      </p:pic>
      <p:pic>
        <p:nvPicPr>
          <p:cNvPr id="29" name="図 28" descr="グラフ, 折れ線グラフ&#10;&#10;自動的に生成された説明">
            <a:extLst>
              <a:ext uri="{FF2B5EF4-FFF2-40B4-BE49-F238E27FC236}">
                <a16:creationId xmlns:a16="http://schemas.microsoft.com/office/drawing/2014/main" id="{68400539-801E-18E3-A84C-00DC72630F2B}"/>
              </a:ext>
            </a:extLst>
          </p:cNvPr>
          <p:cNvPicPr>
            <a:picLocks noChangeAspect="1"/>
          </p:cNvPicPr>
          <p:nvPr/>
        </p:nvPicPr>
        <p:blipFill>
          <a:blip r:embed="rId6"/>
          <a:stretch>
            <a:fillRect/>
          </a:stretch>
        </p:blipFill>
        <p:spPr>
          <a:xfrm>
            <a:off x="7346540" y="2663197"/>
            <a:ext cx="2388344" cy="1578736"/>
          </a:xfrm>
          <a:prstGeom prst="rect">
            <a:avLst/>
          </a:prstGeom>
        </p:spPr>
      </p:pic>
      <p:pic>
        <p:nvPicPr>
          <p:cNvPr id="31" name="図 30" descr="グラフ, 折れ線グラフ&#10;&#10;自動的に生成された説明">
            <a:extLst>
              <a:ext uri="{FF2B5EF4-FFF2-40B4-BE49-F238E27FC236}">
                <a16:creationId xmlns:a16="http://schemas.microsoft.com/office/drawing/2014/main" id="{D20336D0-22C2-0C4C-EA30-FC12787A3652}"/>
              </a:ext>
            </a:extLst>
          </p:cNvPr>
          <p:cNvPicPr>
            <a:picLocks noChangeAspect="1"/>
          </p:cNvPicPr>
          <p:nvPr/>
        </p:nvPicPr>
        <p:blipFill>
          <a:blip r:embed="rId7"/>
          <a:stretch>
            <a:fillRect/>
          </a:stretch>
        </p:blipFill>
        <p:spPr>
          <a:xfrm>
            <a:off x="7323675" y="4643860"/>
            <a:ext cx="2411209" cy="1593850"/>
          </a:xfrm>
          <a:prstGeom prst="rect">
            <a:avLst/>
          </a:prstGeom>
        </p:spPr>
      </p:pic>
    </p:spTree>
    <p:extLst>
      <p:ext uri="{BB962C8B-B14F-4D97-AF65-F5344CB8AC3E}">
        <p14:creationId xmlns:p14="http://schemas.microsoft.com/office/powerpoint/2010/main" val="1222089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6</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solidFill>
                  <a:schemeClr val="bg1">
                    <a:lumMod val="75000"/>
                  </a:schemeClr>
                </a:solidFill>
              </a:rPr>
              <a:t>RO Operation Optimization</a:t>
            </a:r>
          </a:p>
          <a:p>
            <a:r>
              <a:rPr kumimoji="1" lang="en-US" altLang="ja-JP" dirty="0"/>
              <a:t>RO Permeate Water Quality Prediction / Q&amp;A</a:t>
            </a:r>
          </a:p>
          <a:p>
            <a:r>
              <a:rPr lang="en-US" altLang="ja-JP" dirty="0">
                <a:solidFill>
                  <a:schemeClr val="bg1">
                    <a:lumMod val="75000"/>
                  </a:schemeClr>
                </a:solidFill>
              </a:rPr>
              <a:t>RO Optimization Simulation / Q&amp;A</a:t>
            </a:r>
          </a:p>
          <a:p>
            <a:r>
              <a:rPr kumimoji="1" lang="en-US" altLang="ja-JP" dirty="0">
                <a:solidFill>
                  <a:schemeClr val="bg1">
                    <a:lumMod val="75000"/>
                  </a:schemeClr>
                </a:solidFill>
              </a:rPr>
              <a:t>RO Membrane Scaling Modeling</a:t>
            </a:r>
            <a:r>
              <a:rPr lang="en-US" altLang="ja-JP" dirty="0">
                <a:solidFill>
                  <a:schemeClr val="bg1">
                    <a:lumMod val="75000"/>
                  </a:schemeClr>
                </a:solidFill>
              </a:rPr>
              <a:t> / Q&amp;A</a:t>
            </a:r>
          </a:p>
        </p:txBody>
      </p:sp>
      <p:sp>
        <p:nvSpPr>
          <p:cNvPr id="5" name="テキスト ボックス 4">
            <a:extLst>
              <a:ext uri="{FF2B5EF4-FFF2-40B4-BE49-F238E27FC236}">
                <a16:creationId xmlns:a16="http://schemas.microsoft.com/office/drawing/2014/main" id="{416206F9-E816-96F9-6753-E595C2DF0E10}"/>
              </a:ext>
            </a:extLst>
          </p:cNvPr>
          <p:cNvSpPr txBox="1"/>
          <p:nvPr/>
        </p:nvSpPr>
        <p:spPr>
          <a:xfrm>
            <a:off x="7524057" y="1780299"/>
            <a:ext cx="1578983" cy="400110"/>
          </a:xfrm>
          <a:prstGeom prst="rect">
            <a:avLst/>
          </a:prstGeom>
          <a:noFill/>
        </p:spPr>
        <p:txBody>
          <a:bodyPr wrap="square" rtlCol="0">
            <a:spAutoFit/>
          </a:bodyPr>
          <a:lstStyle/>
          <a:p>
            <a:r>
              <a:rPr kumimoji="1" lang="en-US" altLang="ja-JP" sz="2000" dirty="0"/>
              <a:t>9:05 – 9:10</a:t>
            </a:r>
            <a:endParaRPr kumimoji="1" lang="ja-JP" altLang="en-US" sz="2000" dirty="0"/>
          </a:p>
        </p:txBody>
      </p:sp>
      <p:sp>
        <p:nvSpPr>
          <p:cNvPr id="6" name="テキスト ボックス 5">
            <a:extLst>
              <a:ext uri="{FF2B5EF4-FFF2-40B4-BE49-F238E27FC236}">
                <a16:creationId xmlns:a16="http://schemas.microsoft.com/office/drawing/2014/main" id="{1DC2F34A-4ACB-D9DE-1F26-EEA4C7FF6B23}"/>
              </a:ext>
            </a:extLst>
          </p:cNvPr>
          <p:cNvSpPr txBox="1"/>
          <p:nvPr/>
        </p:nvSpPr>
        <p:spPr>
          <a:xfrm>
            <a:off x="8613801" y="2297808"/>
            <a:ext cx="1578982" cy="400110"/>
          </a:xfrm>
          <a:prstGeom prst="rect">
            <a:avLst/>
          </a:prstGeom>
          <a:noFill/>
        </p:spPr>
        <p:txBody>
          <a:bodyPr wrap="square" rtlCol="0">
            <a:spAutoFit/>
          </a:bodyPr>
          <a:lstStyle/>
          <a:p>
            <a:r>
              <a:rPr kumimoji="1" lang="en-US" altLang="ja-JP" sz="2000" dirty="0"/>
              <a:t>9:10 – 9:35</a:t>
            </a:r>
            <a:endParaRPr kumimoji="1" lang="ja-JP" altLang="en-US" sz="2000" dirty="0"/>
          </a:p>
        </p:txBody>
      </p:sp>
      <p:sp>
        <p:nvSpPr>
          <p:cNvPr id="7" name="テキスト ボックス 6">
            <a:extLst>
              <a:ext uri="{FF2B5EF4-FFF2-40B4-BE49-F238E27FC236}">
                <a16:creationId xmlns:a16="http://schemas.microsoft.com/office/drawing/2014/main" id="{574CB1B6-52AF-8FE6-F59A-E449161793A6}"/>
              </a:ext>
            </a:extLst>
          </p:cNvPr>
          <p:cNvSpPr txBox="1"/>
          <p:nvPr/>
        </p:nvSpPr>
        <p:spPr>
          <a:xfrm>
            <a:off x="7524057" y="2806375"/>
            <a:ext cx="1742772" cy="400110"/>
          </a:xfrm>
          <a:prstGeom prst="rect">
            <a:avLst/>
          </a:prstGeom>
          <a:noFill/>
        </p:spPr>
        <p:txBody>
          <a:bodyPr wrap="square" rtlCol="0">
            <a:spAutoFit/>
          </a:bodyPr>
          <a:lstStyle/>
          <a:p>
            <a:r>
              <a:rPr kumimoji="1" lang="en-US" altLang="ja-JP" sz="2000" dirty="0"/>
              <a:t>9:35 – 10:00</a:t>
            </a:r>
            <a:endParaRPr kumimoji="1" lang="ja-JP" altLang="en-US" sz="2000" dirty="0"/>
          </a:p>
        </p:txBody>
      </p:sp>
      <p:sp>
        <p:nvSpPr>
          <p:cNvPr id="8" name="テキスト ボックス 7">
            <a:extLst>
              <a:ext uri="{FF2B5EF4-FFF2-40B4-BE49-F238E27FC236}">
                <a16:creationId xmlns:a16="http://schemas.microsoft.com/office/drawing/2014/main" id="{D9E43C01-F96F-F0E6-FDEA-E7B7CD1944B0}"/>
              </a:ext>
            </a:extLst>
          </p:cNvPr>
          <p:cNvSpPr txBox="1"/>
          <p:nvPr/>
        </p:nvSpPr>
        <p:spPr>
          <a:xfrm>
            <a:off x="7524056" y="3323884"/>
            <a:ext cx="1742773" cy="400110"/>
          </a:xfrm>
          <a:prstGeom prst="rect">
            <a:avLst/>
          </a:prstGeom>
          <a:noFill/>
        </p:spPr>
        <p:txBody>
          <a:bodyPr wrap="square" rtlCol="0">
            <a:spAutoFit/>
          </a:bodyPr>
          <a:lstStyle/>
          <a:p>
            <a:r>
              <a:rPr kumimoji="1" lang="en-US" altLang="ja-JP" sz="2000" dirty="0"/>
              <a:t>10:00 – 10:30</a:t>
            </a:r>
            <a:endParaRPr kumimoji="1" lang="ja-JP" altLang="en-US" sz="2000" dirty="0"/>
          </a:p>
        </p:txBody>
      </p:sp>
    </p:spTree>
    <p:extLst>
      <p:ext uri="{BB962C8B-B14F-4D97-AF65-F5344CB8AC3E}">
        <p14:creationId xmlns:p14="http://schemas.microsoft.com/office/powerpoint/2010/main" val="416789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折れ線グラフ&#10;&#10;自動的に生成された説明">
            <a:extLst>
              <a:ext uri="{FF2B5EF4-FFF2-40B4-BE49-F238E27FC236}">
                <a16:creationId xmlns:a16="http://schemas.microsoft.com/office/drawing/2014/main" id="{ED9A040B-9955-96E7-768E-3CF97A3593B9}"/>
              </a:ext>
            </a:extLst>
          </p:cNvPr>
          <p:cNvPicPr>
            <a:picLocks noChangeAspect="1"/>
          </p:cNvPicPr>
          <p:nvPr/>
        </p:nvPicPr>
        <p:blipFill>
          <a:blip r:embed="rId2"/>
          <a:stretch>
            <a:fillRect/>
          </a:stretch>
        </p:blipFill>
        <p:spPr>
          <a:xfrm>
            <a:off x="1258883" y="1850307"/>
            <a:ext cx="4154612" cy="2605435"/>
          </a:xfrm>
          <a:prstGeom prst="rect">
            <a:avLst/>
          </a:prstGeom>
        </p:spPr>
      </p:pic>
      <p:pic>
        <p:nvPicPr>
          <p:cNvPr id="11" name="図 10" descr="グラフ, 折れ線グラフ&#10;&#10;自動的に生成された説明">
            <a:extLst>
              <a:ext uri="{FF2B5EF4-FFF2-40B4-BE49-F238E27FC236}">
                <a16:creationId xmlns:a16="http://schemas.microsoft.com/office/drawing/2014/main" id="{716DD338-4D52-3D1A-DE0E-7495A191E305}"/>
              </a:ext>
            </a:extLst>
          </p:cNvPr>
          <p:cNvPicPr>
            <a:picLocks noChangeAspect="1"/>
          </p:cNvPicPr>
          <p:nvPr/>
        </p:nvPicPr>
        <p:blipFill>
          <a:blip r:embed="rId3"/>
          <a:stretch>
            <a:fillRect/>
          </a:stretch>
        </p:blipFill>
        <p:spPr>
          <a:xfrm>
            <a:off x="6778506" y="1850306"/>
            <a:ext cx="4300946" cy="2697203"/>
          </a:xfrm>
          <a:prstGeom prst="rect">
            <a:avLst/>
          </a:prstGeom>
        </p:spPr>
      </p:pic>
      <p:pic>
        <p:nvPicPr>
          <p:cNvPr id="9" name="図 8" descr="グラフ&#10;&#10;自動的に生成された説明">
            <a:extLst>
              <a:ext uri="{FF2B5EF4-FFF2-40B4-BE49-F238E27FC236}">
                <a16:creationId xmlns:a16="http://schemas.microsoft.com/office/drawing/2014/main" id="{5D15B623-2CD2-72C4-5F84-388D7F8F6F7A}"/>
              </a:ext>
            </a:extLst>
          </p:cNvPr>
          <p:cNvPicPr>
            <a:picLocks noChangeAspect="1"/>
          </p:cNvPicPr>
          <p:nvPr/>
        </p:nvPicPr>
        <p:blipFill>
          <a:blip r:embed="rId4"/>
          <a:stretch>
            <a:fillRect/>
          </a:stretch>
        </p:blipFill>
        <p:spPr>
          <a:xfrm>
            <a:off x="1341330" y="3703290"/>
            <a:ext cx="4091236" cy="2605435"/>
          </a:xfrm>
          <a:prstGeom prst="rect">
            <a:avLst/>
          </a:prstGeom>
        </p:spPr>
      </p:pic>
      <p:pic>
        <p:nvPicPr>
          <p:cNvPr id="7" name="図 6" descr="グラフ, 折れ線グラフ&#10;&#10;自動的に生成された説明">
            <a:extLst>
              <a:ext uri="{FF2B5EF4-FFF2-40B4-BE49-F238E27FC236}">
                <a16:creationId xmlns:a16="http://schemas.microsoft.com/office/drawing/2014/main" id="{E2AC4FE5-9941-98DD-D9A6-8798F7C13E29}"/>
              </a:ext>
            </a:extLst>
          </p:cNvPr>
          <p:cNvPicPr>
            <a:picLocks noChangeAspect="1"/>
          </p:cNvPicPr>
          <p:nvPr/>
        </p:nvPicPr>
        <p:blipFill>
          <a:blip r:embed="rId5"/>
          <a:stretch>
            <a:fillRect/>
          </a:stretch>
        </p:blipFill>
        <p:spPr>
          <a:xfrm>
            <a:off x="6778505" y="3750916"/>
            <a:ext cx="4300947" cy="2738985"/>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60</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EC</a:t>
            </a:r>
            <a:r>
              <a:rPr lang="ja-JP" altLang="en-US" sz="2800" dirty="0"/>
              <a:t>の</a:t>
            </a:r>
            <a:r>
              <a:rPr lang="en-US" altLang="ja-JP" sz="2800" dirty="0"/>
              <a:t>LRV</a:t>
            </a:r>
            <a:r>
              <a:rPr lang="ja-JP" altLang="en-US" sz="2800" dirty="0"/>
              <a:t>基準の上限に位置する解となっている。</a:t>
            </a:r>
            <a:endParaRPr lang="en-US" altLang="ja-JP" sz="28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4" name="テキスト ボックス 13">
            <a:extLst>
              <a:ext uri="{FF2B5EF4-FFF2-40B4-BE49-F238E27FC236}">
                <a16:creationId xmlns:a16="http://schemas.microsoft.com/office/drawing/2014/main" id="{038C3D59-B923-DA33-13C0-D3D7EAA3D461}"/>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7" name="テキスト ボックス 16">
            <a:extLst>
              <a:ext uri="{FF2B5EF4-FFF2-40B4-BE49-F238E27FC236}">
                <a16:creationId xmlns:a16="http://schemas.microsoft.com/office/drawing/2014/main" id="{B7FD0D64-FAE0-F802-708E-0F519DC3AD5D}"/>
              </a:ext>
            </a:extLst>
          </p:cNvPr>
          <p:cNvSpPr txBox="1"/>
          <p:nvPr/>
        </p:nvSpPr>
        <p:spPr>
          <a:xfrm>
            <a:off x="7165383"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18" name="テキスト ボックス 17">
            <a:extLst>
              <a:ext uri="{FF2B5EF4-FFF2-40B4-BE49-F238E27FC236}">
                <a16:creationId xmlns:a16="http://schemas.microsoft.com/office/drawing/2014/main" id="{00CBE8DC-457F-342E-F831-C6F07D2779DA}"/>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[ppm]</a:t>
            </a:r>
            <a:endParaRPr kumimoji="1" lang="ja-JP" altLang="en-US" sz="1600" b="1" dirty="0">
              <a:solidFill>
                <a:srgbClr val="FFC000"/>
              </a:solidFill>
            </a:endParaRPr>
          </a:p>
        </p:txBody>
      </p:sp>
      <p:sp>
        <p:nvSpPr>
          <p:cNvPr id="25" name="テキスト ボックス 24">
            <a:extLst>
              <a:ext uri="{FF2B5EF4-FFF2-40B4-BE49-F238E27FC236}">
                <a16:creationId xmlns:a16="http://schemas.microsoft.com/office/drawing/2014/main" id="{6E05EF06-9FFB-3C84-DFE5-7F3307FAF7AF}"/>
              </a:ext>
            </a:extLst>
          </p:cNvPr>
          <p:cNvSpPr txBox="1"/>
          <p:nvPr/>
        </p:nvSpPr>
        <p:spPr>
          <a:xfrm>
            <a:off x="1945899" y="2205982"/>
            <a:ext cx="3060150" cy="584775"/>
          </a:xfrm>
          <a:prstGeom prst="rect">
            <a:avLst/>
          </a:prstGeom>
          <a:noFill/>
        </p:spPr>
        <p:txBody>
          <a:bodyPr wrap="square" rtlCol="0">
            <a:spAutoFit/>
          </a:bodyPr>
          <a:lstStyle/>
          <a:p>
            <a:r>
              <a:rPr kumimoji="1" lang="en-US" altLang="ja-JP" sz="1600" b="1" dirty="0">
                <a:solidFill>
                  <a:schemeClr val="accent1"/>
                </a:solidFill>
              </a:rPr>
              <a:t>Actual Ave.: 0.055 [ppm]</a:t>
            </a:r>
            <a:r>
              <a:rPr kumimoji="1" lang="en-US" altLang="ja-JP" sz="1600" b="1" dirty="0"/>
              <a:t>, </a:t>
            </a:r>
          </a:p>
          <a:p>
            <a:r>
              <a:rPr kumimoji="1" lang="en-US" altLang="ja-JP" sz="1600" b="1" dirty="0">
                <a:solidFill>
                  <a:schemeClr val="accent2"/>
                </a:solidFill>
              </a:rPr>
              <a:t>Optimized Ave.: 0.053 [ppm]</a:t>
            </a:r>
            <a:endParaRPr kumimoji="1" lang="ja-JP" altLang="en-US" sz="1600" b="1" dirty="0">
              <a:solidFill>
                <a:schemeClr val="accent2"/>
              </a:solidFill>
            </a:endParaRPr>
          </a:p>
        </p:txBody>
      </p:sp>
      <p:sp>
        <p:nvSpPr>
          <p:cNvPr id="26" name="テキスト ボックス 25">
            <a:extLst>
              <a:ext uri="{FF2B5EF4-FFF2-40B4-BE49-F238E27FC236}">
                <a16:creationId xmlns:a16="http://schemas.microsoft.com/office/drawing/2014/main" id="{4E149852-4434-831D-F805-D9241E5D4B4F}"/>
              </a:ext>
            </a:extLst>
          </p:cNvPr>
          <p:cNvSpPr txBox="1"/>
          <p:nvPr/>
        </p:nvSpPr>
        <p:spPr>
          <a:xfrm>
            <a:off x="7513123" y="2147926"/>
            <a:ext cx="3164047" cy="584775"/>
          </a:xfrm>
          <a:prstGeom prst="rect">
            <a:avLst/>
          </a:prstGeom>
          <a:noFill/>
        </p:spPr>
        <p:txBody>
          <a:bodyPr wrap="square" rtlCol="0">
            <a:spAutoFit/>
          </a:bodyPr>
          <a:lstStyle/>
          <a:p>
            <a:r>
              <a:rPr kumimoji="1" lang="en-US" altLang="ja-JP" sz="1600" b="1" dirty="0">
                <a:solidFill>
                  <a:schemeClr val="accent1"/>
                </a:solidFill>
              </a:rPr>
              <a:t>Actual Ave.: 23.5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Optimized Ave.: 18.7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7" name="テキスト ボックス 26">
            <a:extLst>
              <a:ext uri="{FF2B5EF4-FFF2-40B4-BE49-F238E27FC236}">
                <a16:creationId xmlns:a16="http://schemas.microsoft.com/office/drawing/2014/main" id="{524EC705-C2E1-E4F4-5214-73EF9C9AB47F}"/>
              </a:ext>
            </a:extLst>
          </p:cNvPr>
          <p:cNvSpPr txBox="1"/>
          <p:nvPr/>
        </p:nvSpPr>
        <p:spPr>
          <a:xfrm>
            <a:off x="2272921" y="4815318"/>
            <a:ext cx="2406105" cy="584775"/>
          </a:xfrm>
          <a:prstGeom prst="rect">
            <a:avLst/>
          </a:prstGeom>
          <a:noFill/>
        </p:spPr>
        <p:txBody>
          <a:bodyPr wrap="square" rtlCol="0">
            <a:spAutoFit/>
          </a:bodyPr>
          <a:lstStyle/>
          <a:p>
            <a:r>
              <a:rPr kumimoji="1" lang="en-US" altLang="ja-JP" sz="1600" b="1" dirty="0">
                <a:solidFill>
                  <a:schemeClr val="accent1"/>
                </a:solidFill>
              </a:rPr>
              <a:t>Actual Ave.: 2.22</a:t>
            </a:r>
            <a:r>
              <a:rPr kumimoji="1" lang="en-US" altLang="ja-JP" sz="1600" b="1" dirty="0"/>
              <a:t>, </a:t>
            </a:r>
          </a:p>
          <a:p>
            <a:r>
              <a:rPr kumimoji="1" lang="en-US" altLang="ja-JP" sz="1600" b="1" dirty="0">
                <a:solidFill>
                  <a:schemeClr val="accent2"/>
                </a:solidFill>
              </a:rPr>
              <a:t>Optimized Ave.: 2.23</a:t>
            </a:r>
            <a:endParaRPr kumimoji="1" lang="ja-JP" altLang="en-US" sz="1600" b="1" dirty="0">
              <a:solidFill>
                <a:schemeClr val="accent2"/>
              </a:solidFill>
            </a:endParaRPr>
          </a:p>
        </p:txBody>
      </p:sp>
      <p:sp>
        <p:nvSpPr>
          <p:cNvPr id="28" name="テキスト ボックス 27">
            <a:extLst>
              <a:ext uri="{FF2B5EF4-FFF2-40B4-BE49-F238E27FC236}">
                <a16:creationId xmlns:a16="http://schemas.microsoft.com/office/drawing/2014/main" id="{10884C31-4C62-9382-AF8C-77C7CF0BB634}"/>
              </a:ext>
            </a:extLst>
          </p:cNvPr>
          <p:cNvSpPr txBox="1"/>
          <p:nvPr/>
        </p:nvSpPr>
        <p:spPr>
          <a:xfrm>
            <a:off x="7900349" y="4868266"/>
            <a:ext cx="2210889" cy="584775"/>
          </a:xfrm>
          <a:prstGeom prst="rect">
            <a:avLst/>
          </a:prstGeom>
          <a:noFill/>
        </p:spPr>
        <p:txBody>
          <a:bodyPr wrap="square" rtlCol="0">
            <a:spAutoFit/>
          </a:bodyPr>
          <a:lstStyle/>
          <a:p>
            <a:r>
              <a:rPr kumimoji="1" lang="en-US" altLang="ja-JP" sz="1600" b="1" dirty="0">
                <a:solidFill>
                  <a:schemeClr val="accent1"/>
                </a:solidFill>
              </a:rPr>
              <a:t>Actual Ave.: 1.88</a:t>
            </a:r>
            <a:r>
              <a:rPr kumimoji="1" lang="en-US" altLang="ja-JP" sz="1600" b="1" dirty="0"/>
              <a:t>, </a:t>
            </a:r>
          </a:p>
          <a:p>
            <a:r>
              <a:rPr kumimoji="1" lang="en-US" altLang="ja-JP" sz="1600" b="1" dirty="0">
                <a:solidFill>
                  <a:schemeClr val="accent2"/>
                </a:solidFill>
              </a:rPr>
              <a:t>Optimized Ave.: 1.98</a:t>
            </a:r>
            <a:endParaRPr kumimoji="1" lang="ja-JP" altLang="en-US" sz="1600" b="1" dirty="0">
              <a:solidFill>
                <a:schemeClr val="accent2"/>
              </a:solidFill>
            </a:endParaRPr>
          </a:p>
        </p:txBody>
      </p:sp>
    </p:spTree>
    <p:extLst>
      <p:ext uri="{BB962C8B-B14F-4D97-AF65-F5344CB8AC3E}">
        <p14:creationId xmlns:p14="http://schemas.microsoft.com/office/powerpoint/2010/main" val="1342056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コスト換算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61</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約</a:t>
            </a:r>
            <a:r>
              <a:rPr lang="en-US" altLang="ja-JP" sz="2800" dirty="0"/>
              <a:t>47$/day</a:t>
            </a:r>
            <a:r>
              <a:rPr lang="en-US" altLang="ja-JP" sz="2000" dirty="0"/>
              <a:t>(18K$/year, 2.5M\/year)</a:t>
            </a:r>
            <a:r>
              <a:rPr lang="ja-JP" altLang="en-US" sz="2800" dirty="0"/>
              <a:t>の削減効果と見積もれる。</a:t>
            </a:r>
            <a:endParaRPr lang="en-US" altLang="ja-JP" sz="2800" dirty="0"/>
          </a:p>
          <a:p>
            <a:pPr lvl="1">
              <a:defRPr/>
            </a:pPr>
            <a:r>
              <a:rPr lang="ja-JP" altLang="en-US" sz="2400" dirty="0"/>
              <a:t>ただし、この条件では、ほぼ改善の余地が無いと見積もれる。</a:t>
            </a:r>
            <a:endParaRPr lang="en-US" altLang="ja-JP" sz="24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graphicFrame>
        <p:nvGraphicFramePr>
          <p:cNvPr id="8" name="表 20">
            <a:extLst>
              <a:ext uri="{FF2B5EF4-FFF2-40B4-BE49-F238E27FC236}">
                <a16:creationId xmlns:a16="http://schemas.microsoft.com/office/drawing/2014/main" id="{4D7545C1-07BB-18D9-6121-81F0C7B92652}"/>
              </a:ext>
            </a:extLst>
          </p:cNvPr>
          <p:cNvGraphicFramePr>
            <a:graphicFrameLocks noGrp="1"/>
          </p:cNvGraphicFramePr>
          <p:nvPr/>
        </p:nvGraphicFramePr>
        <p:xfrm>
          <a:off x="315624" y="2535720"/>
          <a:ext cx="11601557" cy="2966720"/>
        </p:xfrm>
        <a:graphic>
          <a:graphicData uri="http://schemas.openxmlformats.org/drawingml/2006/table">
            <a:tbl>
              <a:tblPr firstRow="1" bandRow="1">
                <a:tableStyleId>{5C22544A-7EE6-4342-B048-85BDC9FD1C3A}</a:tableStyleId>
              </a:tblPr>
              <a:tblGrid>
                <a:gridCol w="2307046">
                  <a:extLst>
                    <a:ext uri="{9D8B030D-6E8A-4147-A177-3AD203B41FA5}">
                      <a16:colId xmlns:a16="http://schemas.microsoft.com/office/drawing/2014/main" val="2679161598"/>
                    </a:ext>
                  </a:extLst>
                </a:gridCol>
                <a:gridCol w="1477242">
                  <a:extLst>
                    <a:ext uri="{9D8B030D-6E8A-4147-A177-3AD203B41FA5}">
                      <a16:colId xmlns:a16="http://schemas.microsoft.com/office/drawing/2014/main" val="404849043"/>
                    </a:ext>
                  </a:extLst>
                </a:gridCol>
                <a:gridCol w="1744894">
                  <a:extLst>
                    <a:ext uri="{9D8B030D-6E8A-4147-A177-3AD203B41FA5}">
                      <a16:colId xmlns:a16="http://schemas.microsoft.com/office/drawing/2014/main" val="3570210715"/>
                    </a:ext>
                  </a:extLst>
                </a:gridCol>
                <a:gridCol w="1644564">
                  <a:extLst>
                    <a:ext uri="{9D8B030D-6E8A-4147-A177-3AD203B41FA5}">
                      <a16:colId xmlns:a16="http://schemas.microsoft.com/office/drawing/2014/main" val="2263649889"/>
                    </a:ext>
                  </a:extLst>
                </a:gridCol>
                <a:gridCol w="1475937">
                  <a:extLst>
                    <a:ext uri="{9D8B030D-6E8A-4147-A177-3AD203B41FA5}">
                      <a16:colId xmlns:a16="http://schemas.microsoft.com/office/drawing/2014/main" val="1764668753"/>
                    </a:ext>
                  </a:extLst>
                </a:gridCol>
                <a:gridCol w="1475937">
                  <a:extLst>
                    <a:ext uri="{9D8B030D-6E8A-4147-A177-3AD203B41FA5}">
                      <a16:colId xmlns:a16="http://schemas.microsoft.com/office/drawing/2014/main" val="4218352417"/>
                    </a:ext>
                  </a:extLst>
                </a:gridCol>
                <a:gridCol w="1475937">
                  <a:extLst>
                    <a:ext uri="{9D8B030D-6E8A-4147-A177-3AD203B41FA5}">
                      <a16:colId xmlns:a16="http://schemas.microsoft.com/office/drawing/2014/main" val="2316937873"/>
                    </a:ext>
                  </a:extLst>
                </a:gridCol>
              </a:tblGrid>
              <a:tr h="370840">
                <a:tc>
                  <a:txBody>
                    <a:bodyPr/>
                    <a:lstStyle/>
                    <a:p>
                      <a:pPr algn="ctr"/>
                      <a:r>
                        <a:rPr kumimoji="1" lang="en-US" altLang="ja-JP" sz="1800" dirty="0"/>
                        <a:t>Variable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Actual</a:t>
                      </a:r>
                      <a:r>
                        <a:rPr kumimoji="1" lang="en-US" altLang="ja-JP" sz="1400" dirty="0"/>
                        <a:t> Ave.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Optimized </a:t>
                      </a:r>
                      <a:r>
                        <a:rPr kumimoji="1" lang="en-US" altLang="ja-JP" sz="1400" dirty="0"/>
                        <a:t>Ave.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Diff </a:t>
                      </a:r>
                      <a:r>
                        <a:rPr kumimoji="1" lang="en-US" altLang="ja-JP" sz="1400" dirty="0"/>
                        <a:t>(</a:t>
                      </a:r>
                      <a:r>
                        <a:rPr kumimoji="1" lang="en-US" altLang="ja-JP" sz="1400" dirty="0" err="1"/>
                        <a:t>Opt</a:t>
                      </a:r>
                      <a:r>
                        <a:rPr kumimoji="1" lang="en-US" altLang="ja-JP" sz="1400" dirty="0"/>
                        <a:t> – Act)</a:t>
                      </a:r>
                      <a:endParaRPr kumimoji="1" lang="ja-JP" altLang="en-US" sz="14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Model Error</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 Diff – Err.</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Cost </a:t>
                      </a:r>
                      <a:r>
                        <a:rPr kumimoji="1" lang="en-US" altLang="ja-JP" sz="1600" dirty="0"/>
                        <a:t>[$/day]</a:t>
                      </a:r>
                      <a:endParaRPr kumimoji="1" lang="ja-JP" altLang="en-US" sz="18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784076"/>
                  </a:ext>
                </a:extLst>
              </a:tr>
              <a:tr h="370840">
                <a:tc>
                  <a:txBody>
                    <a:bodyPr/>
                    <a:lstStyle/>
                    <a:p>
                      <a:pPr algn="l"/>
                      <a:r>
                        <a:rPr kumimoji="1" lang="en-US" altLang="ja-JP" sz="1800" dirty="0"/>
                        <a:t>Acid [ton/hour]</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0.39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0.38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1800" dirty="0"/>
                        <a:t>- 0.009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- 53.3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078551"/>
                  </a:ext>
                </a:extLst>
              </a:tr>
              <a:tr h="370840">
                <a:tc>
                  <a:txBody>
                    <a:bodyPr/>
                    <a:lstStyle/>
                    <a:p>
                      <a:pPr algn="l"/>
                      <a:r>
                        <a:rPr kumimoji="1" lang="en-US" altLang="ja-JP" sz="1800" dirty="0"/>
                        <a:t>Inhibitor [ton/hour]</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0.0559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0.0560</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1800" dirty="0"/>
                        <a:t>+ 0.0001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+ 6.22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6237154"/>
                  </a:ext>
                </a:extLst>
              </a:tr>
              <a:tr h="370840">
                <a:tc>
                  <a:txBody>
                    <a:bodyPr/>
                    <a:lstStyle/>
                    <a:p>
                      <a:pPr algn="l"/>
                      <a:r>
                        <a:rPr kumimoji="1" lang="en-US" altLang="ja-JP" sz="1800" dirty="0"/>
                        <a:t>EC [</a:t>
                      </a:r>
                      <a:r>
                        <a:rPr kumimoji="1" lang="en-US" altLang="ja-JP" sz="1800" dirty="0" err="1"/>
                        <a:t>uS</a:t>
                      </a:r>
                      <a:r>
                        <a:rPr kumimoji="1" lang="en-US" altLang="ja-JP" sz="1800" dirty="0"/>
                        <a:t>/cm]</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23.5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18.7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- 4.74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- 4.87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+ 0.13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8709670"/>
                  </a:ext>
                </a:extLst>
              </a:tr>
              <a:tr h="370840">
                <a:tc>
                  <a:txBody>
                    <a:bodyPr/>
                    <a:lstStyle/>
                    <a:p>
                      <a:pPr algn="l"/>
                      <a:r>
                        <a:rPr kumimoji="1" lang="en-US" altLang="ja-JP" sz="1800" dirty="0"/>
                        <a:t>TOC [mg/L]</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0.055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0.053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819215927"/>
                  </a:ext>
                </a:extLst>
              </a:tr>
              <a:tr h="370840">
                <a:tc>
                  <a:txBody>
                    <a:bodyPr/>
                    <a:lstStyle/>
                    <a:p>
                      <a:pPr algn="l"/>
                      <a:r>
                        <a:rPr kumimoji="1" lang="en-US" altLang="ja-JP" sz="1800" dirty="0"/>
                        <a:t>LRV EC</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1.88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1.98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+ 0.30</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3513742831"/>
                  </a:ext>
                </a:extLst>
              </a:tr>
              <a:tr h="370840">
                <a:tc>
                  <a:txBody>
                    <a:bodyPr/>
                    <a:lstStyle/>
                    <a:p>
                      <a:pPr algn="l"/>
                      <a:r>
                        <a:rPr kumimoji="1" lang="en-US" altLang="ja-JP" sz="1800" dirty="0"/>
                        <a:t>LRV TOC</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2.217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2.234</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917155844"/>
                  </a:ext>
                </a:extLst>
              </a:tr>
              <a:tr h="370840">
                <a:tc>
                  <a:txBody>
                    <a:bodyPr/>
                    <a:lstStyle/>
                    <a:p>
                      <a:pPr algn="l"/>
                      <a:r>
                        <a:rPr kumimoji="1" lang="en-US" altLang="ja-JP" sz="1800" dirty="0"/>
                        <a:t>Total</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- 47.1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6178752"/>
                  </a:ext>
                </a:extLst>
              </a:tr>
            </a:tbl>
          </a:graphicData>
        </a:graphic>
      </p:graphicFrame>
    </p:spTree>
    <p:extLst>
      <p:ext uri="{BB962C8B-B14F-4D97-AF65-F5344CB8AC3E}">
        <p14:creationId xmlns:p14="http://schemas.microsoft.com/office/powerpoint/2010/main" val="2692912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sp>
        <p:nvSpPr>
          <p:cNvPr id="6" name="テキスト プレースホルダー 5">
            <a:extLst>
              <a:ext uri="{FF2B5EF4-FFF2-40B4-BE49-F238E27FC236}">
                <a16:creationId xmlns:a16="http://schemas.microsoft.com/office/drawing/2014/main" id="{CEA6D5CF-A010-5ECF-A237-47C283EEE96A}"/>
              </a:ext>
            </a:extLst>
          </p:cNvPr>
          <p:cNvSpPr txBox="1">
            <a:spLocks/>
          </p:cNvSpPr>
          <p:nvPr/>
        </p:nvSpPr>
        <p:spPr>
          <a:xfrm>
            <a:off x="517055" y="940286"/>
            <a:ext cx="11341887" cy="2318171"/>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2.1  Introduction: summary up to the previous meeting</a:t>
            </a:r>
          </a:p>
          <a:p>
            <a:pPr lvl="1"/>
            <a:r>
              <a:rPr lang="en-US" altLang="ja-JP" dirty="0"/>
              <a:t>Data Preprocessing, Prediction model</a:t>
            </a:r>
          </a:p>
          <a:p>
            <a:r>
              <a:rPr lang="en-US" altLang="ja-JP" dirty="0"/>
              <a:t>2.2  Prediction and Preprocessing Results</a:t>
            </a:r>
          </a:p>
          <a:p>
            <a:pPr lvl="1"/>
            <a:r>
              <a:rPr lang="en-US" altLang="ja-JP" dirty="0"/>
              <a:t>Prediction by Multiple Regression Model and Random Forest</a:t>
            </a:r>
          </a:p>
          <a:p>
            <a:pPr lvl="1"/>
            <a:r>
              <a:rPr lang="en-US" altLang="ja-JP" dirty="0"/>
              <a:t>Minor Manual Preprocessing for Permeate TOC Data</a:t>
            </a:r>
          </a:p>
        </p:txBody>
      </p:sp>
    </p:spTree>
    <p:extLst>
      <p:ext uri="{BB962C8B-B14F-4D97-AF65-F5344CB8AC3E}">
        <p14:creationId xmlns:p14="http://schemas.microsoft.com/office/powerpoint/2010/main" val="49493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Data Preprocessing</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4220" y="739903"/>
            <a:ext cx="11594568" cy="2273169"/>
          </a:xfrm>
        </p:spPr>
        <p:txBody>
          <a:bodyPr/>
          <a:lstStyle/>
          <a:p>
            <a:pPr marL="342900" lvl="1" indent="-342900">
              <a:defRPr/>
            </a:pPr>
            <a:r>
              <a:rPr lang="en-US" altLang="ja-JP" sz="2400" dirty="0"/>
              <a:t>Creating “master data“ for analysis from raw dataset by pretreatment.</a:t>
            </a:r>
            <a:endParaRPr lang="en-US" altLang="ja-JP" sz="2400" i="0" u="none" strike="noStrike" baseline="0" dirty="0">
              <a:solidFill>
                <a:srgbClr val="000000"/>
              </a:solidFill>
              <a:latin typeface="Arial" panose="020B0604020202020204" pitchFamily="34" charset="0"/>
            </a:endParaRPr>
          </a:p>
          <a:p>
            <a:pPr marL="342900" lvl="1" indent="-342900">
              <a:defRPr/>
            </a:pPr>
            <a:r>
              <a:rPr lang="en-US" altLang="ja-JP" sz="2400" i="0" u="none" strike="noStrike" baseline="0" dirty="0">
                <a:solidFill>
                  <a:srgbClr val="000000"/>
                </a:solidFill>
                <a:latin typeface="Arial" panose="020B0604020202020204" pitchFamily="34" charset="0"/>
              </a:rPr>
              <a:t>Step1: Filtering oriented by Plant Management</a:t>
            </a:r>
            <a:endParaRPr lang="en-US" altLang="ja-JP" sz="2400" dirty="0">
              <a:solidFill>
                <a:srgbClr val="000000"/>
              </a:solidFill>
              <a:latin typeface="Arial" panose="020B0604020202020204" pitchFamily="34" charset="0"/>
            </a:endParaRPr>
          </a:p>
          <a:p>
            <a:pPr marL="1004887" lvl="2" indent="-342900">
              <a:defRPr/>
            </a:pPr>
            <a:r>
              <a:rPr lang="en-US" altLang="ja-JP" sz="2000" dirty="0">
                <a:solidFill>
                  <a:srgbClr val="000000"/>
                </a:solidFill>
                <a:latin typeface="Arial" panose="020B0604020202020204" pitchFamily="34" charset="0"/>
              </a:rPr>
              <a:t>Getting rid of the data during the period as the following major rules.</a:t>
            </a:r>
          </a:p>
          <a:p>
            <a:pPr marL="342900" lvl="1" indent="-342900">
              <a:defRPr/>
            </a:pPr>
            <a:r>
              <a:rPr lang="en-US" altLang="ja-JP" sz="2400" dirty="0">
                <a:solidFill>
                  <a:srgbClr val="000000"/>
                </a:solidFill>
                <a:latin typeface="Arial" panose="020B0604020202020204" pitchFamily="34" charset="0"/>
              </a:rPr>
              <a:t>Step2: Filtering based on Formular</a:t>
            </a:r>
          </a:p>
          <a:p>
            <a:pPr marL="1004887" lvl="2" indent="-342900">
              <a:defRPr/>
            </a:pPr>
            <a:r>
              <a:rPr lang="en-US" altLang="ja-JP" sz="2000" dirty="0">
                <a:solidFill>
                  <a:srgbClr val="000000"/>
                </a:solidFill>
                <a:latin typeface="Arial" panose="020B0604020202020204" pitchFamily="34" charset="0"/>
                <a:ea typeface="Meiryo UI"/>
              </a:rPr>
              <a:t>“3</a:t>
            </a:r>
            <a:r>
              <a:rPr lang="en-US" altLang="ja-JP" sz="2000" dirty="0">
                <a:solidFill>
                  <a:srgbClr val="000000"/>
                </a:solidFill>
                <a:latin typeface="Arial" panose="020B0604020202020204" pitchFamily="34" charset="0"/>
              </a:rPr>
              <a:t>σ Variance</a:t>
            </a:r>
            <a:r>
              <a:rPr lang="en-US" altLang="ja-JP" sz="2000" dirty="0">
                <a:solidFill>
                  <a:srgbClr val="000000"/>
                </a:solidFill>
                <a:latin typeface="Arial" panose="020B0604020202020204" pitchFamily="34" charset="0"/>
                <a:ea typeface="Meiryo UI"/>
              </a:rPr>
              <a:t>” or “Kalman Filter”</a:t>
            </a:r>
            <a:r>
              <a:rPr lang="en-US" altLang="ja-JP" sz="2000" dirty="0">
                <a:solidFill>
                  <a:srgbClr val="000000"/>
                </a:solidFill>
                <a:latin typeface="Arial" panose="020B0604020202020204" pitchFamily="34" charset="0"/>
              </a:rPr>
              <a:t> is applied only when Step1 does not filter outliers enough.</a:t>
            </a:r>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5672264" cy="338554"/>
          </a:xfrm>
          <a:prstGeom prst="rect">
            <a:avLst/>
          </a:prstGeom>
          <a:noFill/>
        </p:spPr>
        <p:txBody>
          <a:bodyPr wrap="square" rtlCol="0">
            <a:spAutoFit/>
          </a:bodyPr>
          <a:lstStyle/>
          <a:p>
            <a:r>
              <a:rPr lang="en-US" altLang="ja-JP" sz="1600" b="1" dirty="0">
                <a:solidFill>
                  <a:schemeClr val="bg1"/>
                </a:solidFill>
              </a:rPr>
              <a:t>2.1 RO Permeate Water Quality Prediction &gt; Introduction</a:t>
            </a:r>
          </a:p>
        </p:txBody>
      </p:sp>
      <p:pic>
        <p:nvPicPr>
          <p:cNvPr id="7" name="Picture 2">
            <a:extLst>
              <a:ext uri="{FF2B5EF4-FFF2-40B4-BE49-F238E27FC236}">
                <a16:creationId xmlns:a16="http://schemas.microsoft.com/office/drawing/2014/main" id="{A38D7F99-F283-18F9-0D91-30B00A040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72" y="3979229"/>
            <a:ext cx="4772789" cy="163290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69B0987F-A265-39E0-EE30-FEEE0578EDBB}"/>
              </a:ext>
            </a:extLst>
          </p:cNvPr>
          <p:cNvSpPr txBox="1"/>
          <p:nvPr/>
        </p:nvSpPr>
        <p:spPr>
          <a:xfrm>
            <a:off x="274697" y="3208861"/>
            <a:ext cx="4493538"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dirty="0"/>
              <a:t>Feed Flow Rate Raw Data (1minute span)</a:t>
            </a:r>
            <a:endParaRPr kumimoji="1" lang="ja-JP" altLang="en-US" dirty="0"/>
          </a:p>
        </p:txBody>
      </p:sp>
      <p:sp>
        <p:nvSpPr>
          <p:cNvPr id="20" name="テキスト ボックス 19">
            <a:extLst>
              <a:ext uri="{FF2B5EF4-FFF2-40B4-BE49-F238E27FC236}">
                <a16:creationId xmlns:a16="http://schemas.microsoft.com/office/drawing/2014/main" id="{C9A412D6-218E-D084-77DE-E2290C995374}"/>
              </a:ext>
            </a:extLst>
          </p:cNvPr>
          <p:cNvSpPr txBox="1"/>
          <p:nvPr/>
        </p:nvSpPr>
        <p:spPr>
          <a:xfrm>
            <a:off x="5122357" y="3589856"/>
            <a:ext cx="561372" cy="461665"/>
          </a:xfrm>
          <a:prstGeom prst="rect">
            <a:avLst/>
          </a:prstGeom>
          <a:noFill/>
        </p:spPr>
        <p:txBody>
          <a:bodyPr wrap="none" rtlCol="0">
            <a:spAutoFit/>
          </a:bodyPr>
          <a:lstStyle/>
          <a:p>
            <a:r>
              <a:rPr kumimoji="1" lang="en-US" altLang="ja-JP" sz="2400" dirty="0"/>
              <a:t>(1)</a:t>
            </a:r>
            <a:endParaRPr kumimoji="1" lang="ja-JP" altLang="en-US" sz="2400" dirty="0"/>
          </a:p>
        </p:txBody>
      </p:sp>
      <p:grpSp>
        <p:nvGrpSpPr>
          <p:cNvPr id="21" name="グループ化 20">
            <a:extLst>
              <a:ext uri="{FF2B5EF4-FFF2-40B4-BE49-F238E27FC236}">
                <a16:creationId xmlns:a16="http://schemas.microsoft.com/office/drawing/2014/main" id="{9CFFE59A-43F2-AECF-4190-88C5AD6D50F0}"/>
              </a:ext>
            </a:extLst>
          </p:cNvPr>
          <p:cNvGrpSpPr/>
          <p:nvPr/>
        </p:nvGrpSpPr>
        <p:grpSpPr>
          <a:xfrm>
            <a:off x="7667908" y="4125145"/>
            <a:ext cx="1947923" cy="1008000"/>
            <a:chOff x="1985917" y="2483519"/>
            <a:chExt cx="2767255" cy="2081393"/>
          </a:xfrm>
        </p:grpSpPr>
        <p:cxnSp>
          <p:nvCxnSpPr>
            <p:cNvPr id="1125" name="直線矢印コネクタ 1124">
              <a:extLst>
                <a:ext uri="{FF2B5EF4-FFF2-40B4-BE49-F238E27FC236}">
                  <a16:creationId xmlns:a16="http://schemas.microsoft.com/office/drawing/2014/main" id="{2137C56A-6BF6-1A9D-F92F-A4995921DFDC}"/>
                </a:ext>
              </a:extLst>
            </p:cNvPr>
            <p:cNvCxnSpPr>
              <a:cxnSpLocks/>
            </p:cNvCxnSpPr>
            <p:nvPr/>
          </p:nvCxnSpPr>
          <p:spPr>
            <a:xfrm>
              <a:off x="1985917" y="455181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6" name="直線矢印コネクタ 1125">
              <a:extLst>
                <a:ext uri="{FF2B5EF4-FFF2-40B4-BE49-F238E27FC236}">
                  <a16:creationId xmlns:a16="http://schemas.microsoft.com/office/drawing/2014/main" id="{53C4BA66-0486-6216-BFCE-2000DB2442BE}"/>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27" name="テキスト ボックス 1126">
            <a:extLst>
              <a:ext uri="{FF2B5EF4-FFF2-40B4-BE49-F238E27FC236}">
                <a16:creationId xmlns:a16="http://schemas.microsoft.com/office/drawing/2014/main" id="{DEF2F691-5AB0-8D78-D5E1-437F28B7F974}"/>
              </a:ext>
            </a:extLst>
          </p:cNvPr>
          <p:cNvSpPr txBox="1"/>
          <p:nvPr/>
        </p:nvSpPr>
        <p:spPr>
          <a:xfrm>
            <a:off x="7198413" y="3597621"/>
            <a:ext cx="561372" cy="461665"/>
          </a:xfrm>
          <a:prstGeom prst="rect">
            <a:avLst/>
          </a:prstGeom>
          <a:noFill/>
        </p:spPr>
        <p:txBody>
          <a:bodyPr wrap="none" rtlCol="0">
            <a:spAutoFit/>
          </a:bodyPr>
          <a:lstStyle/>
          <a:p>
            <a:r>
              <a:rPr kumimoji="1" lang="en-US" altLang="ja-JP" sz="2400" dirty="0"/>
              <a:t>(2)</a:t>
            </a:r>
            <a:endParaRPr kumimoji="1" lang="ja-JP" altLang="en-US" sz="2400" dirty="0"/>
          </a:p>
        </p:txBody>
      </p:sp>
      <p:grpSp>
        <p:nvGrpSpPr>
          <p:cNvPr id="1128" name="グループ化 1127">
            <a:extLst>
              <a:ext uri="{FF2B5EF4-FFF2-40B4-BE49-F238E27FC236}">
                <a16:creationId xmlns:a16="http://schemas.microsoft.com/office/drawing/2014/main" id="{32804CAA-8682-5873-9101-39463EACBD3F}"/>
              </a:ext>
            </a:extLst>
          </p:cNvPr>
          <p:cNvGrpSpPr/>
          <p:nvPr/>
        </p:nvGrpSpPr>
        <p:grpSpPr>
          <a:xfrm>
            <a:off x="10085397" y="4125145"/>
            <a:ext cx="1947923" cy="1008000"/>
            <a:chOff x="1985917" y="2483519"/>
            <a:chExt cx="2767255" cy="2081393"/>
          </a:xfrm>
        </p:grpSpPr>
        <p:cxnSp>
          <p:nvCxnSpPr>
            <p:cNvPr id="1155" name="直線矢印コネクタ 1154">
              <a:extLst>
                <a:ext uri="{FF2B5EF4-FFF2-40B4-BE49-F238E27FC236}">
                  <a16:creationId xmlns:a16="http://schemas.microsoft.com/office/drawing/2014/main" id="{35400176-5268-1F8F-811A-7249845E97C0}"/>
                </a:ext>
              </a:extLst>
            </p:cNvPr>
            <p:cNvCxnSpPr>
              <a:cxnSpLocks/>
            </p:cNvCxnSpPr>
            <p:nvPr/>
          </p:nvCxnSpPr>
          <p:spPr>
            <a:xfrm>
              <a:off x="1985917" y="4551121"/>
              <a:ext cx="2767255" cy="7090"/>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56" name="直線矢印コネクタ 1155">
              <a:extLst>
                <a:ext uri="{FF2B5EF4-FFF2-40B4-BE49-F238E27FC236}">
                  <a16:creationId xmlns:a16="http://schemas.microsoft.com/office/drawing/2014/main" id="{2904D6CB-D86C-EF2B-5FE4-6B1ADD8A59DD}"/>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60" name="テキスト ボックス 1159">
            <a:extLst>
              <a:ext uri="{FF2B5EF4-FFF2-40B4-BE49-F238E27FC236}">
                <a16:creationId xmlns:a16="http://schemas.microsoft.com/office/drawing/2014/main" id="{31282709-1B98-C72C-FD81-39220A4C74C4}"/>
              </a:ext>
            </a:extLst>
          </p:cNvPr>
          <p:cNvSpPr txBox="1"/>
          <p:nvPr/>
        </p:nvSpPr>
        <p:spPr>
          <a:xfrm>
            <a:off x="10746741" y="5100528"/>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161" name="テキスト ボックス 1160">
            <a:extLst>
              <a:ext uri="{FF2B5EF4-FFF2-40B4-BE49-F238E27FC236}">
                <a16:creationId xmlns:a16="http://schemas.microsoft.com/office/drawing/2014/main" id="{FCCDD477-480A-D561-67F8-E4E9BD1B174E}"/>
              </a:ext>
            </a:extLst>
          </p:cNvPr>
          <p:cNvSpPr txBox="1"/>
          <p:nvPr/>
        </p:nvSpPr>
        <p:spPr>
          <a:xfrm>
            <a:off x="8321192" y="5101225"/>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162" name="テキスト ボックス 1161">
            <a:extLst>
              <a:ext uri="{FF2B5EF4-FFF2-40B4-BE49-F238E27FC236}">
                <a16:creationId xmlns:a16="http://schemas.microsoft.com/office/drawing/2014/main" id="{4613342C-12A4-F9C9-84E1-69F4F373BA5A}"/>
              </a:ext>
            </a:extLst>
          </p:cNvPr>
          <p:cNvSpPr txBox="1"/>
          <p:nvPr/>
        </p:nvSpPr>
        <p:spPr>
          <a:xfrm>
            <a:off x="6067820" y="5094347"/>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cxnSp>
        <p:nvCxnSpPr>
          <p:cNvPr id="1163" name="直線コネクタ 1162">
            <a:extLst>
              <a:ext uri="{FF2B5EF4-FFF2-40B4-BE49-F238E27FC236}">
                <a16:creationId xmlns:a16="http://schemas.microsoft.com/office/drawing/2014/main" id="{711B524E-8060-0C5E-0A35-5625117D34CB}"/>
              </a:ext>
            </a:extLst>
          </p:cNvPr>
          <p:cNvCxnSpPr>
            <a:cxnSpLocks/>
          </p:cNvCxnSpPr>
          <p:nvPr/>
        </p:nvCxnSpPr>
        <p:spPr>
          <a:xfrm>
            <a:off x="5457809" y="4493019"/>
            <a:ext cx="157246"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4" name="直線コネクタ 1163">
            <a:extLst>
              <a:ext uri="{FF2B5EF4-FFF2-40B4-BE49-F238E27FC236}">
                <a16:creationId xmlns:a16="http://schemas.microsoft.com/office/drawing/2014/main" id="{226ABA3D-7CD4-FA7F-4F77-6A853F38264B}"/>
              </a:ext>
            </a:extLst>
          </p:cNvPr>
          <p:cNvCxnSpPr>
            <a:cxnSpLocks/>
          </p:cNvCxnSpPr>
          <p:nvPr/>
        </p:nvCxnSpPr>
        <p:spPr>
          <a:xfrm>
            <a:off x="5774517" y="4490638"/>
            <a:ext cx="172800"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5" name="直線コネクタ 1164">
            <a:extLst>
              <a:ext uri="{FF2B5EF4-FFF2-40B4-BE49-F238E27FC236}">
                <a16:creationId xmlns:a16="http://schemas.microsoft.com/office/drawing/2014/main" id="{46E85C33-5319-6CE1-B07D-0FA07CEE58D5}"/>
              </a:ext>
            </a:extLst>
          </p:cNvPr>
          <p:cNvCxnSpPr>
            <a:cxnSpLocks/>
          </p:cNvCxnSpPr>
          <p:nvPr/>
        </p:nvCxnSpPr>
        <p:spPr>
          <a:xfrm>
            <a:off x="6150738" y="4435077"/>
            <a:ext cx="158400"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6" name="直線コネクタ 1165">
            <a:extLst>
              <a:ext uri="{FF2B5EF4-FFF2-40B4-BE49-F238E27FC236}">
                <a16:creationId xmlns:a16="http://schemas.microsoft.com/office/drawing/2014/main" id="{D23E2B47-62D9-B0CA-99B7-DEBEDC7D1DC1}"/>
              </a:ext>
            </a:extLst>
          </p:cNvPr>
          <p:cNvCxnSpPr>
            <a:cxnSpLocks/>
          </p:cNvCxnSpPr>
          <p:nvPr/>
        </p:nvCxnSpPr>
        <p:spPr>
          <a:xfrm>
            <a:off x="6488450" y="4443482"/>
            <a:ext cx="176400" cy="4109"/>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7" name="直線コネクタ 1166">
            <a:extLst>
              <a:ext uri="{FF2B5EF4-FFF2-40B4-BE49-F238E27FC236}">
                <a16:creationId xmlns:a16="http://schemas.microsoft.com/office/drawing/2014/main" id="{5AC0298E-DB9D-FCF9-D9D6-2A13197E2928}"/>
              </a:ext>
            </a:extLst>
          </p:cNvPr>
          <p:cNvCxnSpPr>
            <a:cxnSpLocks/>
          </p:cNvCxnSpPr>
          <p:nvPr/>
        </p:nvCxnSpPr>
        <p:spPr>
          <a:xfrm>
            <a:off x="6840168" y="4495513"/>
            <a:ext cx="138393"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8" name="直線コネクタ 1167">
            <a:extLst>
              <a:ext uri="{FF2B5EF4-FFF2-40B4-BE49-F238E27FC236}">
                <a16:creationId xmlns:a16="http://schemas.microsoft.com/office/drawing/2014/main" id="{EA19E768-8D66-4BD3-5629-EB18B199D5C4}"/>
              </a:ext>
            </a:extLst>
          </p:cNvPr>
          <p:cNvCxnSpPr/>
          <p:nvPr/>
        </p:nvCxnSpPr>
        <p:spPr>
          <a:xfrm>
            <a:off x="5605531" y="4485876"/>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9" name="直線コネクタ 1168">
            <a:extLst>
              <a:ext uri="{FF2B5EF4-FFF2-40B4-BE49-F238E27FC236}">
                <a16:creationId xmlns:a16="http://schemas.microsoft.com/office/drawing/2014/main" id="{6BBF3FEB-F3C5-0884-0973-BCFB3BBF7012}"/>
              </a:ext>
            </a:extLst>
          </p:cNvPr>
          <p:cNvCxnSpPr>
            <a:cxnSpLocks/>
          </p:cNvCxnSpPr>
          <p:nvPr/>
        </p:nvCxnSpPr>
        <p:spPr>
          <a:xfrm>
            <a:off x="5781660" y="4485876"/>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0" name="直線コネクタ 1169">
            <a:extLst>
              <a:ext uri="{FF2B5EF4-FFF2-40B4-BE49-F238E27FC236}">
                <a16:creationId xmlns:a16="http://schemas.microsoft.com/office/drawing/2014/main" id="{206970FB-1916-8C8C-FAC1-13E64F4FD91E}"/>
              </a:ext>
            </a:extLst>
          </p:cNvPr>
          <p:cNvCxnSpPr>
            <a:cxnSpLocks/>
          </p:cNvCxnSpPr>
          <p:nvPr/>
        </p:nvCxnSpPr>
        <p:spPr>
          <a:xfrm>
            <a:off x="5938906" y="4485875"/>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1" name="直線コネクタ 1170">
            <a:extLst>
              <a:ext uri="{FF2B5EF4-FFF2-40B4-BE49-F238E27FC236}">
                <a16:creationId xmlns:a16="http://schemas.microsoft.com/office/drawing/2014/main" id="{BE399DDC-DDDA-32DC-88B7-852D8B3CDC06}"/>
              </a:ext>
            </a:extLst>
          </p:cNvPr>
          <p:cNvCxnSpPr/>
          <p:nvPr/>
        </p:nvCxnSpPr>
        <p:spPr>
          <a:xfrm>
            <a:off x="6160263" y="4435077"/>
            <a:ext cx="0" cy="67117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2" name="直線コネクタ 1171">
            <a:extLst>
              <a:ext uri="{FF2B5EF4-FFF2-40B4-BE49-F238E27FC236}">
                <a16:creationId xmlns:a16="http://schemas.microsoft.com/office/drawing/2014/main" id="{4A1CDFD3-5CCC-E6F7-C9D7-E74FFBE41D5D}"/>
              </a:ext>
            </a:extLst>
          </p:cNvPr>
          <p:cNvCxnSpPr/>
          <p:nvPr/>
        </p:nvCxnSpPr>
        <p:spPr>
          <a:xfrm>
            <a:off x="6298656" y="4443482"/>
            <a:ext cx="0" cy="68400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3" name="直線コネクタ 1172">
            <a:extLst>
              <a:ext uri="{FF2B5EF4-FFF2-40B4-BE49-F238E27FC236}">
                <a16:creationId xmlns:a16="http://schemas.microsoft.com/office/drawing/2014/main" id="{B5476E76-4C69-7862-56AF-78F114DBFA10}"/>
              </a:ext>
            </a:extLst>
          </p:cNvPr>
          <p:cNvCxnSpPr>
            <a:cxnSpLocks/>
          </p:cNvCxnSpPr>
          <p:nvPr/>
        </p:nvCxnSpPr>
        <p:spPr>
          <a:xfrm>
            <a:off x="6497975" y="4443482"/>
            <a:ext cx="0" cy="66255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4" name="直線コネクタ 1173">
            <a:extLst>
              <a:ext uri="{FF2B5EF4-FFF2-40B4-BE49-F238E27FC236}">
                <a16:creationId xmlns:a16="http://schemas.microsoft.com/office/drawing/2014/main" id="{E67ED71D-B818-195C-07C6-56A56638EBE0}"/>
              </a:ext>
            </a:extLst>
          </p:cNvPr>
          <p:cNvCxnSpPr/>
          <p:nvPr/>
        </p:nvCxnSpPr>
        <p:spPr>
          <a:xfrm>
            <a:off x="6655221" y="4443482"/>
            <a:ext cx="0" cy="66277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5" name="直線コネクタ 1174">
            <a:extLst>
              <a:ext uri="{FF2B5EF4-FFF2-40B4-BE49-F238E27FC236}">
                <a16:creationId xmlns:a16="http://schemas.microsoft.com/office/drawing/2014/main" id="{CF999314-21D2-731F-A94F-162D906A232F}"/>
              </a:ext>
            </a:extLst>
          </p:cNvPr>
          <p:cNvCxnSpPr>
            <a:cxnSpLocks/>
          </p:cNvCxnSpPr>
          <p:nvPr/>
        </p:nvCxnSpPr>
        <p:spPr>
          <a:xfrm>
            <a:off x="6840168" y="4488257"/>
            <a:ext cx="0" cy="620164"/>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6" name="直線コネクタ 1175">
            <a:extLst>
              <a:ext uri="{FF2B5EF4-FFF2-40B4-BE49-F238E27FC236}">
                <a16:creationId xmlns:a16="http://schemas.microsoft.com/office/drawing/2014/main" id="{341A8125-02F4-7512-42D6-36D124B74B3C}"/>
              </a:ext>
            </a:extLst>
          </p:cNvPr>
          <p:cNvCxnSpPr>
            <a:cxnSpLocks/>
          </p:cNvCxnSpPr>
          <p:nvPr/>
        </p:nvCxnSpPr>
        <p:spPr>
          <a:xfrm>
            <a:off x="5605531" y="5076718"/>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7" name="直線コネクタ 1176">
            <a:extLst>
              <a:ext uri="{FF2B5EF4-FFF2-40B4-BE49-F238E27FC236}">
                <a16:creationId xmlns:a16="http://schemas.microsoft.com/office/drawing/2014/main" id="{337121C4-CBFE-33B8-BBC1-D9021A6DCDF3}"/>
              </a:ext>
            </a:extLst>
          </p:cNvPr>
          <p:cNvCxnSpPr>
            <a:cxnSpLocks/>
          </p:cNvCxnSpPr>
          <p:nvPr/>
        </p:nvCxnSpPr>
        <p:spPr>
          <a:xfrm>
            <a:off x="5938906" y="5076717"/>
            <a:ext cx="221357"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8" name="直線コネクタ 1177">
            <a:extLst>
              <a:ext uri="{FF2B5EF4-FFF2-40B4-BE49-F238E27FC236}">
                <a16:creationId xmlns:a16="http://schemas.microsoft.com/office/drawing/2014/main" id="{0F0AB15C-F66F-EBD5-705D-578DAFA89815}"/>
              </a:ext>
            </a:extLst>
          </p:cNvPr>
          <p:cNvCxnSpPr>
            <a:cxnSpLocks/>
          </p:cNvCxnSpPr>
          <p:nvPr/>
        </p:nvCxnSpPr>
        <p:spPr>
          <a:xfrm>
            <a:off x="6295151" y="5076717"/>
            <a:ext cx="198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9" name="直線コネクタ 1178">
            <a:extLst>
              <a:ext uri="{FF2B5EF4-FFF2-40B4-BE49-F238E27FC236}">
                <a16:creationId xmlns:a16="http://schemas.microsoft.com/office/drawing/2014/main" id="{B964A979-EFD8-C071-72A9-54DED50FA0C6}"/>
              </a:ext>
            </a:extLst>
          </p:cNvPr>
          <p:cNvCxnSpPr>
            <a:cxnSpLocks/>
          </p:cNvCxnSpPr>
          <p:nvPr/>
        </p:nvCxnSpPr>
        <p:spPr>
          <a:xfrm>
            <a:off x="6656909" y="5076495"/>
            <a:ext cx="180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80" name="テキスト ボックス 1179">
            <a:extLst>
              <a:ext uri="{FF2B5EF4-FFF2-40B4-BE49-F238E27FC236}">
                <a16:creationId xmlns:a16="http://schemas.microsoft.com/office/drawing/2014/main" id="{A7DC4430-5AB2-2E50-B1FE-171D07D8CEE1}"/>
              </a:ext>
            </a:extLst>
          </p:cNvPr>
          <p:cNvSpPr txBox="1"/>
          <p:nvPr/>
        </p:nvSpPr>
        <p:spPr>
          <a:xfrm>
            <a:off x="5962760" y="3938362"/>
            <a:ext cx="562975" cy="369332"/>
          </a:xfrm>
          <a:prstGeom prst="rect">
            <a:avLst/>
          </a:prstGeom>
          <a:noFill/>
        </p:spPr>
        <p:txBody>
          <a:bodyPr wrap="none" rtlCol="0">
            <a:spAutoFit/>
          </a:bodyPr>
          <a:lstStyle/>
          <a:p>
            <a:r>
              <a:rPr kumimoji="1" lang="en-US" altLang="ja-JP" dirty="0"/>
              <a:t>y=0</a:t>
            </a:r>
            <a:endParaRPr kumimoji="1" lang="ja-JP" altLang="en-US" dirty="0"/>
          </a:p>
        </p:txBody>
      </p:sp>
      <p:grpSp>
        <p:nvGrpSpPr>
          <p:cNvPr id="1181" name="グループ化 1180">
            <a:extLst>
              <a:ext uri="{FF2B5EF4-FFF2-40B4-BE49-F238E27FC236}">
                <a16:creationId xmlns:a16="http://schemas.microsoft.com/office/drawing/2014/main" id="{C5E2B9B0-7448-AB08-513F-1FF67590AE5F}"/>
              </a:ext>
            </a:extLst>
          </p:cNvPr>
          <p:cNvGrpSpPr/>
          <p:nvPr/>
        </p:nvGrpSpPr>
        <p:grpSpPr>
          <a:xfrm>
            <a:off x="5420444" y="4134253"/>
            <a:ext cx="1947923" cy="1008000"/>
            <a:chOff x="1987723" y="2483519"/>
            <a:chExt cx="2767255" cy="2081393"/>
          </a:xfrm>
        </p:grpSpPr>
        <p:cxnSp>
          <p:nvCxnSpPr>
            <p:cNvPr id="1182" name="直線矢印コネクタ 1181">
              <a:extLst>
                <a:ext uri="{FF2B5EF4-FFF2-40B4-BE49-F238E27FC236}">
                  <a16:creationId xmlns:a16="http://schemas.microsoft.com/office/drawing/2014/main" id="{2DE9340D-66EC-17C5-DC68-2C8D6724AA04}"/>
                </a:ext>
              </a:extLst>
            </p:cNvPr>
            <p:cNvCxnSpPr>
              <a:cxnSpLocks/>
            </p:cNvCxnSpPr>
            <p:nvPr/>
          </p:nvCxnSpPr>
          <p:spPr>
            <a:xfrm>
              <a:off x="1987723" y="4533782"/>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3" name="直線矢印コネクタ 1182">
              <a:extLst>
                <a:ext uri="{FF2B5EF4-FFF2-40B4-BE49-F238E27FC236}">
                  <a16:creationId xmlns:a16="http://schemas.microsoft.com/office/drawing/2014/main" id="{32BF1D67-7B53-F975-FD18-8FC68FFD8B6C}"/>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030" name="直線コネクタ 1029">
            <a:extLst>
              <a:ext uri="{FF2B5EF4-FFF2-40B4-BE49-F238E27FC236}">
                <a16:creationId xmlns:a16="http://schemas.microsoft.com/office/drawing/2014/main" id="{C5CCBE7C-398F-4D4D-C835-75221D83B075}"/>
              </a:ext>
            </a:extLst>
          </p:cNvPr>
          <p:cNvCxnSpPr>
            <a:cxnSpLocks/>
          </p:cNvCxnSpPr>
          <p:nvPr/>
        </p:nvCxnSpPr>
        <p:spPr>
          <a:xfrm rot="10800000">
            <a:off x="10500623" y="4326932"/>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4" name="直線コネクタ 1033">
            <a:extLst>
              <a:ext uri="{FF2B5EF4-FFF2-40B4-BE49-F238E27FC236}">
                <a16:creationId xmlns:a16="http://schemas.microsoft.com/office/drawing/2014/main" id="{02D59159-91FC-FF06-2D22-38DB1AF0943C}"/>
              </a:ext>
            </a:extLst>
          </p:cNvPr>
          <p:cNvCxnSpPr>
            <a:cxnSpLocks/>
          </p:cNvCxnSpPr>
          <p:nvPr/>
        </p:nvCxnSpPr>
        <p:spPr>
          <a:xfrm rot="10800000">
            <a:off x="10676752" y="4326932"/>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6" name="直線コネクタ 1035">
            <a:extLst>
              <a:ext uri="{FF2B5EF4-FFF2-40B4-BE49-F238E27FC236}">
                <a16:creationId xmlns:a16="http://schemas.microsoft.com/office/drawing/2014/main" id="{776A7B56-F0CB-EE92-0B5F-DB93E46420C0}"/>
              </a:ext>
            </a:extLst>
          </p:cNvPr>
          <p:cNvCxnSpPr>
            <a:cxnSpLocks/>
          </p:cNvCxnSpPr>
          <p:nvPr/>
        </p:nvCxnSpPr>
        <p:spPr>
          <a:xfrm rot="10800000">
            <a:off x="10493480" y="4330503"/>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7" name="直線コネクタ 1036">
            <a:extLst>
              <a:ext uri="{FF2B5EF4-FFF2-40B4-BE49-F238E27FC236}">
                <a16:creationId xmlns:a16="http://schemas.microsoft.com/office/drawing/2014/main" id="{04FBF4CA-6462-1887-52DE-9983FD5A1401}"/>
              </a:ext>
            </a:extLst>
          </p:cNvPr>
          <p:cNvCxnSpPr/>
          <p:nvPr/>
        </p:nvCxnSpPr>
        <p:spPr>
          <a:xfrm flipV="1">
            <a:off x="10683896" y="4733839"/>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8" name="直線コネクタ 1037">
            <a:extLst>
              <a:ext uri="{FF2B5EF4-FFF2-40B4-BE49-F238E27FC236}">
                <a16:creationId xmlns:a16="http://schemas.microsoft.com/office/drawing/2014/main" id="{D9DF1435-90DC-20FD-77E5-4A9B0EB86C8F}"/>
              </a:ext>
            </a:extLst>
          </p:cNvPr>
          <p:cNvCxnSpPr>
            <a:cxnSpLocks/>
          </p:cNvCxnSpPr>
          <p:nvPr/>
        </p:nvCxnSpPr>
        <p:spPr>
          <a:xfrm flipH="1" flipV="1">
            <a:off x="10780588" y="4746277"/>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0" name="直線コネクタ 1039">
            <a:extLst>
              <a:ext uri="{FF2B5EF4-FFF2-40B4-BE49-F238E27FC236}">
                <a16:creationId xmlns:a16="http://schemas.microsoft.com/office/drawing/2014/main" id="{CEB23F1B-6DA5-1BC3-A21E-141E0B66F9EA}"/>
              </a:ext>
            </a:extLst>
          </p:cNvPr>
          <p:cNvCxnSpPr/>
          <p:nvPr/>
        </p:nvCxnSpPr>
        <p:spPr>
          <a:xfrm flipV="1">
            <a:off x="10862126" y="4718454"/>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1" name="直線コネクタ 1040">
            <a:extLst>
              <a:ext uri="{FF2B5EF4-FFF2-40B4-BE49-F238E27FC236}">
                <a16:creationId xmlns:a16="http://schemas.microsoft.com/office/drawing/2014/main" id="{38681B47-0D77-997F-E550-AA5AEC861888}"/>
              </a:ext>
            </a:extLst>
          </p:cNvPr>
          <p:cNvCxnSpPr>
            <a:cxnSpLocks/>
          </p:cNvCxnSpPr>
          <p:nvPr/>
        </p:nvCxnSpPr>
        <p:spPr>
          <a:xfrm flipH="1" flipV="1">
            <a:off x="10958818" y="4730892"/>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43" name="グループ化 1042">
            <a:extLst>
              <a:ext uri="{FF2B5EF4-FFF2-40B4-BE49-F238E27FC236}">
                <a16:creationId xmlns:a16="http://schemas.microsoft.com/office/drawing/2014/main" id="{A0C69FD9-2E6B-08BD-F24A-5C23BB621EDB}"/>
              </a:ext>
            </a:extLst>
          </p:cNvPr>
          <p:cNvGrpSpPr/>
          <p:nvPr/>
        </p:nvGrpSpPr>
        <p:grpSpPr>
          <a:xfrm flipV="1">
            <a:off x="11052184" y="4686732"/>
            <a:ext cx="184013" cy="201109"/>
            <a:chOff x="11169638" y="4550283"/>
            <a:chExt cx="184013" cy="201109"/>
          </a:xfrm>
        </p:grpSpPr>
        <p:cxnSp>
          <p:nvCxnSpPr>
            <p:cNvPr id="1045" name="直線コネクタ 1044">
              <a:extLst>
                <a:ext uri="{FF2B5EF4-FFF2-40B4-BE49-F238E27FC236}">
                  <a16:creationId xmlns:a16="http://schemas.microsoft.com/office/drawing/2014/main" id="{2EA13AEC-C00C-23B9-F047-10F478C82C8D}"/>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7" name="直線コネクタ 1046">
              <a:extLst>
                <a:ext uri="{FF2B5EF4-FFF2-40B4-BE49-F238E27FC236}">
                  <a16:creationId xmlns:a16="http://schemas.microsoft.com/office/drawing/2014/main" id="{A53A6244-88B1-A839-557B-D74FC50434EF}"/>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49" name="グループ化 1048">
            <a:extLst>
              <a:ext uri="{FF2B5EF4-FFF2-40B4-BE49-F238E27FC236}">
                <a16:creationId xmlns:a16="http://schemas.microsoft.com/office/drawing/2014/main" id="{BE1D5BAF-F8A0-AF98-53D3-82302AC876A0}"/>
              </a:ext>
            </a:extLst>
          </p:cNvPr>
          <p:cNvGrpSpPr/>
          <p:nvPr/>
        </p:nvGrpSpPr>
        <p:grpSpPr>
          <a:xfrm flipH="1" flipV="1">
            <a:off x="11227541" y="4694444"/>
            <a:ext cx="184013" cy="201109"/>
            <a:chOff x="11169638" y="4550283"/>
            <a:chExt cx="184013" cy="201109"/>
          </a:xfrm>
        </p:grpSpPr>
        <p:cxnSp>
          <p:nvCxnSpPr>
            <p:cNvPr id="1052" name="直線コネクタ 1051">
              <a:extLst>
                <a:ext uri="{FF2B5EF4-FFF2-40B4-BE49-F238E27FC236}">
                  <a16:creationId xmlns:a16="http://schemas.microsoft.com/office/drawing/2014/main" id="{88A4A104-5DF3-6AC4-FBDB-D76E2D408775}"/>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3" name="直線コネクタ 1052">
              <a:extLst>
                <a:ext uri="{FF2B5EF4-FFF2-40B4-BE49-F238E27FC236}">
                  <a16:creationId xmlns:a16="http://schemas.microsoft.com/office/drawing/2014/main" id="{AB0EC835-87F5-62D7-FB17-4938C2BA1D97}"/>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6" name="グループ化 1055">
            <a:extLst>
              <a:ext uri="{FF2B5EF4-FFF2-40B4-BE49-F238E27FC236}">
                <a16:creationId xmlns:a16="http://schemas.microsoft.com/office/drawing/2014/main" id="{4D5D3F2C-F77B-60AE-3357-9C29FAE5314C}"/>
              </a:ext>
            </a:extLst>
          </p:cNvPr>
          <p:cNvGrpSpPr/>
          <p:nvPr/>
        </p:nvGrpSpPr>
        <p:grpSpPr>
          <a:xfrm flipV="1">
            <a:off x="10133522" y="4730251"/>
            <a:ext cx="184013" cy="201109"/>
            <a:chOff x="11169638" y="4550283"/>
            <a:chExt cx="184013" cy="201109"/>
          </a:xfrm>
        </p:grpSpPr>
        <p:cxnSp>
          <p:nvCxnSpPr>
            <p:cNvPr id="1057" name="直線コネクタ 1056">
              <a:extLst>
                <a:ext uri="{FF2B5EF4-FFF2-40B4-BE49-F238E27FC236}">
                  <a16:creationId xmlns:a16="http://schemas.microsoft.com/office/drawing/2014/main" id="{AD72BCE3-D408-CF98-172A-A54CEE3EA92F}"/>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8" name="直線コネクタ 1057">
              <a:extLst>
                <a:ext uri="{FF2B5EF4-FFF2-40B4-BE49-F238E27FC236}">
                  <a16:creationId xmlns:a16="http://schemas.microsoft.com/office/drawing/2014/main" id="{B6E1E940-1F9D-05A7-6BF8-67E109F7A3B0}"/>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0" name="グループ化 1059">
            <a:extLst>
              <a:ext uri="{FF2B5EF4-FFF2-40B4-BE49-F238E27FC236}">
                <a16:creationId xmlns:a16="http://schemas.microsoft.com/office/drawing/2014/main" id="{8D284E35-7CFD-5A0E-29BA-FCBCF7836EA9}"/>
              </a:ext>
            </a:extLst>
          </p:cNvPr>
          <p:cNvGrpSpPr/>
          <p:nvPr/>
        </p:nvGrpSpPr>
        <p:grpSpPr>
          <a:xfrm flipH="1" flipV="1">
            <a:off x="10308879" y="4737963"/>
            <a:ext cx="184013" cy="201109"/>
            <a:chOff x="11169638" y="4550283"/>
            <a:chExt cx="184013" cy="201109"/>
          </a:xfrm>
        </p:grpSpPr>
        <p:cxnSp>
          <p:nvCxnSpPr>
            <p:cNvPr id="1061" name="直線コネクタ 1060">
              <a:extLst>
                <a:ext uri="{FF2B5EF4-FFF2-40B4-BE49-F238E27FC236}">
                  <a16:creationId xmlns:a16="http://schemas.microsoft.com/office/drawing/2014/main" id="{4F3F0103-672B-4C8E-CB49-A392424CA2B1}"/>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2" name="直線コネクタ 1061">
              <a:extLst>
                <a:ext uri="{FF2B5EF4-FFF2-40B4-BE49-F238E27FC236}">
                  <a16:creationId xmlns:a16="http://schemas.microsoft.com/office/drawing/2014/main" id="{2E23663C-A0DF-7F40-2F23-83DF9EC34929}"/>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3" name="グループ化 1062">
            <a:extLst>
              <a:ext uri="{FF2B5EF4-FFF2-40B4-BE49-F238E27FC236}">
                <a16:creationId xmlns:a16="http://schemas.microsoft.com/office/drawing/2014/main" id="{E6984739-4121-305C-5E58-B5A4AE5455F6}"/>
              </a:ext>
            </a:extLst>
          </p:cNvPr>
          <p:cNvGrpSpPr/>
          <p:nvPr/>
        </p:nvGrpSpPr>
        <p:grpSpPr>
          <a:xfrm flipV="1">
            <a:off x="9093482" y="4586860"/>
            <a:ext cx="184013" cy="201109"/>
            <a:chOff x="11169638" y="4550283"/>
            <a:chExt cx="184013" cy="201109"/>
          </a:xfrm>
        </p:grpSpPr>
        <p:cxnSp>
          <p:nvCxnSpPr>
            <p:cNvPr id="1064" name="直線コネクタ 1063">
              <a:extLst>
                <a:ext uri="{FF2B5EF4-FFF2-40B4-BE49-F238E27FC236}">
                  <a16:creationId xmlns:a16="http://schemas.microsoft.com/office/drawing/2014/main" id="{8CE48EAE-3509-EB35-F24F-8AC63AE506BB}"/>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6" name="直線コネクタ 1065">
              <a:extLst>
                <a:ext uri="{FF2B5EF4-FFF2-40B4-BE49-F238E27FC236}">
                  <a16:creationId xmlns:a16="http://schemas.microsoft.com/office/drawing/2014/main" id="{0B4C98EA-C573-B68D-29D3-34B6D04202B4}"/>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8" name="グループ化 1067">
            <a:extLst>
              <a:ext uri="{FF2B5EF4-FFF2-40B4-BE49-F238E27FC236}">
                <a16:creationId xmlns:a16="http://schemas.microsoft.com/office/drawing/2014/main" id="{0DE30DE0-F982-5C7F-4EDF-8E98B27A76D9}"/>
              </a:ext>
            </a:extLst>
          </p:cNvPr>
          <p:cNvGrpSpPr/>
          <p:nvPr/>
        </p:nvGrpSpPr>
        <p:grpSpPr>
          <a:xfrm flipH="1" flipV="1">
            <a:off x="9268839" y="4594572"/>
            <a:ext cx="184013" cy="201109"/>
            <a:chOff x="11169638" y="4550283"/>
            <a:chExt cx="184013" cy="201109"/>
          </a:xfrm>
        </p:grpSpPr>
        <p:cxnSp>
          <p:nvCxnSpPr>
            <p:cNvPr id="1069" name="直線コネクタ 1068">
              <a:extLst>
                <a:ext uri="{FF2B5EF4-FFF2-40B4-BE49-F238E27FC236}">
                  <a16:creationId xmlns:a16="http://schemas.microsoft.com/office/drawing/2014/main" id="{369BAA04-BF90-1467-034C-905020AC0CD9}"/>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2" name="直線コネクタ 1071">
              <a:extLst>
                <a:ext uri="{FF2B5EF4-FFF2-40B4-BE49-F238E27FC236}">
                  <a16:creationId xmlns:a16="http://schemas.microsoft.com/office/drawing/2014/main" id="{D7E6B89E-C940-5F09-9474-63B97B9FB383}"/>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3" name="グループ化 1072">
            <a:extLst>
              <a:ext uri="{FF2B5EF4-FFF2-40B4-BE49-F238E27FC236}">
                <a16:creationId xmlns:a16="http://schemas.microsoft.com/office/drawing/2014/main" id="{3C09EA60-CE52-87DE-500F-90F4E46175CF}"/>
              </a:ext>
            </a:extLst>
          </p:cNvPr>
          <p:cNvGrpSpPr/>
          <p:nvPr/>
        </p:nvGrpSpPr>
        <p:grpSpPr>
          <a:xfrm flipV="1">
            <a:off x="7693047" y="4576025"/>
            <a:ext cx="184013" cy="201109"/>
            <a:chOff x="11169638" y="4550283"/>
            <a:chExt cx="184013" cy="201109"/>
          </a:xfrm>
        </p:grpSpPr>
        <p:cxnSp>
          <p:nvCxnSpPr>
            <p:cNvPr id="1074" name="直線コネクタ 1073">
              <a:extLst>
                <a:ext uri="{FF2B5EF4-FFF2-40B4-BE49-F238E27FC236}">
                  <a16:creationId xmlns:a16="http://schemas.microsoft.com/office/drawing/2014/main" id="{FA862203-5AEE-B123-E644-A9B57940E28E}"/>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5" name="直線コネクタ 1074">
              <a:extLst>
                <a:ext uri="{FF2B5EF4-FFF2-40B4-BE49-F238E27FC236}">
                  <a16:creationId xmlns:a16="http://schemas.microsoft.com/office/drawing/2014/main" id="{6BF437C5-857E-8061-6182-404A6CCF57AD}"/>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6" name="グループ化 1075">
            <a:extLst>
              <a:ext uri="{FF2B5EF4-FFF2-40B4-BE49-F238E27FC236}">
                <a16:creationId xmlns:a16="http://schemas.microsoft.com/office/drawing/2014/main" id="{82381BFB-2BA7-5375-F63C-DB4B5B1C60EB}"/>
              </a:ext>
            </a:extLst>
          </p:cNvPr>
          <p:cNvGrpSpPr/>
          <p:nvPr/>
        </p:nvGrpSpPr>
        <p:grpSpPr>
          <a:xfrm flipH="1" flipV="1">
            <a:off x="7868404" y="4583737"/>
            <a:ext cx="184013" cy="201109"/>
            <a:chOff x="11169638" y="4550283"/>
            <a:chExt cx="184013" cy="201109"/>
          </a:xfrm>
        </p:grpSpPr>
        <p:cxnSp>
          <p:nvCxnSpPr>
            <p:cNvPr id="1077" name="直線コネクタ 1076">
              <a:extLst>
                <a:ext uri="{FF2B5EF4-FFF2-40B4-BE49-F238E27FC236}">
                  <a16:creationId xmlns:a16="http://schemas.microsoft.com/office/drawing/2014/main" id="{4BB2D1C0-FA8E-3D3F-4756-0A99382B6A1A}"/>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8" name="直線コネクタ 1077">
              <a:extLst>
                <a:ext uri="{FF2B5EF4-FFF2-40B4-BE49-F238E27FC236}">
                  <a16:creationId xmlns:a16="http://schemas.microsoft.com/office/drawing/2014/main" id="{93409A0E-6E59-A9E6-4A8A-16E127082E47}"/>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79" name="直線コネクタ 1078">
            <a:extLst>
              <a:ext uri="{FF2B5EF4-FFF2-40B4-BE49-F238E27FC236}">
                <a16:creationId xmlns:a16="http://schemas.microsoft.com/office/drawing/2014/main" id="{E05AAB53-8665-C379-C496-75639D792ECE}"/>
              </a:ext>
            </a:extLst>
          </p:cNvPr>
          <p:cNvCxnSpPr/>
          <p:nvPr/>
        </p:nvCxnSpPr>
        <p:spPr>
          <a:xfrm>
            <a:off x="8028054" y="4776323"/>
            <a:ext cx="1080000" cy="0"/>
          </a:xfrm>
          <a:prstGeom prst="line">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0" name="左中かっこ 1079">
            <a:extLst>
              <a:ext uri="{FF2B5EF4-FFF2-40B4-BE49-F238E27FC236}">
                <a16:creationId xmlns:a16="http://schemas.microsoft.com/office/drawing/2014/main" id="{22B32358-EB13-6FEB-562B-235E94253ACD}"/>
              </a:ext>
            </a:extLst>
          </p:cNvPr>
          <p:cNvSpPr/>
          <p:nvPr/>
        </p:nvSpPr>
        <p:spPr>
          <a:xfrm rot="5400000">
            <a:off x="8451869" y="4131876"/>
            <a:ext cx="227091" cy="1055637"/>
          </a:xfrm>
          <a:prstGeom prst="leftBrace">
            <a:avLst>
              <a:gd name="adj1" fmla="val 35455"/>
              <a:gd name="adj2" fmla="val 50000"/>
            </a:avLst>
          </a:prstGeom>
          <a:ln>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ja-JP" altLang="en-US"/>
          </a:p>
        </p:txBody>
      </p:sp>
      <p:sp>
        <p:nvSpPr>
          <p:cNvPr id="1081" name="テキスト ボックス 1080">
            <a:extLst>
              <a:ext uri="{FF2B5EF4-FFF2-40B4-BE49-F238E27FC236}">
                <a16:creationId xmlns:a16="http://schemas.microsoft.com/office/drawing/2014/main" id="{C1156226-6931-46EF-9425-94C301B58AD3}"/>
              </a:ext>
            </a:extLst>
          </p:cNvPr>
          <p:cNvSpPr txBox="1"/>
          <p:nvPr/>
        </p:nvSpPr>
        <p:spPr>
          <a:xfrm>
            <a:off x="7955725" y="4344348"/>
            <a:ext cx="1279517" cy="261610"/>
          </a:xfrm>
          <a:prstGeom prst="rect">
            <a:avLst/>
          </a:prstGeom>
          <a:noFill/>
        </p:spPr>
        <p:txBody>
          <a:bodyPr wrap="none" rtlCol="0">
            <a:spAutoFit/>
          </a:bodyPr>
          <a:lstStyle/>
          <a:p>
            <a:r>
              <a:rPr kumimoji="1" lang="en-US" altLang="ja-JP" sz="1100" dirty="0"/>
              <a:t>More than 10 min</a:t>
            </a:r>
            <a:endParaRPr kumimoji="1" lang="ja-JP" altLang="en-US" sz="1100" dirty="0"/>
          </a:p>
        </p:txBody>
      </p:sp>
      <p:sp>
        <p:nvSpPr>
          <p:cNvPr id="1082" name="左中かっこ 1081">
            <a:extLst>
              <a:ext uri="{FF2B5EF4-FFF2-40B4-BE49-F238E27FC236}">
                <a16:creationId xmlns:a16="http://schemas.microsoft.com/office/drawing/2014/main" id="{40F07D66-A4D2-2910-24A3-C94D4EEBF496}"/>
              </a:ext>
            </a:extLst>
          </p:cNvPr>
          <p:cNvSpPr/>
          <p:nvPr/>
        </p:nvSpPr>
        <p:spPr>
          <a:xfrm flipH="1">
            <a:off x="10667089" y="4318848"/>
            <a:ext cx="243383" cy="564267"/>
          </a:xfrm>
          <a:prstGeom prst="leftBrace">
            <a:avLst>
              <a:gd name="adj1" fmla="val 17726"/>
              <a:gd name="adj2" fmla="val 33795"/>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83" name="テキスト ボックス 1082">
            <a:extLst>
              <a:ext uri="{FF2B5EF4-FFF2-40B4-BE49-F238E27FC236}">
                <a16:creationId xmlns:a16="http://schemas.microsoft.com/office/drawing/2014/main" id="{E367D528-5735-6DE8-A5B9-B73B732FCC96}"/>
              </a:ext>
            </a:extLst>
          </p:cNvPr>
          <p:cNvSpPr txBox="1"/>
          <p:nvPr/>
        </p:nvSpPr>
        <p:spPr>
          <a:xfrm>
            <a:off x="10837210" y="4270932"/>
            <a:ext cx="1138453" cy="430887"/>
          </a:xfrm>
          <a:prstGeom prst="rect">
            <a:avLst/>
          </a:prstGeom>
          <a:noFill/>
        </p:spPr>
        <p:txBody>
          <a:bodyPr wrap="square" rtlCol="0">
            <a:spAutoFit/>
          </a:bodyPr>
          <a:lstStyle/>
          <a:p>
            <a:r>
              <a:rPr kumimoji="1" lang="en-US" altLang="ja-JP" sz="1100" dirty="0"/>
              <a:t>Changing rate</a:t>
            </a:r>
          </a:p>
          <a:p>
            <a:r>
              <a:rPr kumimoji="1" lang="en-US" altLang="ja-JP" sz="1100" dirty="0"/>
              <a:t>More than 20%</a:t>
            </a:r>
            <a:endParaRPr kumimoji="1" lang="ja-JP" altLang="en-US" sz="1100" dirty="0"/>
          </a:p>
        </p:txBody>
      </p:sp>
      <p:grpSp>
        <p:nvGrpSpPr>
          <p:cNvPr id="1084" name="グループ化 1083">
            <a:extLst>
              <a:ext uri="{FF2B5EF4-FFF2-40B4-BE49-F238E27FC236}">
                <a16:creationId xmlns:a16="http://schemas.microsoft.com/office/drawing/2014/main" id="{623485E0-63BF-4B93-B089-D011A22ACB9B}"/>
              </a:ext>
            </a:extLst>
          </p:cNvPr>
          <p:cNvGrpSpPr/>
          <p:nvPr/>
        </p:nvGrpSpPr>
        <p:grpSpPr>
          <a:xfrm flipH="1" flipV="1">
            <a:off x="11402841" y="4686731"/>
            <a:ext cx="184013" cy="201109"/>
            <a:chOff x="11169638" y="4550283"/>
            <a:chExt cx="184013" cy="201109"/>
          </a:xfrm>
        </p:grpSpPr>
        <p:cxnSp>
          <p:nvCxnSpPr>
            <p:cNvPr id="1085" name="直線コネクタ 1084">
              <a:extLst>
                <a:ext uri="{FF2B5EF4-FFF2-40B4-BE49-F238E27FC236}">
                  <a16:creationId xmlns:a16="http://schemas.microsoft.com/office/drawing/2014/main" id="{2C979D5C-686F-AAE1-8892-2D11360F081C}"/>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6" name="直線コネクタ 1085">
              <a:extLst>
                <a:ext uri="{FF2B5EF4-FFF2-40B4-BE49-F238E27FC236}">
                  <a16:creationId xmlns:a16="http://schemas.microsoft.com/office/drawing/2014/main" id="{BD098D57-2256-C04C-8FB5-E30C359C0683}"/>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89" name="直線矢印コネクタ 1088">
            <a:extLst>
              <a:ext uri="{FF2B5EF4-FFF2-40B4-BE49-F238E27FC236}">
                <a16:creationId xmlns:a16="http://schemas.microsoft.com/office/drawing/2014/main" id="{E797CD8B-466A-3F0D-5718-BDA524AA7711}"/>
              </a:ext>
            </a:extLst>
          </p:cNvPr>
          <p:cNvCxnSpPr>
            <a:cxnSpLocks/>
            <a:stCxn id="1180" idx="2"/>
          </p:cNvCxnSpPr>
          <p:nvPr/>
        </p:nvCxnSpPr>
        <p:spPr>
          <a:xfrm flipH="1">
            <a:off x="6012346" y="4307694"/>
            <a:ext cx="231902" cy="69863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0" name="直線矢印コネクタ 1089">
            <a:extLst>
              <a:ext uri="{FF2B5EF4-FFF2-40B4-BE49-F238E27FC236}">
                <a16:creationId xmlns:a16="http://schemas.microsoft.com/office/drawing/2014/main" id="{43167117-4B36-D899-3AB5-51986D6E4AB6}"/>
              </a:ext>
            </a:extLst>
          </p:cNvPr>
          <p:cNvCxnSpPr>
            <a:cxnSpLocks/>
            <a:stCxn id="1180" idx="2"/>
          </p:cNvCxnSpPr>
          <p:nvPr/>
        </p:nvCxnSpPr>
        <p:spPr>
          <a:xfrm>
            <a:off x="6244248" y="4307694"/>
            <a:ext cx="172502" cy="692198"/>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91" name="テキスト ボックス 1090">
            <a:extLst>
              <a:ext uri="{FF2B5EF4-FFF2-40B4-BE49-F238E27FC236}">
                <a16:creationId xmlns:a16="http://schemas.microsoft.com/office/drawing/2014/main" id="{17225D0A-8D6B-06F9-4A3A-7E8453313BE5}"/>
              </a:ext>
            </a:extLst>
          </p:cNvPr>
          <p:cNvSpPr txBox="1"/>
          <p:nvPr/>
        </p:nvSpPr>
        <p:spPr>
          <a:xfrm>
            <a:off x="5093826" y="4528071"/>
            <a:ext cx="338554" cy="369332"/>
          </a:xfrm>
          <a:prstGeom prst="rect">
            <a:avLst/>
          </a:prstGeom>
          <a:noFill/>
        </p:spPr>
        <p:txBody>
          <a:bodyPr wrap="none" rtlCol="0">
            <a:spAutoFit/>
          </a:bodyPr>
          <a:lstStyle/>
          <a:p>
            <a:r>
              <a:rPr kumimoji="1" lang="en-US" altLang="ja-JP" dirty="0"/>
              <a:t>Y</a:t>
            </a:r>
          </a:p>
        </p:txBody>
      </p:sp>
      <p:cxnSp>
        <p:nvCxnSpPr>
          <p:cNvPr id="1092" name="直線矢印コネクタ 1091">
            <a:extLst>
              <a:ext uri="{FF2B5EF4-FFF2-40B4-BE49-F238E27FC236}">
                <a16:creationId xmlns:a16="http://schemas.microsoft.com/office/drawing/2014/main" id="{4B18F108-439A-5017-69A9-810814A4194F}"/>
              </a:ext>
            </a:extLst>
          </p:cNvPr>
          <p:cNvCxnSpPr>
            <a:cxnSpLocks/>
            <a:stCxn id="1180" idx="2"/>
          </p:cNvCxnSpPr>
          <p:nvPr/>
        </p:nvCxnSpPr>
        <p:spPr>
          <a:xfrm flipH="1">
            <a:off x="5669463" y="4307694"/>
            <a:ext cx="574785" cy="69181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3" name="直線矢印コネクタ 1092">
            <a:extLst>
              <a:ext uri="{FF2B5EF4-FFF2-40B4-BE49-F238E27FC236}">
                <a16:creationId xmlns:a16="http://schemas.microsoft.com/office/drawing/2014/main" id="{838047F6-D0DF-FCEF-13E9-E3A98ACC8F7B}"/>
              </a:ext>
            </a:extLst>
          </p:cNvPr>
          <p:cNvCxnSpPr>
            <a:cxnSpLocks/>
            <a:stCxn id="1180" idx="2"/>
          </p:cNvCxnSpPr>
          <p:nvPr/>
        </p:nvCxnSpPr>
        <p:spPr>
          <a:xfrm>
            <a:off x="6244248" y="4307694"/>
            <a:ext cx="514474" cy="673060"/>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94" name="テキスト ボックス 1093">
            <a:extLst>
              <a:ext uri="{FF2B5EF4-FFF2-40B4-BE49-F238E27FC236}">
                <a16:creationId xmlns:a16="http://schemas.microsoft.com/office/drawing/2014/main" id="{82CADCB2-C6EF-F8ED-0A1C-5014DAE29915}"/>
              </a:ext>
            </a:extLst>
          </p:cNvPr>
          <p:cNvSpPr txBox="1"/>
          <p:nvPr/>
        </p:nvSpPr>
        <p:spPr>
          <a:xfrm>
            <a:off x="7338245" y="4494225"/>
            <a:ext cx="338554" cy="369332"/>
          </a:xfrm>
          <a:prstGeom prst="rect">
            <a:avLst/>
          </a:prstGeom>
          <a:noFill/>
        </p:spPr>
        <p:txBody>
          <a:bodyPr wrap="none" rtlCol="0">
            <a:spAutoFit/>
          </a:bodyPr>
          <a:lstStyle/>
          <a:p>
            <a:r>
              <a:rPr kumimoji="1" lang="en-US" altLang="ja-JP" dirty="0"/>
              <a:t>Y</a:t>
            </a:r>
          </a:p>
        </p:txBody>
      </p:sp>
      <p:sp>
        <p:nvSpPr>
          <p:cNvPr id="1095" name="テキスト ボックス 1094">
            <a:extLst>
              <a:ext uri="{FF2B5EF4-FFF2-40B4-BE49-F238E27FC236}">
                <a16:creationId xmlns:a16="http://schemas.microsoft.com/office/drawing/2014/main" id="{70056BDC-EFD0-3B10-6125-446AE46E88CA}"/>
              </a:ext>
            </a:extLst>
          </p:cNvPr>
          <p:cNvSpPr txBox="1"/>
          <p:nvPr/>
        </p:nvSpPr>
        <p:spPr>
          <a:xfrm>
            <a:off x="9750735" y="4471819"/>
            <a:ext cx="338554" cy="369332"/>
          </a:xfrm>
          <a:prstGeom prst="rect">
            <a:avLst/>
          </a:prstGeom>
          <a:noFill/>
        </p:spPr>
        <p:txBody>
          <a:bodyPr wrap="none" rtlCol="0">
            <a:spAutoFit/>
          </a:bodyPr>
          <a:lstStyle/>
          <a:p>
            <a:r>
              <a:rPr kumimoji="1" lang="en-US" altLang="ja-JP" dirty="0"/>
              <a:t>Y</a:t>
            </a:r>
          </a:p>
        </p:txBody>
      </p:sp>
      <p:sp>
        <p:nvSpPr>
          <p:cNvPr id="1096" name="テキスト ボックス 1095">
            <a:extLst>
              <a:ext uri="{FF2B5EF4-FFF2-40B4-BE49-F238E27FC236}">
                <a16:creationId xmlns:a16="http://schemas.microsoft.com/office/drawing/2014/main" id="{6CCD081B-340A-81C3-6ECD-7D18EC7583EA}"/>
              </a:ext>
            </a:extLst>
          </p:cNvPr>
          <p:cNvSpPr txBox="1"/>
          <p:nvPr/>
        </p:nvSpPr>
        <p:spPr>
          <a:xfrm>
            <a:off x="9712502" y="3597621"/>
            <a:ext cx="561372" cy="461665"/>
          </a:xfrm>
          <a:prstGeom prst="rect">
            <a:avLst/>
          </a:prstGeom>
          <a:noFill/>
        </p:spPr>
        <p:txBody>
          <a:bodyPr wrap="none" rtlCol="0">
            <a:spAutoFit/>
          </a:bodyPr>
          <a:lstStyle/>
          <a:p>
            <a:r>
              <a:rPr kumimoji="1" lang="en-US" altLang="ja-JP" sz="2400" dirty="0"/>
              <a:t>(3)</a:t>
            </a:r>
            <a:endParaRPr kumimoji="1" lang="ja-JP" altLang="en-US" sz="2400" dirty="0"/>
          </a:p>
        </p:txBody>
      </p:sp>
      <p:sp>
        <p:nvSpPr>
          <p:cNvPr id="1097" name="テキスト ボックス 1096">
            <a:extLst>
              <a:ext uri="{FF2B5EF4-FFF2-40B4-BE49-F238E27FC236}">
                <a16:creationId xmlns:a16="http://schemas.microsoft.com/office/drawing/2014/main" id="{DFB0458D-583F-158C-CC0E-790C0F0EB90C}"/>
              </a:ext>
            </a:extLst>
          </p:cNvPr>
          <p:cNvSpPr txBox="1"/>
          <p:nvPr/>
        </p:nvSpPr>
        <p:spPr>
          <a:xfrm>
            <a:off x="7299295" y="5529791"/>
            <a:ext cx="2592376" cy="307777"/>
          </a:xfrm>
          <a:prstGeom prst="rect">
            <a:avLst/>
          </a:prstGeom>
          <a:noFill/>
        </p:spPr>
        <p:txBody>
          <a:bodyPr wrap="none" rtlCol="0">
            <a:spAutoFit/>
          </a:bodyPr>
          <a:lstStyle/>
          <a:p>
            <a:r>
              <a:rPr kumimoji="1" lang="en-US" altLang="ja-JP" sz="1400" dirty="0"/>
              <a:t>Constant value lasts long term</a:t>
            </a:r>
            <a:endParaRPr kumimoji="1" lang="ja-JP" altLang="en-US" sz="1400" dirty="0"/>
          </a:p>
        </p:txBody>
      </p:sp>
      <p:sp>
        <p:nvSpPr>
          <p:cNvPr id="1098" name="テキスト ボックス 1097">
            <a:extLst>
              <a:ext uri="{FF2B5EF4-FFF2-40B4-BE49-F238E27FC236}">
                <a16:creationId xmlns:a16="http://schemas.microsoft.com/office/drawing/2014/main" id="{99533132-E11A-CB7C-844C-42E0B05FC25E}"/>
              </a:ext>
            </a:extLst>
          </p:cNvPr>
          <p:cNvSpPr txBox="1"/>
          <p:nvPr/>
        </p:nvSpPr>
        <p:spPr>
          <a:xfrm>
            <a:off x="10124194" y="5520381"/>
            <a:ext cx="1946367" cy="307777"/>
          </a:xfrm>
          <a:prstGeom prst="rect">
            <a:avLst/>
          </a:prstGeom>
          <a:noFill/>
        </p:spPr>
        <p:txBody>
          <a:bodyPr wrap="none" rtlCol="0">
            <a:spAutoFit/>
          </a:bodyPr>
          <a:lstStyle/>
          <a:p>
            <a:r>
              <a:rPr kumimoji="1" lang="en-US" altLang="ja-JP" sz="1400" dirty="0"/>
              <a:t>Changing Rate is high</a:t>
            </a:r>
            <a:endParaRPr kumimoji="1" lang="ja-JP" altLang="en-US" sz="1400" dirty="0"/>
          </a:p>
        </p:txBody>
      </p:sp>
      <p:sp>
        <p:nvSpPr>
          <p:cNvPr id="1099" name="テキスト ボックス 1098">
            <a:extLst>
              <a:ext uri="{FF2B5EF4-FFF2-40B4-BE49-F238E27FC236}">
                <a16:creationId xmlns:a16="http://schemas.microsoft.com/office/drawing/2014/main" id="{9E6A4A20-85FC-0208-DE9A-2E357D34A648}"/>
              </a:ext>
            </a:extLst>
          </p:cNvPr>
          <p:cNvSpPr txBox="1"/>
          <p:nvPr/>
        </p:nvSpPr>
        <p:spPr>
          <a:xfrm>
            <a:off x="5815949" y="5529791"/>
            <a:ext cx="958404" cy="307777"/>
          </a:xfrm>
          <a:prstGeom prst="rect">
            <a:avLst/>
          </a:prstGeom>
          <a:noFill/>
        </p:spPr>
        <p:txBody>
          <a:bodyPr wrap="none" rtlCol="0">
            <a:spAutoFit/>
          </a:bodyPr>
          <a:lstStyle/>
          <a:p>
            <a:r>
              <a:rPr kumimoji="1" lang="en-US" altLang="ja-JP" sz="1400" dirty="0"/>
              <a:t>Value is 0</a:t>
            </a:r>
            <a:endParaRPr kumimoji="1" lang="ja-JP" altLang="en-US" sz="1400" dirty="0"/>
          </a:p>
        </p:txBody>
      </p:sp>
      <p:sp>
        <p:nvSpPr>
          <p:cNvPr id="1100" name="テキスト ボックス 1099">
            <a:extLst>
              <a:ext uri="{FF2B5EF4-FFF2-40B4-BE49-F238E27FC236}">
                <a16:creationId xmlns:a16="http://schemas.microsoft.com/office/drawing/2014/main" id="{E53E7CDC-9B1B-8D06-4D6A-CA9616FD3A46}"/>
              </a:ext>
            </a:extLst>
          </p:cNvPr>
          <p:cNvSpPr txBox="1"/>
          <p:nvPr/>
        </p:nvSpPr>
        <p:spPr>
          <a:xfrm>
            <a:off x="7479099" y="3162522"/>
            <a:ext cx="2364750"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dirty="0"/>
              <a:t>Local Rules in Step1 </a:t>
            </a:r>
            <a:endParaRPr kumimoji="1" lang="ja-JP" altLang="en-US" dirty="0"/>
          </a:p>
        </p:txBody>
      </p:sp>
    </p:spTree>
    <p:extLst>
      <p:ext uri="{BB962C8B-B14F-4D97-AF65-F5344CB8AC3E}">
        <p14:creationId xmlns:p14="http://schemas.microsoft.com/office/powerpoint/2010/main" val="1611553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lang="en-US" altLang="ja-JP" dirty="0"/>
              <a:t>Sequential Prediction (1 week Training and 1 week Prediction)</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3" y="-20412"/>
            <a:ext cx="5776565" cy="338554"/>
          </a:xfrm>
          <a:prstGeom prst="rect">
            <a:avLst/>
          </a:prstGeom>
          <a:noFill/>
        </p:spPr>
        <p:txBody>
          <a:bodyPr wrap="square" rtlCol="0">
            <a:spAutoFit/>
          </a:bodyPr>
          <a:lstStyle/>
          <a:p>
            <a:r>
              <a:rPr lang="en-US" altLang="ja-JP" sz="1600" b="1" dirty="0">
                <a:solidFill>
                  <a:schemeClr val="bg1"/>
                </a:solidFill>
              </a:rPr>
              <a:t>2.1 RO Permeate Water Quality Prediction &gt; Introduction</a:t>
            </a:r>
          </a:p>
        </p:txBody>
      </p:sp>
      <p:sp>
        <p:nvSpPr>
          <p:cNvPr id="4" name="正方形/長方形 3">
            <a:extLst>
              <a:ext uri="{FF2B5EF4-FFF2-40B4-BE49-F238E27FC236}">
                <a16:creationId xmlns:a16="http://schemas.microsoft.com/office/drawing/2014/main" id="{7B7D9BD6-A675-913B-6D0E-2FE4FEAF1502}"/>
              </a:ext>
            </a:extLst>
          </p:cNvPr>
          <p:cNvSpPr/>
          <p:nvPr/>
        </p:nvSpPr>
        <p:spPr>
          <a:xfrm>
            <a:off x="1587268" y="4279043"/>
            <a:ext cx="8971052" cy="1936247"/>
          </a:xfrm>
          <a:prstGeom prst="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088202B-559D-C0DD-3584-4A18736EE9DC}"/>
              </a:ext>
            </a:extLst>
          </p:cNvPr>
          <p:cNvSpPr txBox="1"/>
          <p:nvPr/>
        </p:nvSpPr>
        <p:spPr>
          <a:xfrm>
            <a:off x="7962900" y="1942068"/>
            <a:ext cx="530915" cy="369332"/>
          </a:xfrm>
          <a:prstGeom prst="rect">
            <a:avLst/>
          </a:prstGeom>
          <a:noFill/>
        </p:spPr>
        <p:txBody>
          <a:bodyPr wrap="none" rtlCol="0">
            <a:spAutoFit/>
          </a:bodyPr>
          <a:lstStyle/>
          <a:p>
            <a:r>
              <a:rPr kumimoji="1" lang="ja-JP" altLang="en-US" dirty="0"/>
              <a:t>・・・</a:t>
            </a:r>
          </a:p>
        </p:txBody>
      </p:sp>
      <p:sp>
        <p:nvSpPr>
          <p:cNvPr id="26" name="正方形/長方形 25">
            <a:extLst>
              <a:ext uri="{FF2B5EF4-FFF2-40B4-BE49-F238E27FC236}">
                <a16:creationId xmlns:a16="http://schemas.microsoft.com/office/drawing/2014/main" id="{E3C5DAA8-28AB-3978-3227-C2F47CFBD32B}"/>
              </a:ext>
            </a:extLst>
          </p:cNvPr>
          <p:cNvSpPr/>
          <p:nvPr/>
        </p:nvSpPr>
        <p:spPr>
          <a:xfrm>
            <a:off x="9027886" y="932541"/>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4C42F4B0-4D90-8FED-438F-259343A68180}"/>
              </a:ext>
            </a:extLst>
          </p:cNvPr>
          <p:cNvSpPr/>
          <p:nvPr/>
        </p:nvSpPr>
        <p:spPr>
          <a:xfrm>
            <a:off x="9203870" y="1585685"/>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55</a:t>
            </a:r>
            <a:endParaRPr kumimoji="1" lang="ja-JP" altLang="en-US" dirty="0">
              <a:solidFill>
                <a:schemeClr val="tx1"/>
              </a:solidFill>
            </a:endParaRPr>
          </a:p>
        </p:txBody>
      </p:sp>
      <p:sp>
        <p:nvSpPr>
          <p:cNvPr id="28" name="正方形/長方形 27">
            <a:extLst>
              <a:ext uri="{FF2B5EF4-FFF2-40B4-BE49-F238E27FC236}">
                <a16:creationId xmlns:a16="http://schemas.microsoft.com/office/drawing/2014/main" id="{35C0776F-2F83-C790-9C2F-2765F09E65C7}"/>
              </a:ext>
            </a:extLst>
          </p:cNvPr>
          <p:cNvSpPr/>
          <p:nvPr/>
        </p:nvSpPr>
        <p:spPr>
          <a:xfrm>
            <a:off x="10324320" y="1585685"/>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56</a:t>
            </a:r>
            <a:endParaRPr kumimoji="1" lang="ja-JP" altLang="en-US" dirty="0">
              <a:solidFill>
                <a:schemeClr val="tx1"/>
              </a:solidFill>
            </a:endParaRPr>
          </a:p>
        </p:txBody>
      </p:sp>
      <p:sp>
        <p:nvSpPr>
          <p:cNvPr id="34" name="正方形/長方形 33">
            <a:extLst>
              <a:ext uri="{FF2B5EF4-FFF2-40B4-BE49-F238E27FC236}">
                <a16:creationId xmlns:a16="http://schemas.microsoft.com/office/drawing/2014/main" id="{4C35AE2F-6C6A-2F7B-7BB1-7915855AFB89}"/>
              </a:ext>
            </a:extLst>
          </p:cNvPr>
          <p:cNvSpPr/>
          <p:nvPr/>
        </p:nvSpPr>
        <p:spPr>
          <a:xfrm>
            <a:off x="2600729" y="4594033"/>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2</a:t>
            </a:r>
            <a:endParaRPr kumimoji="1" lang="ja-JP" altLang="en-US" dirty="0">
              <a:solidFill>
                <a:schemeClr val="tx1"/>
              </a:solidFill>
            </a:endParaRPr>
          </a:p>
        </p:txBody>
      </p:sp>
      <p:sp>
        <p:nvSpPr>
          <p:cNvPr id="37" name="正方形/長方形 36">
            <a:extLst>
              <a:ext uri="{FF2B5EF4-FFF2-40B4-BE49-F238E27FC236}">
                <a16:creationId xmlns:a16="http://schemas.microsoft.com/office/drawing/2014/main" id="{E044B5C2-2524-8324-54E2-329B3D0B7369}"/>
              </a:ext>
            </a:extLst>
          </p:cNvPr>
          <p:cNvSpPr/>
          <p:nvPr/>
        </p:nvSpPr>
        <p:spPr>
          <a:xfrm>
            <a:off x="3126988" y="4590637"/>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3</a:t>
            </a:r>
            <a:endParaRPr kumimoji="1" lang="ja-JP" altLang="en-US" dirty="0">
              <a:solidFill>
                <a:schemeClr val="tx1"/>
              </a:solidFill>
            </a:endParaRPr>
          </a:p>
        </p:txBody>
      </p:sp>
      <p:sp>
        <p:nvSpPr>
          <p:cNvPr id="49" name="正方形/長方形 48">
            <a:extLst>
              <a:ext uri="{FF2B5EF4-FFF2-40B4-BE49-F238E27FC236}">
                <a16:creationId xmlns:a16="http://schemas.microsoft.com/office/drawing/2014/main" id="{1F2C2BBB-B90A-8256-1AEC-4DD62029FFBC}"/>
              </a:ext>
            </a:extLst>
          </p:cNvPr>
          <p:cNvSpPr/>
          <p:nvPr/>
        </p:nvSpPr>
        <p:spPr>
          <a:xfrm>
            <a:off x="3660758" y="4590637"/>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a:t>
            </a:r>
            <a:r>
              <a:rPr kumimoji="1" lang="ja-JP" altLang="en-US" dirty="0">
                <a:solidFill>
                  <a:schemeClr val="tx1"/>
                </a:solidFill>
              </a:rPr>
              <a:t>４</a:t>
            </a:r>
          </a:p>
        </p:txBody>
      </p:sp>
      <p:sp>
        <p:nvSpPr>
          <p:cNvPr id="55" name="テキスト ボックス 54">
            <a:extLst>
              <a:ext uri="{FF2B5EF4-FFF2-40B4-BE49-F238E27FC236}">
                <a16:creationId xmlns:a16="http://schemas.microsoft.com/office/drawing/2014/main" id="{D8C636CE-D1EF-CBB6-9268-1444A16AE200}"/>
              </a:ext>
            </a:extLst>
          </p:cNvPr>
          <p:cNvSpPr txBox="1"/>
          <p:nvPr/>
        </p:nvSpPr>
        <p:spPr>
          <a:xfrm>
            <a:off x="4281789" y="5084546"/>
            <a:ext cx="530915" cy="369332"/>
          </a:xfrm>
          <a:prstGeom prst="rect">
            <a:avLst/>
          </a:prstGeom>
          <a:noFill/>
        </p:spPr>
        <p:txBody>
          <a:bodyPr wrap="none" rtlCol="0">
            <a:spAutoFit/>
          </a:bodyPr>
          <a:lstStyle/>
          <a:p>
            <a:r>
              <a:rPr kumimoji="1" lang="ja-JP" altLang="en-US" dirty="0"/>
              <a:t>・・・</a:t>
            </a:r>
          </a:p>
        </p:txBody>
      </p:sp>
      <p:cxnSp>
        <p:nvCxnSpPr>
          <p:cNvPr id="56" name="直線矢印コネクタ 55">
            <a:extLst>
              <a:ext uri="{FF2B5EF4-FFF2-40B4-BE49-F238E27FC236}">
                <a16:creationId xmlns:a16="http://schemas.microsoft.com/office/drawing/2014/main" id="{6D0BEF7D-9F94-F9E3-4031-6A234D3148FD}"/>
              </a:ext>
            </a:extLst>
          </p:cNvPr>
          <p:cNvCxnSpPr>
            <a:cxnSpLocks/>
            <a:stCxn id="28" idx="2"/>
            <a:endCxn id="59" idx="0"/>
          </p:cNvCxnSpPr>
          <p:nvPr/>
        </p:nvCxnSpPr>
        <p:spPr>
          <a:xfrm flipH="1">
            <a:off x="5070340" y="3044371"/>
            <a:ext cx="5487980" cy="1546266"/>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59" name="正方形/長方形 58">
            <a:extLst>
              <a:ext uri="{FF2B5EF4-FFF2-40B4-BE49-F238E27FC236}">
                <a16:creationId xmlns:a16="http://schemas.microsoft.com/office/drawing/2014/main" id="{FA1CD7EC-9EAC-A4DE-F0C6-94DD8DFE468C}"/>
              </a:ext>
            </a:extLst>
          </p:cNvPr>
          <p:cNvSpPr/>
          <p:nvPr/>
        </p:nvSpPr>
        <p:spPr>
          <a:xfrm>
            <a:off x="4836372" y="4590637"/>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56</a:t>
            </a:r>
            <a:endParaRPr kumimoji="1" lang="ja-JP" altLang="en-US" dirty="0">
              <a:solidFill>
                <a:schemeClr val="tx1"/>
              </a:solidFill>
            </a:endParaRPr>
          </a:p>
        </p:txBody>
      </p:sp>
      <p:sp>
        <p:nvSpPr>
          <p:cNvPr id="77" name="正方形/長方形 76">
            <a:extLst>
              <a:ext uri="{FF2B5EF4-FFF2-40B4-BE49-F238E27FC236}">
                <a16:creationId xmlns:a16="http://schemas.microsoft.com/office/drawing/2014/main" id="{8C6AF10A-5AFD-6C63-0CF7-311D2DE56908}"/>
              </a:ext>
            </a:extLst>
          </p:cNvPr>
          <p:cNvSpPr/>
          <p:nvPr/>
        </p:nvSpPr>
        <p:spPr>
          <a:xfrm>
            <a:off x="5448426" y="948723"/>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F4B07CFD-FB91-2B11-2023-6B44795E6BB2}"/>
              </a:ext>
            </a:extLst>
          </p:cNvPr>
          <p:cNvSpPr/>
          <p:nvPr/>
        </p:nvSpPr>
        <p:spPr>
          <a:xfrm>
            <a:off x="5624410" y="1601867"/>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3</a:t>
            </a:r>
            <a:endParaRPr kumimoji="1" lang="ja-JP" altLang="en-US" dirty="0">
              <a:solidFill>
                <a:schemeClr val="tx1"/>
              </a:solidFill>
            </a:endParaRPr>
          </a:p>
        </p:txBody>
      </p:sp>
      <p:sp>
        <p:nvSpPr>
          <p:cNvPr id="79" name="正方形/長方形 78">
            <a:extLst>
              <a:ext uri="{FF2B5EF4-FFF2-40B4-BE49-F238E27FC236}">
                <a16:creationId xmlns:a16="http://schemas.microsoft.com/office/drawing/2014/main" id="{B48774D5-2369-257F-D035-36129B0A197F}"/>
              </a:ext>
            </a:extLst>
          </p:cNvPr>
          <p:cNvSpPr/>
          <p:nvPr/>
        </p:nvSpPr>
        <p:spPr>
          <a:xfrm>
            <a:off x="6744860" y="1601867"/>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4</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2B69B76D-8C4F-B161-C51F-36BB2E352743}"/>
              </a:ext>
            </a:extLst>
          </p:cNvPr>
          <p:cNvCxnSpPr>
            <a:cxnSpLocks/>
            <a:stCxn id="79" idx="2"/>
            <a:endCxn id="49" idx="0"/>
          </p:cNvCxnSpPr>
          <p:nvPr/>
        </p:nvCxnSpPr>
        <p:spPr>
          <a:xfrm flipH="1">
            <a:off x="3894726" y="3060553"/>
            <a:ext cx="3084134" cy="1530084"/>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83" name="正方形/長方形 82">
            <a:extLst>
              <a:ext uri="{FF2B5EF4-FFF2-40B4-BE49-F238E27FC236}">
                <a16:creationId xmlns:a16="http://schemas.microsoft.com/office/drawing/2014/main" id="{7274EA58-3C75-D02A-F0F8-C7CF8CC038EC}"/>
              </a:ext>
            </a:extLst>
          </p:cNvPr>
          <p:cNvSpPr/>
          <p:nvPr/>
        </p:nvSpPr>
        <p:spPr>
          <a:xfrm>
            <a:off x="3185632" y="934424"/>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正方形/長方形 83">
            <a:extLst>
              <a:ext uri="{FF2B5EF4-FFF2-40B4-BE49-F238E27FC236}">
                <a16:creationId xmlns:a16="http://schemas.microsoft.com/office/drawing/2014/main" id="{8A994558-8FD6-E42E-19E1-474F7D201E00}"/>
              </a:ext>
            </a:extLst>
          </p:cNvPr>
          <p:cNvSpPr/>
          <p:nvPr/>
        </p:nvSpPr>
        <p:spPr>
          <a:xfrm>
            <a:off x="3361616" y="1587568"/>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2</a:t>
            </a:r>
            <a:endParaRPr kumimoji="1" lang="ja-JP" altLang="en-US" dirty="0">
              <a:solidFill>
                <a:schemeClr val="tx1"/>
              </a:solidFill>
            </a:endParaRPr>
          </a:p>
        </p:txBody>
      </p:sp>
      <p:sp>
        <p:nvSpPr>
          <p:cNvPr id="85" name="正方形/長方形 84">
            <a:extLst>
              <a:ext uri="{FF2B5EF4-FFF2-40B4-BE49-F238E27FC236}">
                <a16:creationId xmlns:a16="http://schemas.microsoft.com/office/drawing/2014/main" id="{28BE156F-C4A8-E8E1-134F-76A9FC20E3A5}"/>
              </a:ext>
            </a:extLst>
          </p:cNvPr>
          <p:cNvSpPr/>
          <p:nvPr/>
        </p:nvSpPr>
        <p:spPr>
          <a:xfrm>
            <a:off x="4482066" y="1587568"/>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3</a:t>
            </a:r>
            <a:endParaRPr kumimoji="1" lang="ja-JP" altLang="en-US" dirty="0">
              <a:solidFill>
                <a:schemeClr val="tx1"/>
              </a:solidFill>
            </a:endParaRPr>
          </a:p>
        </p:txBody>
      </p:sp>
      <p:cxnSp>
        <p:nvCxnSpPr>
          <p:cNvPr id="44" name="直線矢印コネクタ 43">
            <a:extLst>
              <a:ext uri="{FF2B5EF4-FFF2-40B4-BE49-F238E27FC236}">
                <a16:creationId xmlns:a16="http://schemas.microsoft.com/office/drawing/2014/main" id="{4B33F940-0B87-EBB8-6A4B-8E63A64B0561}"/>
              </a:ext>
            </a:extLst>
          </p:cNvPr>
          <p:cNvCxnSpPr>
            <a:cxnSpLocks/>
            <a:stCxn id="85" idx="2"/>
            <a:endCxn id="37" idx="0"/>
          </p:cNvCxnSpPr>
          <p:nvPr/>
        </p:nvCxnSpPr>
        <p:spPr>
          <a:xfrm flipH="1">
            <a:off x="3360956" y="3046254"/>
            <a:ext cx="1355110" cy="1544383"/>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89" name="正方形/長方形 88">
            <a:extLst>
              <a:ext uri="{FF2B5EF4-FFF2-40B4-BE49-F238E27FC236}">
                <a16:creationId xmlns:a16="http://schemas.microsoft.com/office/drawing/2014/main" id="{1B8FB5D6-3CF2-688F-E5AD-3369A7A796DF}"/>
              </a:ext>
            </a:extLst>
          </p:cNvPr>
          <p:cNvSpPr/>
          <p:nvPr/>
        </p:nvSpPr>
        <p:spPr>
          <a:xfrm>
            <a:off x="925857" y="932542"/>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A9A274E5-DC64-57FE-0B83-8C4AE7D6AAA8}"/>
              </a:ext>
            </a:extLst>
          </p:cNvPr>
          <p:cNvSpPr/>
          <p:nvPr/>
        </p:nvSpPr>
        <p:spPr>
          <a:xfrm>
            <a:off x="1101841" y="1585686"/>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1</a:t>
            </a:r>
            <a:endParaRPr kumimoji="1" lang="ja-JP" altLang="en-US" dirty="0">
              <a:solidFill>
                <a:schemeClr val="tx1"/>
              </a:solidFill>
            </a:endParaRPr>
          </a:p>
        </p:txBody>
      </p:sp>
      <p:sp>
        <p:nvSpPr>
          <p:cNvPr id="91" name="正方形/長方形 90">
            <a:extLst>
              <a:ext uri="{FF2B5EF4-FFF2-40B4-BE49-F238E27FC236}">
                <a16:creationId xmlns:a16="http://schemas.microsoft.com/office/drawing/2014/main" id="{8D1C1041-F5EE-D498-461E-BA4046CEDAFA}"/>
              </a:ext>
            </a:extLst>
          </p:cNvPr>
          <p:cNvSpPr/>
          <p:nvPr/>
        </p:nvSpPr>
        <p:spPr>
          <a:xfrm>
            <a:off x="2222291" y="1585686"/>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2</a:t>
            </a:r>
            <a:endParaRPr kumimoji="1" lang="ja-JP" altLang="en-US" dirty="0">
              <a:solidFill>
                <a:schemeClr val="tx1"/>
              </a:solidFill>
            </a:endParaRPr>
          </a:p>
        </p:txBody>
      </p:sp>
      <p:sp>
        <p:nvSpPr>
          <p:cNvPr id="92" name="吹き出し: 四角形 91">
            <a:extLst>
              <a:ext uri="{FF2B5EF4-FFF2-40B4-BE49-F238E27FC236}">
                <a16:creationId xmlns:a16="http://schemas.microsoft.com/office/drawing/2014/main" id="{64FC53D7-1E44-539E-7A31-F532FAC8B60D}"/>
              </a:ext>
            </a:extLst>
          </p:cNvPr>
          <p:cNvSpPr/>
          <p:nvPr/>
        </p:nvSpPr>
        <p:spPr>
          <a:xfrm>
            <a:off x="979406" y="986224"/>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cxnSp>
        <p:nvCxnSpPr>
          <p:cNvPr id="32" name="直線矢印コネクタ 31">
            <a:extLst>
              <a:ext uri="{FF2B5EF4-FFF2-40B4-BE49-F238E27FC236}">
                <a16:creationId xmlns:a16="http://schemas.microsoft.com/office/drawing/2014/main" id="{094C0D25-1D84-3A91-C093-1F035180715F}"/>
              </a:ext>
            </a:extLst>
          </p:cNvPr>
          <p:cNvCxnSpPr>
            <a:cxnSpLocks/>
            <a:stCxn id="91" idx="2"/>
            <a:endCxn id="34" idx="0"/>
          </p:cNvCxnSpPr>
          <p:nvPr/>
        </p:nvCxnSpPr>
        <p:spPr>
          <a:xfrm>
            <a:off x="2456291" y="3044372"/>
            <a:ext cx="378406" cy="1549661"/>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50" name="テキスト ボックス 49">
            <a:extLst>
              <a:ext uri="{FF2B5EF4-FFF2-40B4-BE49-F238E27FC236}">
                <a16:creationId xmlns:a16="http://schemas.microsoft.com/office/drawing/2014/main" id="{981F7E13-2318-EE98-DA37-4C58BCF483E3}"/>
              </a:ext>
            </a:extLst>
          </p:cNvPr>
          <p:cNvSpPr txBox="1"/>
          <p:nvPr/>
        </p:nvSpPr>
        <p:spPr>
          <a:xfrm>
            <a:off x="1577027" y="3880519"/>
            <a:ext cx="2050561" cy="4001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kumimoji="1" lang="en-US" altLang="ja-JP" sz="2000" dirty="0"/>
              <a:t>Prediction trend </a:t>
            </a:r>
            <a:endParaRPr kumimoji="1" lang="ja-JP" altLang="en-US" sz="2000" dirty="0"/>
          </a:p>
        </p:txBody>
      </p:sp>
      <p:grpSp>
        <p:nvGrpSpPr>
          <p:cNvPr id="100" name="グループ化 99">
            <a:extLst>
              <a:ext uri="{FF2B5EF4-FFF2-40B4-BE49-F238E27FC236}">
                <a16:creationId xmlns:a16="http://schemas.microsoft.com/office/drawing/2014/main" id="{96D7470A-E78C-0B82-F3E5-DFB71C6CD82E}"/>
              </a:ext>
            </a:extLst>
          </p:cNvPr>
          <p:cNvGrpSpPr/>
          <p:nvPr/>
        </p:nvGrpSpPr>
        <p:grpSpPr>
          <a:xfrm>
            <a:off x="9728095" y="1471237"/>
            <a:ext cx="540000" cy="1729015"/>
            <a:chOff x="9728095" y="1471237"/>
            <a:chExt cx="540000" cy="1729015"/>
          </a:xfrm>
        </p:grpSpPr>
        <p:sp>
          <p:nvSpPr>
            <p:cNvPr id="74" name="矢印: 右 73">
              <a:extLst>
                <a:ext uri="{FF2B5EF4-FFF2-40B4-BE49-F238E27FC236}">
                  <a16:creationId xmlns:a16="http://schemas.microsoft.com/office/drawing/2014/main" id="{EAD9FB37-58CE-1B52-8FB9-F3C8532755A9}"/>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6" name="テキスト ボックス 95">
              <a:extLst>
                <a:ext uri="{FF2B5EF4-FFF2-40B4-BE49-F238E27FC236}">
                  <a16:creationId xmlns:a16="http://schemas.microsoft.com/office/drawing/2014/main" id="{9C1FFD25-7829-DB3A-9B88-411262EAABC7}"/>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sp>
        <p:nvSpPr>
          <p:cNvPr id="97" name="吹き出し: 四角形 96">
            <a:extLst>
              <a:ext uri="{FF2B5EF4-FFF2-40B4-BE49-F238E27FC236}">
                <a16:creationId xmlns:a16="http://schemas.microsoft.com/office/drawing/2014/main" id="{3D37957C-96C4-8C67-E322-72C274E25196}"/>
              </a:ext>
            </a:extLst>
          </p:cNvPr>
          <p:cNvSpPr/>
          <p:nvPr/>
        </p:nvSpPr>
        <p:spPr>
          <a:xfrm>
            <a:off x="3236247" y="986224"/>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sp>
        <p:nvSpPr>
          <p:cNvPr id="98" name="吹き出し: 四角形 97">
            <a:extLst>
              <a:ext uri="{FF2B5EF4-FFF2-40B4-BE49-F238E27FC236}">
                <a16:creationId xmlns:a16="http://schemas.microsoft.com/office/drawing/2014/main" id="{214EB569-D3D9-67E1-ABF6-BECD3060F525}"/>
              </a:ext>
            </a:extLst>
          </p:cNvPr>
          <p:cNvSpPr/>
          <p:nvPr/>
        </p:nvSpPr>
        <p:spPr>
          <a:xfrm>
            <a:off x="5503908" y="983460"/>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sp>
        <p:nvSpPr>
          <p:cNvPr id="99" name="吹き出し: 四角形 98">
            <a:extLst>
              <a:ext uri="{FF2B5EF4-FFF2-40B4-BE49-F238E27FC236}">
                <a16:creationId xmlns:a16="http://schemas.microsoft.com/office/drawing/2014/main" id="{C6A281DC-5A45-6C6F-4D97-8B83EDA30AD2}"/>
              </a:ext>
            </a:extLst>
          </p:cNvPr>
          <p:cNvSpPr/>
          <p:nvPr/>
        </p:nvSpPr>
        <p:spPr>
          <a:xfrm>
            <a:off x="9085308" y="980410"/>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grpSp>
        <p:nvGrpSpPr>
          <p:cNvPr id="102" name="グループ化 101">
            <a:extLst>
              <a:ext uri="{FF2B5EF4-FFF2-40B4-BE49-F238E27FC236}">
                <a16:creationId xmlns:a16="http://schemas.microsoft.com/office/drawing/2014/main" id="{B7D8DEB9-DCAC-4F26-BBE6-39A1DE553AAA}"/>
              </a:ext>
            </a:extLst>
          </p:cNvPr>
          <p:cNvGrpSpPr/>
          <p:nvPr/>
        </p:nvGrpSpPr>
        <p:grpSpPr>
          <a:xfrm>
            <a:off x="6148635" y="1485552"/>
            <a:ext cx="540000" cy="1729015"/>
            <a:chOff x="9728095" y="1471237"/>
            <a:chExt cx="540000" cy="1729015"/>
          </a:xfrm>
        </p:grpSpPr>
        <p:sp>
          <p:nvSpPr>
            <p:cNvPr id="103" name="矢印: 右 102">
              <a:extLst>
                <a:ext uri="{FF2B5EF4-FFF2-40B4-BE49-F238E27FC236}">
                  <a16:creationId xmlns:a16="http://schemas.microsoft.com/office/drawing/2014/main" id="{866A6BC0-FCDD-587C-FD86-70FEF4D3E81B}"/>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4" name="テキスト ボックス 103">
              <a:extLst>
                <a:ext uri="{FF2B5EF4-FFF2-40B4-BE49-F238E27FC236}">
                  <a16:creationId xmlns:a16="http://schemas.microsoft.com/office/drawing/2014/main" id="{5DE1165C-EB40-CA02-F99B-1D08E534CE04}"/>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grpSp>
        <p:nvGrpSpPr>
          <p:cNvPr id="105" name="グループ化 104">
            <a:extLst>
              <a:ext uri="{FF2B5EF4-FFF2-40B4-BE49-F238E27FC236}">
                <a16:creationId xmlns:a16="http://schemas.microsoft.com/office/drawing/2014/main" id="{BC5734C4-7CE7-4C78-EEC4-4351913C010F}"/>
              </a:ext>
            </a:extLst>
          </p:cNvPr>
          <p:cNvGrpSpPr/>
          <p:nvPr/>
        </p:nvGrpSpPr>
        <p:grpSpPr>
          <a:xfrm>
            <a:off x="3911486" y="1498360"/>
            <a:ext cx="540000" cy="1729015"/>
            <a:chOff x="9728095" y="1471237"/>
            <a:chExt cx="540000" cy="1729015"/>
          </a:xfrm>
        </p:grpSpPr>
        <p:sp>
          <p:nvSpPr>
            <p:cNvPr id="106" name="矢印: 右 105">
              <a:extLst>
                <a:ext uri="{FF2B5EF4-FFF2-40B4-BE49-F238E27FC236}">
                  <a16:creationId xmlns:a16="http://schemas.microsoft.com/office/drawing/2014/main" id="{2CD1A99C-AEB8-B85D-F995-83C8B97CAC74}"/>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7" name="テキスト ボックス 106">
              <a:extLst>
                <a:ext uri="{FF2B5EF4-FFF2-40B4-BE49-F238E27FC236}">
                  <a16:creationId xmlns:a16="http://schemas.microsoft.com/office/drawing/2014/main" id="{19E02D79-CE96-F89F-4EFD-B880181B4BF9}"/>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grpSp>
        <p:nvGrpSpPr>
          <p:cNvPr id="109" name="グループ化 108">
            <a:extLst>
              <a:ext uri="{FF2B5EF4-FFF2-40B4-BE49-F238E27FC236}">
                <a16:creationId xmlns:a16="http://schemas.microsoft.com/office/drawing/2014/main" id="{14A06629-FBE0-9547-D09F-2D1D7A217DC2}"/>
              </a:ext>
            </a:extLst>
          </p:cNvPr>
          <p:cNvGrpSpPr/>
          <p:nvPr/>
        </p:nvGrpSpPr>
        <p:grpSpPr>
          <a:xfrm>
            <a:off x="1641356" y="1498360"/>
            <a:ext cx="540000" cy="1729015"/>
            <a:chOff x="9728095" y="1471237"/>
            <a:chExt cx="540000" cy="1729015"/>
          </a:xfrm>
        </p:grpSpPr>
        <p:sp>
          <p:nvSpPr>
            <p:cNvPr id="110" name="矢印: 右 109">
              <a:extLst>
                <a:ext uri="{FF2B5EF4-FFF2-40B4-BE49-F238E27FC236}">
                  <a16:creationId xmlns:a16="http://schemas.microsoft.com/office/drawing/2014/main" id="{4C545E51-41AA-F7ED-6673-8804E22597C6}"/>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1" name="テキスト ボックス 110">
              <a:extLst>
                <a:ext uri="{FF2B5EF4-FFF2-40B4-BE49-F238E27FC236}">
                  <a16:creationId xmlns:a16="http://schemas.microsoft.com/office/drawing/2014/main" id="{0F9A5444-D13F-4CA6-F9A1-0C78B631F102}"/>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sp>
        <p:nvSpPr>
          <p:cNvPr id="11" name="テキスト ボックス 10">
            <a:extLst>
              <a:ext uri="{FF2B5EF4-FFF2-40B4-BE49-F238E27FC236}">
                <a16:creationId xmlns:a16="http://schemas.microsoft.com/office/drawing/2014/main" id="{40F1EFC2-6818-FFBF-9572-CFF23D66E221}"/>
              </a:ext>
            </a:extLst>
          </p:cNvPr>
          <p:cNvSpPr txBox="1"/>
          <p:nvPr/>
        </p:nvSpPr>
        <p:spPr>
          <a:xfrm>
            <a:off x="6348549" y="4496474"/>
            <a:ext cx="3823057" cy="1569660"/>
          </a:xfrm>
          <a:prstGeom prst="rect">
            <a:avLst/>
          </a:prstGeom>
          <a:noFill/>
        </p:spPr>
        <p:txBody>
          <a:bodyPr wrap="square" rtlCol="0">
            <a:spAutoFit/>
          </a:bodyPr>
          <a:lstStyle/>
          <a:p>
            <a:r>
              <a:rPr kumimoji="1" lang="en-US" altLang="ja-JP" sz="2400" dirty="0"/>
              <a:t>“Prediction trend” is totally compiled with  each weekly prediction trend all through the period.</a:t>
            </a:r>
            <a:endParaRPr kumimoji="1" lang="ja-JP" altLang="en-US" sz="2400" dirty="0"/>
          </a:p>
        </p:txBody>
      </p:sp>
      <p:sp>
        <p:nvSpPr>
          <p:cNvPr id="16" name="正方形/長方形 15">
            <a:extLst>
              <a:ext uri="{FF2B5EF4-FFF2-40B4-BE49-F238E27FC236}">
                <a16:creationId xmlns:a16="http://schemas.microsoft.com/office/drawing/2014/main" id="{68CC3ADB-7CD4-1B60-9786-FBBA6982844D}"/>
              </a:ext>
            </a:extLst>
          </p:cNvPr>
          <p:cNvSpPr/>
          <p:nvPr/>
        </p:nvSpPr>
        <p:spPr>
          <a:xfrm>
            <a:off x="2524352" y="4496474"/>
            <a:ext cx="2916898" cy="1642057"/>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71313099"/>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10297</TotalTime>
  <Words>8582</Words>
  <Application>Microsoft Office PowerPoint</Application>
  <PresentationFormat>ワイド画面</PresentationFormat>
  <Paragraphs>1406</Paragraphs>
  <Slides>61</Slides>
  <Notes>45</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61</vt:i4>
      </vt:variant>
    </vt:vector>
  </HeadingPairs>
  <TitlesOfParts>
    <vt:vector size="71" baseType="lpstr">
      <vt:lpstr>Meiryo UI</vt:lpstr>
      <vt:lpstr>ヒラギノ角ゴ Pro W3</vt:lpstr>
      <vt:lpstr>游ゴシック</vt:lpstr>
      <vt:lpstr>游明朝</vt:lpstr>
      <vt:lpstr>Arial</vt:lpstr>
      <vt:lpstr>Arial</vt:lpstr>
      <vt:lpstr>Cambria Math</vt:lpstr>
      <vt:lpstr>Times New Roman</vt:lpstr>
      <vt:lpstr>Wingdings</vt:lpstr>
      <vt:lpstr>Yokogawa_Template_Standard</vt:lpstr>
      <vt:lpstr>NAWI RO Analysis Progress Report</vt:lpstr>
      <vt:lpstr>Agenda</vt:lpstr>
      <vt:lpstr>Objective of RO Optimization</vt:lpstr>
      <vt:lpstr>PowerPoint プレゼンテーション</vt:lpstr>
      <vt:lpstr>Desktop Evaluation Flow Chart</vt:lpstr>
      <vt:lpstr>Agenda</vt:lpstr>
      <vt:lpstr>Agenda</vt:lpstr>
      <vt:lpstr>Data Preprocessing</vt:lpstr>
      <vt:lpstr>Sequential Prediction (1 week Training and 1 week Prediction)</vt:lpstr>
      <vt:lpstr>Today’s Topic Agenda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Agenda</vt:lpstr>
      <vt:lpstr>Summary</vt:lpstr>
      <vt:lpstr>Plant Scheduling Optimization</vt:lpstr>
      <vt:lpstr>Functional Configuration of RO Optimization Simulator</vt:lpstr>
      <vt:lpstr>Flow Chart for RO Optimization</vt:lpstr>
      <vt:lpstr>Optimization Problem</vt:lpstr>
      <vt:lpstr>Optimization Algorithm</vt:lpstr>
      <vt:lpstr>Metaheuristic Algorithm</vt:lpstr>
      <vt:lpstr>Constraint Handling Techniques</vt:lpstr>
      <vt:lpstr>Concept of Feasibility Rule</vt:lpstr>
      <vt:lpstr>Permeate Water Quality</vt:lpstr>
      <vt:lpstr>Search Solution Transition</vt:lpstr>
      <vt:lpstr>Chemical and Exogeneous Variables</vt:lpstr>
      <vt:lpstr>Water Quality Variable</vt:lpstr>
      <vt:lpstr>Optimization Effect Calculation</vt:lpstr>
      <vt:lpstr>Future Tasks</vt:lpstr>
      <vt:lpstr>Agenda</vt:lpstr>
      <vt:lpstr>PowerPoint プレゼンテーション</vt:lpstr>
      <vt:lpstr>Calculation Methods : Concentration Polarization</vt:lpstr>
      <vt:lpstr>Calculation Methods : Concentration Polarization</vt:lpstr>
      <vt:lpstr>Calculation Methods : Saturation Index</vt:lpstr>
      <vt:lpstr>Calculation Methods : Saturation Index</vt:lpstr>
      <vt:lpstr>Calculation Methods : Saturation Index</vt:lpstr>
      <vt:lpstr>Calculation Methods : Saturation Index</vt:lpstr>
      <vt:lpstr>Q&amp;A / Discussion</vt:lpstr>
      <vt:lpstr>PowerPoint プレゼンテーション</vt:lpstr>
      <vt:lpstr>[LVMWD] RO System Configuration and Measurement Points</vt:lpstr>
      <vt:lpstr>Introduction：summary up to the previous meeting</vt:lpstr>
      <vt:lpstr>PowerPoint プレゼンテーション</vt:lpstr>
      <vt:lpstr>Data Preprocessing</vt:lpstr>
      <vt:lpstr>Overview of the water quality prediction model</vt:lpstr>
      <vt:lpstr>PowerPoint プレゼンテーション</vt:lpstr>
      <vt:lpstr>PowerPoint プレゼンテーション</vt:lpstr>
      <vt:lpstr>PowerPoint プレゼンテーション</vt:lpstr>
      <vt:lpstr>PowerPoint プレゼンテーション</vt:lpstr>
      <vt:lpstr>Module Configuration</vt:lpstr>
      <vt:lpstr>Variable List</vt:lpstr>
      <vt:lpstr>透過水質</vt:lpstr>
      <vt:lpstr>探索結果（最良解の推移）</vt:lpstr>
      <vt:lpstr>操作計画：コスト変数と固定変数</vt:lpstr>
      <vt:lpstr>操作計画：透過水質</vt:lpstr>
      <vt:lpstr>コスト換算</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1655</cp:revision>
  <dcterms:created xsi:type="dcterms:W3CDTF">2022-01-26T00:23:42Z</dcterms:created>
  <dcterms:modified xsi:type="dcterms:W3CDTF">2023-08-29T08:21:23Z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2022-08-25T05:09:57Z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166f826b-dd36-49fe-896d-f501c2b1a726</vt:lpwstr>
  </property>
  <property fmtid="{D5CDD505-2E9C-101B-9397-08002B2CF9AE}" pid="8" name="MSIP_Label_69b5a962-1a7a-4bf8-819d-07a170110954_ContentBits">
    <vt:lpwstr>0</vt:lpwstr>
  </property>
</Properties>
</file>